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18.xml" ContentType="application/vnd.openxmlformats-officedocument.presentationml.tags+xml"/>
  <Override PartName="/ppt/notesSlides/notesSlide88.xml" ContentType="application/vnd.openxmlformats-officedocument.presentationml.notesSlide+xml"/>
  <Override PartName="/ppt/tags/tag19.xml" ContentType="application/vnd.openxmlformats-officedocument.presentationml.tags+xml"/>
  <Override PartName="/ppt/notesSlides/notesSlide89.xml" ContentType="application/vnd.openxmlformats-officedocument.presentationml.notesSlide+xml"/>
  <Override PartName="/ppt/tags/tag20.xml" ContentType="application/vnd.openxmlformats-officedocument.presentationml.tags+xml"/>
  <Override PartName="/ppt/notesSlides/notesSlide90.xml" ContentType="application/vnd.openxmlformats-officedocument.presentationml.notesSlide+xml"/>
  <Override PartName="/ppt/tags/tag21.xml" ContentType="application/vnd.openxmlformats-officedocument.presentationml.tags+xml"/>
  <Override PartName="/ppt/notesSlides/notesSlide91.xml" ContentType="application/vnd.openxmlformats-officedocument.presentationml.notesSlide+xml"/>
  <Override PartName="/ppt/tags/tag22.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6"/>
    <p:sldMasterId id="2147483866" r:id="rId7"/>
    <p:sldMasterId id="2147483914" r:id="rId8"/>
    <p:sldMasterId id="2147483938" r:id="rId9"/>
    <p:sldMasterId id="2147483968" r:id="rId10"/>
    <p:sldMasterId id="2147483978" r:id="rId11"/>
  </p:sldMasterIdLst>
  <p:notesMasterIdLst>
    <p:notesMasterId r:id="rId129"/>
  </p:notesMasterIdLst>
  <p:handoutMasterIdLst>
    <p:handoutMasterId r:id="rId130"/>
  </p:handoutMasterIdLst>
  <p:sldIdLst>
    <p:sldId id="364" r:id="rId12"/>
    <p:sldId id="461" r:id="rId13"/>
    <p:sldId id="466" r:id="rId14"/>
    <p:sldId id="462" r:id="rId15"/>
    <p:sldId id="463" r:id="rId16"/>
    <p:sldId id="464" r:id="rId17"/>
    <p:sldId id="465" r:id="rId18"/>
    <p:sldId id="467" r:id="rId19"/>
    <p:sldId id="468" r:id="rId20"/>
    <p:sldId id="469" r:id="rId21"/>
    <p:sldId id="401" r:id="rId22"/>
    <p:sldId id="319" r:id="rId23"/>
    <p:sldId id="370" r:id="rId24"/>
    <p:sldId id="371" r:id="rId25"/>
    <p:sldId id="328" r:id="rId26"/>
    <p:sldId id="322" r:id="rId27"/>
    <p:sldId id="372" r:id="rId28"/>
    <p:sldId id="323" r:id="rId29"/>
    <p:sldId id="299" r:id="rId30"/>
    <p:sldId id="308" r:id="rId31"/>
    <p:sldId id="314" r:id="rId32"/>
    <p:sldId id="375" r:id="rId33"/>
    <p:sldId id="373" r:id="rId34"/>
    <p:sldId id="350" r:id="rId35"/>
    <p:sldId id="346" r:id="rId36"/>
    <p:sldId id="473" r:id="rId37"/>
    <p:sldId id="356" r:id="rId38"/>
    <p:sldId id="347" r:id="rId39"/>
    <p:sldId id="348" r:id="rId40"/>
    <p:sldId id="474" r:id="rId41"/>
    <p:sldId id="349" r:id="rId42"/>
    <p:sldId id="475" r:id="rId43"/>
    <p:sldId id="358" r:id="rId44"/>
    <p:sldId id="374" r:id="rId45"/>
    <p:sldId id="259" r:id="rId46"/>
    <p:sldId id="330" r:id="rId47"/>
    <p:sldId id="331" r:id="rId48"/>
    <p:sldId id="345" r:id="rId49"/>
    <p:sldId id="335" r:id="rId50"/>
    <p:sldId id="337" r:id="rId51"/>
    <p:sldId id="344" r:id="rId52"/>
    <p:sldId id="470" r:id="rId53"/>
    <p:sldId id="471" r:id="rId54"/>
    <p:sldId id="376" r:id="rId55"/>
    <p:sldId id="377" r:id="rId56"/>
    <p:sldId id="381" r:id="rId57"/>
    <p:sldId id="477" r:id="rId58"/>
    <p:sldId id="382" r:id="rId59"/>
    <p:sldId id="383" r:id="rId60"/>
    <p:sldId id="384" r:id="rId61"/>
    <p:sldId id="385" r:id="rId62"/>
    <p:sldId id="386" r:id="rId63"/>
    <p:sldId id="387" r:id="rId64"/>
    <p:sldId id="388" r:id="rId65"/>
    <p:sldId id="389" r:id="rId66"/>
    <p:sldId id="390" r:id="rId67"/>
    <p:sldId id="478" r:id="rId68"/>
    <p:sldId id="479" r:id="rId69"/>
    <p:sldId id="480" r:id="rId70"/>
    <p:sldId id="481" r:id="rId71"/>
    <p:sldId id="392" r:id="rId72"/>
    <p:sldId id="393" r:id="rId73"/>
    <p:sldId id="402" r:id="rId74"/>
    <p:sldId id="484" r:id="rId75"/>
    <p:sldId id="482" r:id="rId76"/>
    <p:sldId id="483" r:id="rId77"/>
    <p:sldId id="485" r:id="rId78"/>
    <p:sldId id="488" r:id="rId79"/>
    <p:sldId id="486" r:id="rId80"/>
    <p:sldId id="487" r:id="rId81"/>
    <p:sldId id="459" r:id="rId82"/>
    <p:sldId id="403" r:id="rId83"/>
    <p:sldId id="404" r:id="rId84"/>
    <p:sldId id="405" r:id="rId85"/>
    <p:sldId id="406" r:id="rId86"/>
    <p:sldId id="407" r:id="rId87"/>
    <p:sldId id="409" r:id="rId88"/>
    <p:sldId id="410" r:id="rId89"/>
    <p:sldId id="411" r:id="rId90"/>
    <p:sldId id="412" r:id="rId91"/>
    <p:sldId id="413" r:id="rId92"/>
    <p:sldId id="421" r:id="rId93"/>
    <p:sldId id="415" r:id="rId94"/>
    <p:sldId id="416" r:id="rId95"/>
    <p:sldId id="417" r:id="rId96"/>
    <p:sldId id="422" r:id="rId97"/>
    <p:sldId id="425" r:id="rId98"/>
    <p:sldId id="427" r:id="rId99"/>
    <p:sldId id="428" r:id="rId100"/>
    <p:sldId id="429" r:id="rId101"/>
    <p:sldId id="430" r:id="rId102"/>
    <p:sldId id="431" r:id="rId103"/>
    <p:sldId id="476" r:id="rId104"/>
    <p:sldId id="432" r:id="rId105"/>
    <p:sldId id="436" r:id="rId106"/>
    <p:sldId id="437" r:id="rId107"/>
    <p:sldId id="438" r:id="rId108"/>
    <p:sldId id="439" r:id="rId109"/>
    <p:sldId id="489" r:id="rId110"/>
    <p:sldId id="441" r:id="rId111"/>
    <p:sldId id="442" r:id="rId112"/>
    <p:sldId id="443" r:id="rId113"/>
    <p:sldId id="444" r:id="rId114"/>
    <p:sldId id="445" r:id="rId115"/>
    <p:sldId id="447" r:id="rId116"/>
    <p:sldId id="448" r:id="rId117"/>
    <p:sldId id="449" r:id="rId118"/>
    <p:sldId id="450" r:id="rId119"/>
    <p:sldId id="451" r:id="rId120"/>
    <p:sldId id="452" r:id="rId121"/>
    <p:sldId id="453" r:id="rId122"/>
    <p:sldId id="454" r:id="rId123"/>
    <p:sldId id="455" r:id="rId124"/>
    <p:sldId id="456" r:id="rId125"/>
    <p:sldId id="457" r:id="rId126"/>
    <p:sldId id="320" r:id="rId127"/>
    <p:sldId id="365" r:id="rId128"/>
  </p:sldIdLst>
  <p:sldSz cx="12192000" cy="6858000"/>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3" autoAdjust="0"/>
    <p:restoredTop sz="75029" autoAdjust="0"/>
  </p:normalViewPr>
  <p:slideViewPr>
    <p:cSldViewPr snapToGrid="0">
      <p:cViewPr varScale="1">
        <p:scale>
          <a:sx n="88" d="100"/>
          <a:sy n="88" d="100"/>
        </p:scale>
        <p:origin x="1167" y="63"/>
      </p:cViewPr>
      <p:guideLst/>
    </p:cSldViewPr>
  </p:slideViewPr>
  <p:notesTextViewPr>
    <p:cViewPr>
      <p:scale>
        <a:sx n="1" d="1"/>
        <a:sy n="1" d="1"/>
      </p:scale>
      <p:origin x="0" y="0"/>
    </p:cViewPr>
  </p:notesTextViewPr>
  <p:notesViewPr>
    <p:cSldViewPr snapToGrid="0">
      <p:cViewPr varScale="1">
        <p:scale>
          <a:sx n="82" d="100"/>
          <a:sy n="82" d="100"/>
        </p:scale>
        <p:origin x="3957"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customXml" Target="../customXml/item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tableStyles" Target="tableStyle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notesMaster" Target="notesMasters/notes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handoutMaster" Target="handoutMasters/handoutMaster1.xml"/><Relationship Id="rId135" Type="http://schemas.microsoft.com/office/2015/10/relationships/revisionInfo" Target="revisionInfo.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2.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viewProps" Target="view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5.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50F87-BC41-4467-855D-053C7AB6885E}" type="doc">
      <dgm:prSet loTypeId="urn:microsoft.com/office/officeart/2005/8/layout/cycle8" loCatId="cycle" qsTypeId="urn:microsoft.com/office/officeart/2005/8/quickstyle/simple2" qsCatId="simple" csTypeId="urn:microsoft.com/office/officeart/2005/8/colors/colorful1" csCatId="colorful" phldr="1"/>
      <dgm:spPr/>
      <dgm:t>
        <a:bodyPr/>
        <a:lstStyle/>
        <a:p>
          <a:endParaRPr lang="en-US"/>
        </a:p>
      </dgm:t>
    </dgm:pt>
    <dgm:pt modelId="{0B449AD4-B459-4F9F-AD03-D2B7F4703B66}">
      <dgm:prSet phldrT="[Text]" custT="1"/>
      <dgm:spPr/>
      <dgm:t>
        <a:bodyPr/>
        <a:lstStyle/>
        <a:p>
          <a:r>
            <a:rPr lang="en-US" sz="2800" cap="small" baseline="0" dirty="0">
              <a:latin typeface="+mj-lt"/>
            </a:rPr>
            <a:t>Plan</a:t>
          </a:r>
          <a:endParaRPr lang="en-US" sz="2400" cap="small" baseline="0" dirty="0">
            <a:latin typeface="+mj-lt"/>
          </a:endParaRPr>
        </a:p>
      </dgm:t>
    </dgm:pt>
    <dgm:pt modelId="{35F9741D-4B27-4B9B-956F-FD7301350474}" type="parTrans" cxnId="{6663233F-6C32-4A1A-A95E-751A60306C6B}">
      <dgm:prSet/>
      <dgm:spPr/>
      <dgm:t>
        <a:bodyPr/>
        <a:lstStyle/>
        <a:p>
          <a:endParaRPr lang="en-US">
            <a:latin typeface="+mj-lt"/>
          </a:endParaRPr>
        </a:p>
      </dgm:t>
    </dgm:pt>
    <dgm:pt modelId="{2C417B73-2341-4340-88D2-A82610895412}" type="sibTrans" cxnId="{6663233F-6C32-4A1A-A95E-751A60306C6B}">
      <dgm:prSet/>
      <dgm:spPr/>
      <dgm:t>
        <a:bodyPr/>
        <a:lstStyle/>
        <a:p>
          <a:endParaRPr lang="en-US">
            <a:latin typeface="+mj-lt"/>
          </a:endParaRPr>
        </a:p>
      </dgm:t>
    </dgm:pt>
    <dgm:pt modelId="{FEFDDB68-DC8D-4644-A153-ECFCDEA76C80}">
      <dgm:prSet phldrT="[Text]" custT="1"/>
      <dgm:spPr/>
      <dgm:t>
        <a:bodyPr/>
        <a:lstStyle/>
        <a:p>
          <a:r>
            <a:rPr lang="en-US" sz="2300" cap="small" baseline="0" dirty="0">
              <a:latin typeface="+mj-lt"/>
            </a:rPr>
            <a:t>Configure</a:t>
          </a:r>
        </a:p>
      </dgm:t>
    </dgm:pt>
    <dgm:pt modelId="{4879F042-BB41-4172-B776-1C8444312F8D}" type="parTrans" cxnId="{ED9021EA-372A-402D-AA51-4D1DAACEFDD1}">
      <dgm:prSet/>
      <dgm:spPr/>
      <dgm:t>
        <a:bodyPr/>
        <a:lstStyle/>
        <a:p>
          <a:endParaRPr lang="en-US">
            <a:latin typeface="+mj-lt"/>
          </a:endParaRPr>
        </a:p>
      </dgm:t>
    </dgm:pt>
    <dgm:pt modelId="{A6A9193E-C659-48F1-BFE3-699F3A38F2F3}" type="sibTrans" cxnId="{ED9021EA-372A-402D-AA51-4D1DAACEFDD1}">
      <dgm:prSet/>
      <dgm:spPr/>
      <dgm:t>
        <a:bodyPr/>
        <a:lstStyle/>
        <a:p>
          <a:endParaRPr lang="en-US">
            <a:latin typeface="+mj-lt"/>
          </a:endParaRPr>
        </a:p>
      </dgm:t>
    </dgm:pt>
    <dgm:pt modelId="{982B87D7-C04D-402F-8D12-E8D904D20F4B}">
      <dgm:prSet phldrT="[Text]" custT="1"/>
      <dgm:spPr>
        <a:solidFill>
          <a:schemeClr val="accent1"/>
        </a:solidFill>
      </dgm:spPr>
      <dgm:t>
        <a:bodyPr/>
        <a:lstStyle/>
        <a:p>
          <a:pPr marL="0" lvl="0" algn="ctr" defTabSz="889000">
            <a:lnSpc>
              <a:spcPct val="90000"/>
            </a:lnSpc>
            <a:spcBef>
              <a:spcPct val="0"/>
            </a:spcBef>
            <a:spcAft>
              <a:spcPct val="35000"/>
            </a:spcAft>
            <a:buNone/>
          </a:pPr>
          <a:r>
            <a:rPr lang="en-US" sz="3200" kern="1200" cap="small" baseline="0" dirty="0">
              <a:latin typeface="+mj-lt"/>
            </a:rPr>
            <a:t>Retire</a:t>
          </a:r>
          <a:endParaRPr lang="en-US" sz="1600" kern="1200" cap="small" baseline="0" dirty="0">
            <a:latin typeface="+mj-lt"/>
          </a:endParaRPr>
        </a:p>
      </dgm:t>
    </dgm:pt>
    <dgm:pt modelId="{0D7AE14C-8782-4A58-AC8A-1DDB64F8F74F}" type="parTrans" cxnId="{FBEBCEFD-CE1E-4090-A47A-FC058E564FE6}">
      <dgm:prSet/>
      <dgm:spPr/>
      <dgm:t>
        <a:bodyPr/>
        <a:lstStyle/>
        <a:p>
          <a:endParaRPr lang="en-US">
            <a:latin typeface="+mj-lt"/>
          </a:endParaRPr>
        </a:p>
      </dgm:t>
    </dgm:pt>
    <dgm:pt modelId="{13B47FA9-13C6-4C2F-B211-403D1CBF19E4}" type="sibTrans" cxnId="{FBEBCEFD-CE1E-4090-A47A-FC058E564FE6}">
      <dgm:prSet/>
      <dgm:spPr/>
      <dgm:t>
        <a:bodyPr/>
        <a:lstStyle/>
        <a:p>
          <a:endParaRPr lang="en-US">
            <a:latin typeface="+mj-lt"/>
          </a:endParaRPr>
        </a:p>
      </dgm:t>
    </dgm:pt>
    <dgm:pt modelId="{3F8577AD-B822-4D91-A80E-5CABA19CDE85}">
      <dgm:prSet phldrT="[Text]" custT="1"/>
      <dgm:spPr/>
      <dgm:t>
        <a:bodyPr/>
        <a:lstStyle/>
        <a:p>
          <a:r>
            <a:rPr lang="en-US" sz="2400" cap="small" baseline="0" dirty="0">
              <a:latin typeface="+mj-lt"/>
            </a:rPr>
            <a:t>Provision</a:t>
          </a:r>
          <a:endParaRPr lang="en-US" sz="1400" cap="small" baseline="0" dirty="0">
            <a:latin typeface="+mj-lt"/>
          </a:endParaRPr>
        </a:p>
      </dgm:t>
    </dgm:pt>
    <dgm:pt modelId="{8DA8BA72-7871-441E-84E8-A28247180DF3}" type="sibTrans" cxnId="{338A94DE-6758-4269-9D74-190E64C5D26D}">
      <dgm:prSet/>
      <dgm:spPr/>
      <dgm:t>
        <a:bodyPr/>
        <a:lstStyle/>
        <a:p>
          <a:endParaRPr lang="en-US">
            <a:latin typeface="+mj-lt"/>
          </a:endParaRPr>
        </a:p>
      </dgm:t>
    </dgm:pt>
    <dgm:pt modelId="{9D550E90-05E7-4315-AB81-4A3CE16FD43F}" type="parTrans" cxnId="{338A94DE-6758-4269-9D74-190E64C5D26D}">
      <dgm:prSet/>
      <dgm:spPr/>
      <dgm:t>
        <a:bodyPr/>
        <a:lstStyle/>
        <a:p>
          <a:endParaRPr lang="en-US">
            <a:latin typeface="+mj-lt"/>
          </a:endParaRPr>
        </a:p>
      </dgm:t>
    </dgm:pt>
    <dgm:pt modelId="{19C4FC76-6320-4B4E-B18A-AD77115B7094}">
      <dgm:prSet phldrT="[Text]" custT="1"/>
      <dgm:spPr/>
      <dgm:t>
        <a:bodyPr/>
        <a:lstStyle/>
        <a:p>
          <a:r>
            <a:rPr lang="en-US" sz="2800" cap="small" baseline="0" dirty="0">
              <a:latin typeface="+mj-lt"/>
            </a:rPr>
            <a:t>Monitor</a:t>
          </a:r>
          <a:endParaRPr lang="en-US" sz="1600" cap="small" baseline="0" dirty="0">
            <a:latin typeface="+mj-lt"/>
          </a:endParaRPr>
        </a:p>
      </dgm:t>
    </dgm:pt>
    <dgm:pt modelId="{3BF7CDCA-36F6-4107-9A04-98D2C7FC3632}" type="sibTrans" cxnId="{6F098C18-A3F8-4F2B-B0FA-91447A5B9E7B}">
      <dgm:prSet/>
      <dgm:spPr/>
      <dgm:t>
        <a:bodyPr/>
        <a:lstStyle/>
        <a:p>
          <a:endParaRPr lang="en-US">
            <a:latin typeface="+mj-lt"/>
          </a:endParaRPr>
        </a:p>
      </dgm:t>
    </dgm:pt>
    <dgm:pt modelId="{D0731C91-A724-498A-AEF9-33AB0AC1EEFB}" type="parTrans" cxnId="{6F098C18-A3F8-4F2B-B0FA-91447A5B9E7B}">
      <dgm:prSet/>
      <dgm:spPr/>
      <dgm:t>
        <a:bodyPr/>
        <a:lstStyle/>
        <a:p>
          <a:endParaRPr lang="en-US">
            <a:latin typeface="+mj-lt"/>
          </a:endParaRPr>
        </a:p>
      </dgm:t>
    </dgm:pt>
    <dgm:pt modelId="{EC252FE4-AB28-4E8C-A4CA-9E4D4B3D7CC2}" type="pres">
      <dgm:prSet presAssocID="{92C50F87-BC41-4467-855D-053C7AB6885E}" presName="compositeShape" presStyleCnt="0">
        <dgm:presLayoutVars>
          <dgm:chMax val="7"/>
          <dgm:dir/>
          <dgm:resizeHandles val="exact"/>
        </dgm:presLayoutVars>
      </dgm:prSet>
      <dgm:spPr/>
    </dgm:pt>
    <dgm:pt modelId="{50149BD9-4234-4CB3-87B1-AF5B05F3DFCE}" type="pres">
      <dgm:prSet presAssocID="{92C50F87-BC41-4467-855D-053C7AB6885E}" presName="wedge1" presStyleLbl="node1" presStyleIdx="0" presStyleCnt="5"/>
      <dgm:spPr/>
    </dgm:pt>
    <dgm:pt modelId="{99C04F4E-0A74-46B5-B1CD-703463ACC953}" type="pres">
      <dgm:prSet presAssocID="{92C50F87-BC41-4467-855D-053C7AB6885E}" presName="dummy1a" presStyleCnt="0"/>
      <dgm:spPr/>
    </dgm:pt>
    <dgm:pt modelId="{F2A1609E-F4E5-4A50-9FFB-00B5DF4E99F8}" type="pres">
      <dgm:prSet presAssocID="{92C50F87-BC41-4467-855D-053C7AB6885E}" presName="dummy1b" presStyleCnt="0"/>
      <dgm:spPr/>
    </dgm:pt>
    <dgm:pt modelId="{C91C4981-7462-4B48-A1D1-F34A5B9312F2}" type="pres">
      <dgm:prSet presAssocID="{92C50F87-BC41-4467-855D-053C7AB6885E}" presName="wedge1Tx" presStyleLbl="node1" presStyleIdx="0" presStyleCnt="5">
        <dgm:presLayoutVars>
          <dgm:chMax val="0"/>
          <dgm:chPref val="0"/>
          <dgm:bulletEnabled val="1"/>
        </dgm:presLayoutVars>
      </dgm:prSet>
      <dgm:spPr/>
    </dgm:pt>
    <dgm:pt modelId="{36ABF78E-EB32-435B-AFF6-270F4E748FEC}" type="pres">
      <dgm:prSet presAssocID="{92C50F87-BC41-4467-855D-053C7AB6885E}" presName="wedge2" presStyleLbl="node1" presStyleIdx="1" presStyleCnt="5"/>
      <dgm:spPr/>
    </dgm:pt>
    <dgm:pt modelId="{181D572F-7F3B-453C-AE1F-5D2DFFA8FEFB}" type="pres">
      <dgm:prSet presAssocID="{92C50F87-BC41-4467-855D-053C7AB6885E}" presName="dummy2a" presStyleCnt="0"/>
      <dgm:spPr/>
    </dgm:pt>
    <dgm:pt modelId="{A329D5CE-C25E-4BF3-8369-50393580399D}" type="pres">
      <dgm:prSet presAssocID="{92C50F87-BC41-4467-855D-053C7AB6885E}" presName="dummy2b" presStyleCnt="0"/>
      <dgm:spPr/>
    </dgm:pt>
    <dgm:pt modelId="{41A32231-2962-4F3D-AAD9-AAB5E73D3BFA}" type="pres">
      <dgm:prSet presAssocID="{92C50F87-BC41-4467-855D-053C7AB6885E}" presName="wedge2Tx" presStyleLbl="node1" presStyleIdx="1" presStyleCnt="5">
        <dgm:presLayoutVars>
          <dgm:chMax val="0"/>
          <dgm:chPref val="0"/>
          <dgm:bulletEnabled val="1"/>
        </dgm:presLayoutVars>
      </dgm:prSet>
      <dgm:spPr/>
    </dgm:pt>
    <dgm:pt modelId="{76ACAAB3-8B1D-4EBD-98D2-24A726D791E8}" type="pres">
      <dgm:prSet presAssocID="{92C50F87-BC41-4467-855D-053C7AB6885E}" presName="wedge3" presStyleLbl="node1" presStyleIdx="2" presStyleCnt="5"/>
      <dgm:spPr/>
    </dgm:pt>
    <dgm:pt modelId="{4B13B126-E763-4ADB-97A9-28EA45930852}" type="pres">
      <dgm:prSet presAssocID="{92C50F87-BC41-4467-855D-053C7AB6885E}" presName="dummy3a" presStyleCnt="0"/>
      <dgm:spPr/>
    </dgm:pt>
    <dgm:pt modelId="{EC3D57AD-F428-4AFA-8FCF-56E1DA403916}" type="pres">
      <dgm:prSet presAssocID="{92C50F87-BC41-4467-855D-053C7AB6885E}" presName="dummy3b" presStyleCnt="0"/>
      <dgm:spPr/>
    </dgm:pt>
    <dgm:pt modelId="{1497C0B8-B1BA-4F5F-8C07-7087576CB5BC}" type="pres">
      <dgm:prSet presAssocID="{92C50F87-BC41-4467-855D-053C7AB6885E}" presName="wedge3Tx" presStyleLbl="node1" presStyleIdx="2" presStyleCnt="5">
        <dgm:presLayoutVars>
          <dgm:chMax val="0"/>
          <dgm:chPref val="0"/>
          <dgm:bulletEnabled val="1"/>
        </dgm:presLayoutVars>
      </dgm:prSet>
      <dgm:spPr/>
    </dgm:pt>
    <dgm:pt modelId="{68AAE598-FF8C-4AF4-9E2C-850EBFC69081}" type="pres">
      <dgm:prSet presAssocID="{92C50F87-BC41-4467-855D-053C7AB6885E}" presName="wedge4" presStyleLbl="node1" presStyleIdx="3" presStyleCnt="5"/>
      <dgm:spPr/>
    </dgm:pt>
    <dgm:pt modelId="{15F14CC4-BB40-4619-8E00-D79652BCEC38}" type="pres">
      <dgm:prSet presAssocID="{92C50F87-BC41-4467-855D-053C7AB6885E}" presName="dummy4a" presStyleCnt="0"/>
      <dgm:spPr/>
    </dgm:pt>
    <dgm:pt modelId="{033B1A84-691C-43E5-BAB2-116AEEDB4DD0}" type="pres">
      <dgm:prSet presAssocID="{92C50F87-BC41-4467-855D-053C7AB6885E}" presName="dummy4b" presStyleCnt="0"/>
      <dgm:spPr/>
    </dgm:pt>
    <dgm:pt modelId="{5C19AEE3-040D-40A1-BE7B-A04E96AA5A35}" type="pres">
      <dgm:prSet presAssocID="{92C50F87-BC41-4467-855D-053C7AB6885E}" presName="wedge4Tx" presStyleLbl="node1" presStyleIdx="3" presStyleCnt="5">
        <dgm:presLayoutVars>
          <dgm:chMax val="0"/>
          <dgm:chPref val="0"/>
          <dgm:bulletEnabled val="1"/>
        </dgm:presLayoutVars>
      </dgm:prSet>
      <dgm:spPr/>
    </dgm:pt>
    <dgm:pt modelId="{F474B4F5-F569-4994-B23A-95ABBF4DD40E}" type="pres">
      <dgm:prSet presAssocID="{92C50F87-BC41-4467-855D-053C7AB6885E}" presName="wedge5" presStyleLbl="node1" presStyleIdx="4" presStyleCnt="5"/>
      <dgm:spPr/>
    </dgm:pt>
    <dgm:pt modelId="{13F98083-8F30-44E1-8981-6C08F1E4F1CD}" type="pres">
      <dgm:prSet presAssocID="{92C50F87-BC41-4467-855D-053C7AB6885E}" presName="dummy5a" presStyleCnt="0"/>
      <dgm:spPr/>
    </dgm:pt>
    <dgm:pt modelId="{8E03071D-6CAF-46FE-A829-78FDB960AA6D}" type="pres">
      <dgm:prSet presAssocID="{92C50F87-BC41-4467-855D-053C7AB6885E}" presName="dummy5b" presStyleCnt="0"/>
      <dgm:spPr/>
    </dgm:pt>
    <dgm:pt modelId="{7F86FAA4-B46E-4690-87D1-A4E7FDB132F6}" type="pres">
      <dgm:prSet presAssocID="{92C50F87-BC41-4467-855D-053C7AB6885E}" presName="wedge5Tx" presStyleLbl="node1" presStyleIdx="4" presStyleCnt="5">
        <dgm:presLayoutVars>
          <dgm:chMax val="0"/>
          <dgm:chPref val="0"/>
          <dgm:bulletEnabled val="1"/>
        </dgm:presLayoutVars>
      </dgm:prSet>
      <dgm:spPr/>
    </dgm:pt>
    <dgm:pt modelId="{1FCD644E-D781-44DF-BE66-AD46172C7893}" type="pres">
      <dgm:prSet presAssocID="{2C417B73-2341-4340-88D2-A82610895412}" presName="arrowWedge1" presStyleLbl="fgSibTrans2D1" presStyleIdx="0" presStyleCnt="5"/>
      <dgm:spPr>
        <a:solidFill>
          <a:schemeClr val="tx1">
            <a:lumMod val="60000"/>
            <a:lumOff val="40000"/>
          </a:schemeClr>
        </a:solidFill>
      </dgm:spPr>
    </dgm:pt>
    <dgm:pt modelId="{EC29B905-FAB2-4344-BF08-AF6898829AE7}" type="pres">
      <dgm:prSet presAssocID="{8DA8BA72-7871-441E-84E8-A28247180DF3}" presName="arrowWedge2" presStyleLbl="fgSibTrans2D1" presStyleIdx="1" presStyleCnt="5"/>
      <dgm:spPr>
        <a:solidFill>
          <a:schemeClr val="tx1">
            <a:lumMod val="60000"/>
            <a:lumOff val="40000"/>
          </a:schemeClr>
        </a:solidFill>
      </dgm:spPr>
    </dgm:pt>
    <dgm:pt modelId="{ECA16BE1-F765-4F6A-8D29-CCEB03F90739}" type="pres">
      <dgm:prSet presAssocID="{A6A9193E-C659-48F1-BFE3-699F3A38F2F3}" presName="arrowWedge3" presStyleLbl="fgSibTrans2D1" presStyleIdx="2" presStyleCnt="5"/>
      <dgm:spPr>
        <a:solidFill>
          <a:schemeClr val="tx1">
            <a:lumMod val="60000"/>
            <a:lumOff val="40000"/>
          </a:schemeClr>
        </a:solidFill>
      </dgm:spPr>
    </dgm:pt>
    <dgm:pt modelId="{0B9D9D21-2C2E-431D-86F0-419273CDC2EC}" type="pres">
      <dgm:prSet presAssocID="{3BF7CDCA-36F6-4107-9A04-98D2C7FC3632}" presName="arrowWedge4" presStyleLbl="fgSibTrans2D1" presStyleIdx="3" presStyleCnt="5"/>
      <dgm:spPr>
        <a:solidFill>
          <a:schemeClr val="tx1">
            <a:lumMod val="60000"/>
            <a:lumOff val="40000"/>
          </a:schemeClr>
        </a:solidFill>
      </dgm:spPr>
    </dgm:pt>
    <dgm:pt modelId="{C0E1EE17-F54E-4A11-8EF7-78D2F01B3D78}" type="pres">
      <dgm:prSet presAssocID="{13B47FA9-13C6-4C2F-B211-403D1CBF19E4}" presName="arrowWedge5" presStyleLbl="fgSibTrans2D1" presStyleIdx="4" presStyleCnt="5"/>
      <dgm:spPr>
        <a:solidFill>
          <a:schemeClr val="tx1">
            <a:lumMod val="60000"/>
            <a:lumOff val="40000"/>
          </a:schemeClr>
        </a:solidFill>
      </dgm:spPr>
    </dgm:pt>
  </dgm:ptLst>
  <dgm:cxnLst>
    <dgm:cxn modelId="{9F677C18-54B7-4638-A78C-8DBF93D9B65F}" type="presOf" srcId="{FEFDDB68-DC8D-4644-A153-ECFCDEA76C80}" destId="{76ACAAB3-8B1D-4EBD-98D2-24A726D791E8}" srcOrd="0" destOrd="0" presId="urn:microsoft.com/office/officeart/2005/8/layout/cycle8"/>
    <dgm:cxn modelId="{6F098C18-A3F8-4F2B-B0FA-91447A5B9E7B}" srcId="{92C50F87-BC41-4467-855D-053C7AB6885E}" destId="{19C4FC76-6320-4B4E-B18A-AD77115B7094}" srcOrd="3" destOrd="0" parTransId="{D0731C91-A724-498A-AEF9-33AB0AC1EEFB}" sibTransId="{3BF7CDCA-36F6-4107-9A04-98D2C7FC3632}"/>
    <dgm:cxn modelId="{9D8D8022-F7B1-45EA-9C9C-12E9B4195C37}" type="presOf" srcId="{3F8577AD-B822-4D91-A80E-5CABA19CDE85}" destId="{36ABF78E-EB32-435B-AFF6-270F4E748FEC}" srcOrd="0" destOrd="0" presId="urn:microsoft.com/office/officeart/2005/8/layout/cycle8"/>
    <dgm:cxn modelId="{A3C7E126-297F-4688-BE63-9ED9D3F2B04E}" type="presOf" srcId="{19C4FC76-6320-4B4E-B18A-AD77115B7094}" destId="{5C19AEE3-040D-40A1-BE7B-A04E96AA5A35}" srcOrd="1" destOrd="0" presId="urn:microsoft.com/office/officeart/2005/8/layout/cycle8"/>
    <dgm:cxn modelId="{6663233F-6C32-4A1A-A95E-751A60306C6B}" srcId="{92C50F87-BC41-4467-855D-053C7AB6885E}" destId="{0B449AD4-B459-4F9F-AD03-D2B7F4703B66}" srcOrd="0" destOrd="0" parTransId="{35F9741D-4B27-4B9B-956F-FD7301350474}" sibTransId="{2C417B73-2341-4340-88D2-A82610895412}"/>
    <dgm:cxn modelId="{430D1F90-C79F-4DDD-A92B-8A73AF0B734F}" type="presOf" srcId="{982B87D7-C04D-402F-8D12-E8D904D20F4B}" destId="{7F86FAA4-B46E-4690-87D1-A4E7FDB132F6}" srcOrd="1" destOrd="0" presId="urn:microsoft.com/office/officeart/2005/8/layout/cycle8"/>
    <dgm:cxn modelId="{AE4BEB91-D7C4-4528-817E-B0A69842528B}" type="presOf" srcId="{0B449AD4-B459-4F9F-AD03-D2B7F4703B66}" destId="{50149BD9-4234-4CB3-87B1-AF5B05F3DFCE}" srcOrd="0" destOrd="0" presId="urn:microsoft.com/office/officeart/2005/8/layout/cycle8"/>
    <dgm:cxn modelId="{7F3A51B8-9832-423F-98F8-AE664EAAF191}" type="presOf" srcId="{3F8577AD-B822-4D91-A80E-5CABA19CDE85}" destId="{41A32231-2962-4F3D-AAD9-AAB5E73D3BFA}" srcOrd="1" destOrd="0" presId="urn:microsoft.com/office/officeart/2005/8/layout/cycle8"/>
    <dgm:cxn modelId="{F09E61D3-2581-4400-8C15-6DBCD9D223FE}" type="presOf" srcId="{92C50F87-BC41-4467-855D-053C7AB6885E}" destId="{EC252FE4-AB28-4E8C-A4CA-9E4D4B3D7CC2}" srcOrd="0" destOrd="0" presId="urn:microsoft.com/office/officeart/2005/8/layout/cycle8"/>
    <dgm:cxn modelId="{6DC901D8-675D-4F39-A460-9D3FA8DA4458}" type="presOf" srcId="{982B87D7-C04D-402F-8D12-E8D904D20F4B}" destId="{F474B4F5-F569-4994-B23A-95ABBF4DD40E}" srcOrd="0" destOrd="0" presId="urn:microsoft.com/office/officeart/2005/8/layout/cycle8"/>
    <dgm:cxn modelId="{338A94DE-6758-4269-9D74-190E64C5D26D}" srcId="{92C50F87-BC41-4467-855D-053C7AB6885E}" destId="{3F8577AD-B822-4D91-A80E-5CABA19CDE85}" srcOrd="1" destOrd="0" parTransId="{9D550E90-05E7-4315-AB81-4A3CE16FD43F}" sibTransId="{8DA8BA72-7871-441E-84E8-A28247180DF3}"/>
    <dgm:cxn modelId="{810BF0E8-EE78-4C5F-A7AC-922EFB6FF940}" type="presOf" srcId="{19C4FC76-6320-4B4E-B18A-AD77115B7094}" destId="{68AAE598-FF8C-4AF4-9E2C-850EBFC69081}" srcOrd="0" destOrd="0" presId="urn:microsoft.com/office/officeart/2005/8/layout/cycle8"/>
    <dgm:cxn modelId="{902B0AEA-24CC-4202-A008-01FBE1C53F4A}" type="presOf" srcId="{0B449AD4-B459-4F9F-AD03-D2B7F4703B66}" destId="{C91C4981-7462-4B48-A1D1-F34A5B9312F2}" srcOrd="1" destOrd="0" presId="urn:microsoft.com/office/officeart/2005/8/layout/cycle8"/>
    <dgm:cxn modelId="{ED9021EA-372A-402D-AA51-4D1DAACEFDD1}" srcId="{92C50F87-BC41-4467-855D-053C7AB6885E}" destId="{FEFDDB68-DC8D-4644-A153-ECFCDEA76C80}" srcOrd="2" destOrd="0" parTransId="{4879F042-BB41-4172-B776-1C8444312F8D}" sibTransId="{A6A9193E-C659-48F1-BFE3-699F3A38F2F3}"/>
    <dgm:cxn modelId="{09C871F7-3F26-4785-86FA-0EEDFF3FD9FE}" type="presOf" srcId="{FEFDDB68-DC8D-4644-A153-ECFCDEA76C80}" destId="{1497C0B8-B1BA-4F5F-8C07-7087576CB5BC}" srcOrd="1" destOrd="0" presId="urn:microsoft.com/office/officeart/2005/8/layout/cycle8"/>
    <dgm:cxn modelId="{FBEBCEFD-CE1E-4090-A47A-FC058E564FE6}" srcId="{92C50F87-BC41-4467-855D-053C7AB6885E}" destId="{982B87D7-C04D-402F-8D12-E8D904D20F4B}" srcOrd="4" destOrd="0" parTransId="{0D7AE14C-8782-4A58-AC8A-1DDB64F8F74F}" sibTransId="{13B47FA9-13C6-4C2F-B211-403D1CBF19E4}"/>
    <dgm:cxn modelId="{338E8854-F4E1-4F5C-8D13-945656476296}" type="presParOf" srcId="{EC252FE4-AB28-4E8C-A4CA-9E4D4B3D7CC2}" destId="{50149BD9-4234-4CB3-87B1-AF5B05F3DFCE}" srcOrd="0" destOrd="0" presId="urn:microsoft.com/office/officeart/2005/8/layout/cycle8"/>
    <dgm:cxn modelId="{F960E3CE-57DF-4611-AC82-9A48057D857A}" type="presParOf" srcId="{EC252FE4-AB28-4E8C-A4CA-9E4D4B3D7CC2}" destId="{99C04F4E-0A74-46B5-B1CD-703463ACC953}" srcOrd="1" destOrd="0" presId="urn:microsoft.com/office/officeart/2005/8/layout/cycle8"/>
    <dgm:cxn modelId="{AFE67C5B-214B-4B45-910E-4A3400E70516}" type="presParOf" srcId="{EC252FE4-AB28-4E8C-A4CA-9E4D4B3D7CC2}" destId="{F2A1609E-F4E5-4A50-9FFB-00B5DF4E99F8}" srcOrd="2" destOrd="0" presId="urn:microsoft.com/office/officeart/2005/8/layout/cycle8"/>
    <dgm:cxn modelId="{32D50219-9B35-4AAD-80CD-BACF679F2A38}" type="presParOf" srcId="{EC252FE4-AB28-4E8C-A4CA-9E4D4B3D7CC2}" destId="{C91C4981-7462-4B48-A1D1-F34A5B9312F2}" srcOrd="3" destOrd="0" presId="urn:microsoft.com/office/officeart/2005/8/layout/cycle8"/>
    <dgm:cxn modelId="{83E15F82-0982-4023-89FC-5A166B447886}" type="presParOf" srcId="{EC252FE4-AB28-4E8C-A4CA-9E4D4B3D7CC2}" destId="{36ABF78E-EB32-435B-AFF6-270F4E748FEC}" srcOrd="4" destOrd="0" presId="urn:microsoft.com/office/officeart/2005/8/layout/cycle8"/>
    <dgm:cxn modelId="{B518C8B9-B9C7-41E1-A193-EA141B950BCA}" type="presParOf" srcId="{EC252FE4-AB28-4E8C-A4CA-9E4D4B3D7CC2}" destId="{181D572F-7F3B-453C-AE1F-5D2DFFA8FEFB}" srcOrd="5" destOrd="0" presId="urn:microsoft.com/office/officeart/2005/8/layout/cycle8"/>
    <dgm:cxn modelId="{D9E797B2-29F6-48C2-AE6E-F4D45F965CD3}" type="presParOf" srcId="{EC252FE4-AB28-4E8C-A4CA-9E4D4B3D7CC2}" destId="{A329D5CE-C25E-4BF3-8369-50393580399D}" srcOrd="6" destOrd="0" presId="urn:microsoft.com/office/officeart/2005/8/layout/cycle8"/>
    <dgm:cxn modelId="{3B142C0C-C413-4B67-80BF-7D5EB03CA699}" type="presParOf" srcId="{EC252FE4-AB28-4E8C-A4CA-9E4D4B3D7CC2}" destId="{41A32231-2962-4F3D-AAD9-AAB5E73D3BFA}" srcOrd="7" destOrd="0" presId="urn:microsoft.com/office/officeart/2005/8/layout/cycle8"/>
    <dgm:cxn modelId="{7A5C2C12-2934-4527-84B1-DACA5A6F1C3E}" type="presParOf" srcId="{EC252FE4-AB28-4E8C-A4CA-9E4D4B3D7CC2}" destId="{76ACAAB3-8B1D-4EBD-98D2-24A726D791E8}" srcOrd="8" destOrd="0" presId="urn:microsoft.com/office/officeart/2005/8/layout/cycle8"/>
    <dgm:cxn modelId="{F091AAFA-3F7D-4823-92AD-56208E43289E}" type="presParOf" srcId="{EC252FE4-AB28-4E8C-A4CA-9E4D4B3D7CC2}" destId="{4B13B126-E763-4ADB-97A9-28EA45930852}" srcOrd="9" destOrd="0" presId="urn:microsoft.com/office/officeart/2005/8/layout/cycle8"/>
    <dgm:cxn modelId="{5A91D688-D6C3-4342-A122-C2B6DD514ACA}" type="presParOf" srcId="{EC252FE4-AB28-4E8C-A4CA-9E4D4B3D7CC2}" destId="{EC3D57AD-F428-4AFA-8FCF-56E1DA403916}" srcOrd="10" destOrd="0" presId="urn:microsoft.com/office/officeart/2005/8/layout/cycle8"/>
    <dgm:cxn modelId="{1DD771C3-47DD-486F-9215-DC5A88C2637E}" type="presParOf" srcId="{EC252FE4-AB28-4E8C-A4CA-9E4D4B3D7CC2}" destId="{1497C0B8-B1BA-4F5F-8C07-7087576CB5BC}" srcOrd="11" destOrd="0" presId="urn:microsoft.com/office/officeart/2005/8/layout/cycle8"/>
    <dgm:cxn modelId="{216F6F83-42A5-4512-9962-356F3D76744A}" type="presParOf" srcId="{EC252FE4-AB28-4E8C-A4CA-9E4D4B3D7CC2}" destId="{68AAE598-FF8C-4AF4-9E2C-850EBFC69081}" srcOrd="12" destOrd="0" presId="urn:microsoft.com/office/officeart/2005/8/layout/cycle8"/>
    <dgm:cxn modelId="{93DC2A57-BA00-4510-ABB1-6A456A5FF310}" type="presParOf" srcId="{EC252FE4-AB28-4E8C-A4CA-9E4D4B3D7CC2}" destId="{15F14CC4-BB40-4619-8E00-D79652BCEC38}" srcOrd="13" destOrd="0" presId="urn:microsoft.com/office/officeart/2005/8/layout/cycle8"/>
    <dgm:cxn modelId="{C7111DF7-1F55-4130-ABA6-951DA4A2B11A}" type="presParOf" srcId="{EC252FE4-AB28-4E8C-A4CA-9E4D4B3D7CC2}" destId="{033B1A84-691C-43E5-BAB2-116AEEDB4DD0}" srcOrd="14" destOrd="0" presId="urn:microsoft.com/office/officeart/2005/8/layout/cycle8"/>
    <dgm:cxn modelId="{85A0F289-2E5D-448F-8E8C-F05C51AE1951}" type="presParOf" srcId="{EC252FE4-AB28-4E8C-A4CA-9E4D4B3D7CC2}" destId="{5C19AEE3-040D-40A1-BE7B-A04E96AA5A35}" srcOrd="15" destOrd="0" presId="urn:microsoft.com/office/officeart/2005/8/layout/cycle8"/>
    <dgm:cxn modelId="{15B270E0-9A43-4741-8745-58F53EF7FA84}" type="presParOf" srcId="{EC252FE4-AB28-4E8C-A4CA-9E4D4B3D7CC2}" destId="{F474B4F5-F569-4994-B23A-95ABBF4DD40E}" srcOrd="16" destOrd="0" presId="urn:microsoft.com/office/officeart/2005/8/layout/cycle8"/>
    <dgm:cxn modelId="{84CDAEB2-AA11-4C5C-B06B-BFF705568A96}" type="presParOf" srcId="{EC252FE4-AB28-4E8C-A4CA-9E4D4B3D7CC2}" destId="{13F98083-8F30-44E1-8981-6C08F1E4F1CD}" srcOrd="17" destOrd="0" presId="urn:microsoft.com/office/officeart/2005/8/layout/cycle8"/>
    <dgm:cxn modelId="{74750460-DB78-4F9A-97CF-91B8062DF6CC}" type="presParOf" srcId="{EC252FE4-AB28-4E8C-A4CA-9E4D4B3D7CC2}" destId="{8E03071D-6CAF-46FE-A829-78FDB960AA6D}" srcOrd="18" destOrd="0" presId="urn:microsoft.com/office/officeart/2005/8/layout/cycle8"/>
    <dgm:cxn modelId="{792A736D-4300-40F5-BB27-C8559D11A0CA}" type="presParOf" srcId="{EC252FE4-AB28-4E8C-A4CA-9E4D4B3D7CC2}" destId="{7F86FAA4-B46E-4690-87D1-A4E7FDB132F6}" srcOrd="19" destOrd="0" presId="urn:microsoft.com/office/officeart/2005/8/layout/cycle8"/>
    <dgm:cxn modelId="{6B56D523-5BE6-4860-8F44-B6FB239E4948}" type="presParOf" srcId="{EC252FE4-AB28-4E8C-A4CA-9E4D4B3D7CC2}" destId="{1FCD644E-D781-44DF-BE66-AD46172C7893}" srcOrd="20" destOrd="0" presId="urn:microsoft.com/office/officeart/2005/8/layout/cycle8"/>
    <dgm:cxn modelId="{9DC8C05B-1AFE-48EB-9858-EF4559085A70}" type="presParOf" srcId="{EC252FE4-AB28-4E8C-A4CA-9E4D4B3D7CC2}" destId="{EC29B905-FAB2-4344-BF08-AF6898829AE7}" srcOrd="21" destOrd="0" presId="urn:microsoft.com/office/officeart/2005/8/layout/cycle8"/>
    <dgm:cxn modelId="{FFEFE1D5-2EE7-480D-8F48-458984C1E6F7}" type="presParOf" srcId="{EC252FE4-AB28-4E8C-A4CA-9E4D4B3D7CC2}" destId="{ECA16BE1-F765-4F6A-8D29-CCEB03F90739}" srcOrd="22" destOrd="0" presId="urn:microsoft.com/office/officeart/2005/8/layout/cycle8"/>
    <dgm:cxn modelId="{4A4013D2-1E33-4140-86D2-812F13E91C61}" type="presParOf" srcId="{EC252FE4-AB28-4E8C-A4CA-9E4D4B3D7CC2}" destId="{0B9D9D21-2C2E-431D-86F0-419273CDC2EC}" srcOrd="23" destOrd="0" presId="urn:microsoft.com/office/officeart/2005/8/layout/cycle8"/>
    <dgm:cxn modelId="{03F6E4AF-548F-4B9B-ACA0-4CBE32F7A4DA}" type="presParOf" srcId="{EC252FE4-AB28-4E8C-A4CA-9E4D4B3D7CC2}" destId="{C0E1EE17-F54E-4A11-8EF7-78D2F01B3D78}"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49BD9-4234-4CB3-87B1-AF5B05F3DFCE}">
      <dsp:nvSpPr>
        <dsp:cNvPr id="0" name=""/>
        <dsp:cNvSpPr/>
      </dsp:nvSpPr>
      <dsp:spPr>
        <a:xfrm>
          <a:off x="3159389" y="342180"/>
          <a:ext cx="4643480" cy="4643480"/>
        </a:xfrm>
        <a:prstGeom prst="pie">
          <a:avLst>
            <a:gd name="adj1" fmla="val 16200000"/>
            <a:gd name="adj2" fmla="val 2052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cap="small" baseline="0" dirty="0">
              <a:latin typeface="+mj-lt"/>
            </a:rPr>
            <a:t>Plan</a:t>
          </a:r>
          <a:endParaRPr lang="en-US" sz="2400" kern="1200" cap="small" baseline="0" dirty="0">
            <a:latin typeface="+mj-lt"/>
          </a:endParaRPr>
        </a:p>
      </dsp:txBody>
      <dsp:txXfrm>
        <a:off x="5581738" y="1122727"/>
        <a:ext cx="1492547" cy="995031"/>
      </dsp:txXfrm>
    </dsp:sp>
    <dsp:sp modelId="{36ABF78E-EB32-435B-AFF6-270F4E748FEC}">
      <dsp:nvSpPr>
        <dsp:cNvPr id="0" name=""/>
        <dsp:cNvSpPr/>
      </dsp:nvSpPr>
      <dsp:spPr>
        <a:xfrm>
          <a:off x="3199190" y="466006"/>
          <a:ext cx="4643480" cy="4643480"/>
        </a:xfrm>
        <a:prstGeom prst="pie">
          <a:avLst>
            <a:gd name="adj1" fmla="val 20520000"/>
            <a:gd name="adj2" fmla="val 324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cap="small" baseline="0" dirty="0">
              <a:latin typeface="+mj-lt"/>
            </a:rPr>
            <a:t>Provision</a:t>
          </a:r>
          <a:endParaRPr lang="en-US" sz="1400" kern="1200" cap="small" baseline="0" dirty="0">
            <a:latin typeface="+mj-lt"/>
          </a:endParaRPr>
        </a:p>
      </dsp:txBody>
      <dsp:txXfrm>
        <a:off x="6189813" y="2587634"/>
        <a:ext cx="1381988" cy="1105590"/>
      </dsp:txXfrm>
    </dsp:sp>
    <dsp:sp modelId="{76ACAAB3-8B1D-4EBD-98D2-24A726D791E8}">
      <dsp:nvSpPr>
        <dsp:cNvPr id="0" name=""/>
        <dsp:cNvSpPr/>
      </dsp:nvSpPr>
      <dsp:spPr>
        <a:xfrm>
          <a:off x="3094159" y="542292"/>
          <a:ext cx="4643480" cy="4643480"/>
        </a:xfrm>
        <a:prstGeom prst="pie">
          <a:avLst>
            <a:gd name="adj1" fmla="val 3240000"/>
            <a:gd name="adj2" fmla="val 756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cap="small" baseline="0" dirty="0">
              <a:latin typeface="+mj-lt"/>
            </a:rPr>
            <a:t>Configure</a:t>
          </a:r>
        </a:p>
      </dsp:txBody>
      <dsp:txXfrm>
        <a:off x="4752545" y="3803784"/>
        <a:ext cx="1326708" cy="1216149"/>
      </dsp:txXfrm>
    </dsp:sp>
    <dsp:sp modelId="{68AAE598-FF8C-4AF4-9E2C-850EBFC69081}">
      <dsp:nvSpPr>
        <dsp:cNvPr id="0" name=""/>
        <dsp:cNvSpPr/>
      </dsp:nvSpPr>
      <dsp:spPr>
        <a:xfrm>
          <a:off x="2989128" y="466006"/>
          <a:ext cx="4643480" cy="4643480"/>
        </a:xfrm>
        <a:prstGeom prst="pie">
          <a:avLst>
            <a:gd name="adj1" fmla="val 7560000"/>
            <a:gd name="adj2" fmla="val 1188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cap="small" baseline="0" dirty="0">
              <a:latin typeface="+mj-lt"/>
            </a:rPr>
            <a:t>Monitor</a:t>
          </a:r>
          <a:endParaRPr lang="en-US" sz="1600" kern="1200" cap="small" baseline="0" dirty="0">
            <a:latin typeface="+mj-lt"/>
          </a:endParaRPr>
        </a:p>
      </dsp:txBody>
      <dsp:txXfrm>
        <a:off x="3259998" y="2587634"/>
        <a:ext cx="1381988" cy="1105590"/>
      </dsp:txXfrm>
    </dsp:sp>
    <dsp:sp modelId="{F474B4F5-F569-4994-B23A-95ABBF4DD40E}">
      <dsp:nvSpPr>
        <dsp:cNvPr id="0" name=""/>
        <dsp:cNvSpPr/>
      </dsp:nvSpPr>
      <dsp:spPr>
        <a:xfrm>
          <a:off x="3028929" y="342180"/>
          <a:ext cx="4643480" cy="4643480"/>
        </a:xfrm>
        <a:prstGeom prst="pie">
          <a:avLst>
            <a:gd name="adj1" fmla="val 11880000"/>
            <a:gd name="adj2" fmla="val 16200000"/>
          </a:avLst>
        </a:prstGeom>
        <a:solidFill>
          <a:schemeClr val="accent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889000">
            <a:lnSpc>
              <a:spcPct val="90000"/>
            </a:lnSpc>
            <a:spcBef>
              <a:spcPct val="0"/>
            </a:spcBef>
            <a:spcAft>
              <a:spcPct val="35000"/>
            </a:spcAft>
            <a:buNone/>
          </a:pPr>
          <a:r>
            <a:rPr lang="en-US" sz="3200" kern="1200" cap="small" baseline="0" dirty="0">
              <a:latin typeface="+mj-lt"/>
            </a:rPr>
            <a:t>Retire</a:t>
          </a:r>
          <a:endParaRPr lang="en-US" sz="1600" kern="1200" cap="small" baseline="0" dirty="0">
            <a:latin typeface="+mj-lt"/>
          </a:endParaRPr>
        </a:p>
      </dsp:txBody>
      <dsp:txXfrm>
        <a:off x="3757514" y="1122727"/>
        <a:ext cx="1492547" cy="995031"/>
      </dsp:txXfrm>
    </dsp:sp>
    <dsp:sp modelId="{1FCD644E-D781-44DF-BE66-AD46172C7893}">
      <dsp:nvSpPr>
        <dsp:cNvPr id="0" name=""/>
        <dsp:cNvSpPr/>
      </dsp:nvSpPr>
      <dsp:spPr>
        <a:xfrm>
          <a:off x="2871717" y="54726"/>
          <a:ext cx="5218387" cy="5218387"/>
        </a:xfrm>
        <a:prstGeom prst="circularArrow">
          <a:avLst>
            <a:gd name="adj1" fmla="val 5085"/>
            <a:gd name="adj2" fmla="val 327528"/>
            <a:gd name="adj3" fmla="val 20192361"/>
            <a:gd name="adj4" fmla="val 16200324"/>
            <a:gd name="adj5" fmla="val 5932"/>
          </a:avLst>
        </a:prstGeom>
        <a:solidFill>
          <a:schemeClr val="tx1">
            <a:lumMod val="60000"/>
            <a:lumOff val="40000"/>
          </a:schemeClr>
        </a:solidFill>
        <a:ln>
          <a:noFill/>
        </a:ln>
        <a:effectLst/>
      </dsp:spPr>
      <dsp:style>
        <a:lnRef idx="0">
          <a:scrgbClr r="0" g="0" b="0"/>
        </a:lnRef>
        <a:fillRef idx="1">
          <a:scrgbClr r="0" g="0" b="0"/>
        </a:fillRef>
        <a:effectRef idx="1">
          <a:scrgbClr r="0" g="0" b="0"/>
        </a:effectRef>
        <a:fontRef idx="minor">
          <a:schemeClr val="lt1"/>
        </a:fontRef>
      </dsp:style>
    </dsp:sp>
    <dsp:sp modelId="{EC29B905-FAB2-4344-BF08-AF6898829AE7}">
      <dsp:nvSpPr>
        <dsp:cNvPr id="0" name=""/>
        <dsp:cNvSpPr/>
      </dsp:nvSpPr>
      <dsp:spPr>
        <a:xfrm>
          <a:off x="2912058" y="178512"/>
          <a:ext cx="5218387" cy="5218387"/>
        </a:xfrm>
        <a:prstGeom prst="circularArrow">
          <a:avLst>
            <a:gd name="adj1" fmla="val 5085"/>
            <a:gd name="adj2" fmla="val 327528"/>
            <a:gd name="adj3" fmla="val 2912753"/>
            <a:gd name="adj4" fmla="val 20519953"/>
            <a:gd name="adj5" fmla="val 5932"/>
          </a:avLst>
        </a:prstGeom>
        <a:solidFill>
          <a:schemeClr val="tx1">
            <a:lumMod val="60000"/>
            <a:lumOff val="40000"/>
          </a:schemeClr>
        </a:solidFill>
        <a:ln>
          <a:noFill/>
        </a:ln>
        <a:effectLst/>
      </dsp:spPr>
      <dsp:style>
        <a:lnRef idx="0">
          <a:scrgbClr r="0" g="0" b="0"/>
        </a:lnRef>
        <a:fillRef idx="1">
          <a:scrgbClr r="0" g="0" b="0"/>
        </a:fillRef>
        <a:effectRef idx="1">
          <a:scrgbClr r="0" g="0" b="0"/>
        </a:effectRef>
        <a:fontRef idx="minor">
          <a:schemeClr val="lt1"/>
        </a:fontRef>
      </dsp:style>
    </dsp:sp>
    <dsp:sp modelId="{ECA16BE1-F765-4F6A-8D29-CCEB03F90739}">
      <dsp:nvSpPr>
        <dsp:cNvPr id="0" name=""/>
        <dsp:cNvSpPr/>
      </dsp:nvSpPr>
      <dsp:spPr>
        <a:xfrm>
          <a:off x="2806706" y="255031"/>
          <a:ext cx="5218387" cy="5218387"/>
        </a:xfrm>
        <a:prstGeom prst="circularArrow">
          <a:avLst>
            <a:gd name="adj1" fmla="val 5085"/>
            <a:gd name="adj2" fmla="val 327528"/>
            <a:gd name="adj3" fmla="val 7232777"/>
            <a:gd name="adj4" fmla="val 3239695"/>
            <a:gd name="adj5" fmla="val 5932"/>
          </a:avLst>
        </a:prstGeom>
        <a:solidFill>
          <a:schemeClr val="tx1">
            <a:lumMod val="60000"/>
            <a:lumOff val="40000"/>
          </a:schemeClr>
        </a:solidFill>
        <a:ln>
          <a:noFill/>
        </a:ln>
        <a:effectLst/>
      </dsp:spPr>
      <dsp:style>
        <a:lnRef idx="0">
          <a:scrgbClr r="0" g="0" b="0"/>
        </a:lnRef>
        <a:fillRef idx="1">
          <a:scrgbClr r="0" g="0" b="0"/>
        </a:fillRef>
        <a:effectRef idx="1">
          <a:scrgbClr r="0" g="0" b="0"/>
        </a:effectRef>
        <a:fontRef idx="minor">
          <a:schemeClr val="lt1"/>
        </a:fontRef>
      </dsp:style>
    </dsp:sp>
    <dsp:sp modelId="{0B9D9D21-2C2E-431D-86F0-419273CDC2EC}">
      <dsp:nvSpPr>
        <dsp:cNvPr id="0" name=""/>
        <dsp:cNvSpPr/>
      </dsp:nvSpPr>
      <dsp:spPr>
        <a:xfrm>
          <a:off x="2701354" y="178512"/>
          <a:ext cx="5218387" cy="5218387"/>
        </a:xfrm>
        <a:prstGeom prst="circularArrow">
          <a:avLst>
            <a:gd name="adj1" fmla="val 5085"/>
            <a:gd name="adj2" fmla="val 327528"/>
            <a:gd name="adj3" fmla="val 11552519"/>
            <a:gd name="adj4" fmla="val 7559718"/>
            <a:gd name="adj5" fmla="val 5932"/>
          </a:avLst>
        </a:prstGeom>
        <a:solidFill>
          <a:schemeClr val="tx1">
            <a:lumMod val="60000"/>
            <a:lumOff val="40000"/>
          </a:schemeClr>
        </a:solidFill>
        <a:ln>
          <a:noFill/>
        </a:ln>
        <a:effectLst/>
      </dsp:spPr>
      <dsp:style>
        <a:lnRef idx="0">
          <a:scrgbClr r="0" g="0" b="0"/>
        </a:lnRef>
        <a:fillRef idx="1">
          <a:scrgbClr r="0" g="0" b="0"/>
        </a:fillRef>
        <a:effectRef idx="1">
          <a:scrgbClr r="0" g="0" b="0"/>
        </a:effectRef>
        <a:fontRef idx="minor">
          <a:schemeClr val="lt1"/>
        </a:fontRef>
      </dsp:style>
    </dsp:sp>
    <dsp:sp modelId="{C0E1EE17-F54E-4A11-8EF7-78D2F01B3D78}">
      <dsp:nvSpPr>
        <dsp:cNvPr id="0" name=""/>
        <dsp:cNvSpPr/>
      </dsp:nvSpPr>
      <dsp:spPr>
        <a:xfrm>
          <a:off x="2741695" y="54726"/>
          <a:ext cx="5218387" cy="5218387"/>
        </a:xfrm>
        <a:prstGeom prst="circularArrow">
          <a:avLst>
            <a:gd name="adj1" fmla="val 5085"/>
            <a:gd name="adj2" fmla="val 327528"/>
            <a:gd name="adj3" fmla="val 15872148"/>
            <a:gd name="adj4" fmla="val 11880111"/>
            <a:gd name="adj5" fmla="val 5932"/>
          </a:avLst>
        </a:prstGeom>
        <a:solidFill>
          <a:schemeClr val="tx1">
            <a:lumMod val="60000"/>
            <a:lumOff val="4000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4939" y="0"/>
            <a:ext cx="2949099" cy="498693"/>
          </a:xfrm>
          <a:prstGeom prst="rect">
            <a:avLst/>
          </a:prstGeom>
        </p:spPr>
        <p:txBody>
          <a:bodyPr vert="horz" lIns="91440" tIns="45720" rIns="91440" bIns="45720" rtlCol="0"/>
          <a:lstStyle>
            <a:lvl1pPr algn="r">
              <a:defRPr sz="1200"/>
            </a:lvl1pPr>
          </a:lstStyle>
          <a:p>
            <a:fld id="{7CF3A9AD-8105-4F38-8971-7E5E0BCFA1C0}" type="datetimeFigureOut">
              <a:rPr lang="en-US" smtClean="0"/>
              <a:t>4/10/2017</a:t>
            </a:fld>
            <a:endParaRPr lang="en-US"/>
          </a:p>
        </p:txBody>
      </p:sp>
      <p:sp>
        <p:nvSpPr>
          <p:cNvPr id="4" name="Footer Placeholder 3"/>
          <p:cNvSpPr>
            <a:spLocks noGrp="1"/>
          </p:cNvSpPr>
          <p:nvPr>
            <p:ph type="ftr" sz="quarter" idx="2"/>
          </p:nvPr>
        </p:nvSpPr>
        <p:spPr>
          <a:xfrm>
            <a:off x="0" y="9440647"/>
            <a:ext cx="2949099" cy="4986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4939" y="9440647"/>
            <a:ext cx="2949099" cy="498692"/>
          </a:xfrm>
          <a:prstGeom prst="rect">
            <a:avLst/>
          </a:prstGeom>
        </p:spPr>
        <p:txBody>
          <a:bodyPr vert="horz" lIns="91440" tIns="45720" rIns="91440" bIns="45720" rtlCol="0" anchor="b"/>
          <a:lstStyle>
            <a:lvl1pPr algn="r">
              <a:defRPr sz="1200"/>
            </a:lvl1pPr>
          </a:lstStyle>
          <a:p>
            <a:fld id="{381B9715-3D0D-47E0-B15C-4B9F6043A846}" type="slidenum">
              <a:rPr lang="en-US" smtClean="0"/>
              <a:t>‹#›</a:t>
            </a:fld>
            <a:endParaRPr lang="en-US"/>
          </a:p>
        </p:txBody>
      </p:sp>
    </p:spTree>
    <p:extLst>
      <p:ext uri="{BB962C8B-B14F-4D97-AF65-F5344CB8AC3E}">
        <p14:creationId xmlns:p14="http://schemas.microsoft.com/office/powerpoint/2010/main" val="1700339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0" y="0"/>
            <a:ext cx="6805613" cy="3829629"/>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0" y="3829629"/>
            <a:ext cx="6804038" cy="610970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5"/>
          </p:nvPr>
        </p:nvSpPr>
        <p:spPr>
          <a:xfrm>
            <a:off x="3854450" y="9440863"/>
            <a:ext cx="2949575" cy="498475"/>
          </a:xfrm>
          <a:prstGeom prst="rect">
            <a:avLst/>
          </a:prstGeom>
        </p:spPr>
        <p:txBody>
          <a:bodyPr vert="horz" lIns="91440" tIns="45720" rIns="91440" bIns="45720" rtlCol="0" anchor="b"/>
          <a:lstStyle>
            <a:lvl1pPr algn="r">
              <a:defRPr sz="1200"/>
            </a:lvl1pPr>
          </a:lstStyle>
          <a:p>
            <a:fld id="{01CCF2B6-7DE4-4051-AAEF-5654C6C27EB4}" type="slidenum">
              <a:rPr lang="en-AU" smtClean="0"/>
              <a:t>‹#›</a:t>
            </a:fld>
            <a:endParaRPr lang="en-AU"/>
          </a:p>
        </p:txBody>
      </p:sp>
    </p:spTree>
    <p:extLst>
      <p:ext uri="{BB962C8B-B14F-4D97-AF65-F5344CB8AC3E}">
        <p14:creationId xmlns:p14="http://schemas.microsoft.com/office/powerpoint/2010/main" val="4229109609"/>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en.wikipedia.org/wiki/Firewall_(computin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iot-hub/iot-hub-compare-event-hub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partnerlp.partner.microsoft.com/LearningPath/LearningPath/DLPaths?trackId=2918&amp;rowId=3606&amp;trackPathId=1461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migratetoazure.net/" TargetMode="External"/><Relationship Id="rId7" Type="http://schemas.openxmlformats.org/officeDocument/2006/relationships/hyperlink" Target="https://docs.microsoft.com/en-us/azure/logic-apps/logic-apps-what-are-logic-apps"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s://docs.microsoft.com/en-us/azure/app-service-api/app-service-api-apps-why-best-platform" TargetMode="External"/><Relationship Id="rId5" Type="http://schemas.openxmlformats.org/officeDocument/2006/relationships/hyperlink" Target="https://docs.microsoft.com/en-us/azure/app-service-mobile/app-service-mobile-value-prop" TargetMode="External"/><Relationship Id="rId4" Type="http://schemas.openxmlformats.org/officeDocument/2006/relationships/hyperlink" Target="https://docs.microsoft.com/en-us/azure/app-service-web/app-service-web-overview"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en.wikipedia.org/wiki/Online_marketing"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en.wikipedia.org/wiki/Orem,_Utah" TargetMode="External"/><Relationship Id="rId4" Type="http://schemas.openxmlformats.org/officeDocument/2006/relationships/hyperlink" Target="https://en.wikipedia.org/wiki/Web_analytics" TargetMode="Externa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Firewall_(comput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azure.microsoft.com/documentation/services/event-hubs/" TargetMode="External"/><Relationship Id="rId13" Type="http://schemas.openxmlformats.org/officeDocument/2006/relationships/hyperlink" Target="https://docs.microsoft.com/en-us/azure/iot-hub/iot-hub-devguide-identity-registry#import-and-export-device-identities" TargetMode="External"/><Relationship Id="rId3" Type="http://schemas.openxmlformats.org/officeDocument/2006/relationships/hyperlink" Target="https://docs.microsoft.com/en-us/azure/iot-hub/iot-hub-devguide-messaging#device-to-cloud-messages" TargetMode="External"/><Relationship Id="rId7" Type="http://schemas.openxmlformats.org/officeDocument/2006/relationships/hyperlink" Target="https://docs.microsoft.com/en-us/azure/iot-hub/iot-hub-devguide-file-upload" TargetMode="External"/><Relationship Id="rId12" Type="http://schemas.openxmlformats.org/officeDocument/2006/relationships/hyperlink" Target="https://docs.microsoft.com/en-us/azure/iot-hub/iot-hub-devguide-security#access-control-and-permission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iot-hub/iot-hub-devguide-direct-methods" TargetMode="External"/><Relationship Id="rId11" Type="http://schemas.openxmlformats.org/officeDocument/2006/relationships/hyperlink" Target="https://docs.microsoft.com/en-us/azure/azure-resource-manager/resource-group-overview" TargetMode="External"/><Relationship Id="rId5" Type="http://schemas.openxmlformats.org/officeDocument/2006/relationships/hyperlink" Target="https://docs.microsoft.com/en-us/azure/iot-hub/iot-hub-devguide-device-twins" TargetMode="External"/><Relationship Id="rId10" Type="http://schemas.openxmlformats.org/officeDocument/2006/relationships/hyperlink" Target="https://docs.microsoft.com/en-us/azure/iot-hub/iot-hub-devguide-jobs" TargetMode="External"/><Relationship Id="rId4" Type="http://schemas.openxmlformats.org/officeDocument/2006/relationships/hyperlink" Target="https://docs.microsoft.com/en-us/azure/iot-hub/iot-hub-devguide-messaging#cloud-to-device-messages" TargetMode="External"/><Relationship Id="rId9" Type="http://schemas.openxmlformats.org/officeDocument/2006/relationships/hyperlink" Target="https://docs.microsoft.com/en-us/azure/iot-hub/iot-hub-devguide-identity-registry"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iot-hub/iot-hub-devguide-endpoints#field-gateway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iot-hub-devguide-device-twin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zure.microsoft.com/en-us/documentation/articles/iot-hub-devguide-jobs/"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spartnerlp.partner.microsoft.com/LearningPath/LearningPath/DLPaths?trackId=2918&amp;rowId=3606&amp;trackPathId=1461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azure/toketi-iothubreac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Azure/azure-iot-gateway-sdk/"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partnerlp.partner.microsoft.com/LearningPath/LearningPath/DLPaths?trackId=2918&amp;rowId=3606&amp;trackPathId=14612"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zure.microsoft.com/en-us/documentation/articles/data-factory-azure-ml-batch-execution-activity"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spartnerlp.partner.microsoft.com/LearningPath/LearningPath/DLPaths?trackId=2918&amp;rowId=3606&amp;trackPathId=14612"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azure.microsoft.com/en-us/documentation/articles/app-service-logic-enterprise-integration-accounts/" TargetMode="External"/><Relationship Id="rId3" Type="http://schemas.openxmlformats.org/officeDocument/2006/relationships/hyperlink" Target="https://azure.microsoft.com/en-us/documentation/articles/apis-list/" TargetMode="External"/><Relationship Id="rId7" Type="http://schemas.openxmlformats.org/officeDocument/2006/relationships/hyperlink" Target="http://channel9.msdn.com/Events/Build/2016/P462" TargetMode="External"/><Relationship Id="rId12" Type="http://schemas.openxmlformats.org/officeDocument/2006/relationships/hyperlink" Target="https://azure.microsoft.com/en-us/documentation/articles/app-service-logic-enterprise-integration-overview/"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channel9.msdn.com/Events/Build/2016/T694" TargetMode="External"/><Relationship Id="rId11" Type="http://schemas.openxmlformats.org/officeDocument/2006/relationships/hyperlink" Target="https://functions.azure.com/?correlationId=c462b151-306d-44da-b299-8239f144043c" TargetMode="External"/><Relationship Id="rId5" Type="http://schemas.openxmlformats.org/officeDocument/2006/relationships/hyperlink" Target="https://azure.microsoft.com/en-us/documentation/articles/app-service-logic-examples-and-scenarios/" TargetMode="External"/><Relationship Id="rId10" Type="http://schemas.openxmlformats.org/officeDocument/2006/relationships/hyperlink" Target="https://azure.microsoft.com/en-us/documentation/articles/app-service-logic-use-logic-app-templates/" TargetMode="External"/><Relationship Id="rId4" Type="http://schemas.openxmlformats.org/officeDocument/2006/relationships/hyperlink" Target="https://azure.microsoft.com/en-us/documentation/articles/app-service-logic-create-a-logic-app/" TargetMode="External"/><Relationship Id="rId9" Type="http://schemas.openxmlformats.org/officeDocument/2006/relationships/hyperlink" Target="https://azure.microsoft.com/en-us/documentation/articles/app-service-logic-enterprise-integration-b2b/"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azure.microsoft.com/en-us/documentation/articles/apis-list/"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powerbi.microsoft.com/en-us/features/" TargetMode="External"/><Relationship Id="rId7" Type="http://schemas.openxmlformats.org/officeDocument/2006/relationships/hyperlink" Target="https://powerbi.microsoft.com/en-us/developers/"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azure.microsoft.com/services/analysis-services/" TargetMode="External"/><Relationship Id="rId5" Type="http://schemas.openxmlformats.org/officeDocument/2006/relationships/hyperlink" Target="https://www.microsoft.com/en-us/sql-server/sql-business-intelligence" TargetMode="External"/><Relationship Id="rId4" Type="http://schemas.openxmlformats.org/officeDocument/2006/relationships/hyperlink" Target="https://powerbi.microsoft.com/en-us/desktop/"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mspartnerlp.partner.microsoft.com/LearningPath/LearningPath/DLPaths?trackId=2918&amp;rowId=3606&amp;trackPathId=14612"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azure.microsoft.com/en-us/documentation/articles/iot-hub-devguide/#device-identity-registry"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400" dirty="0"/>
              <a:t>Azure IoT Technical Scenarios</a:t>
            </a:r>
            <a:br>
              <a:rPr lang="en-US" sz="1400" dirty="0"/>
            </a:br>
            <a:r>
              <a:rPr lang="en-US" sz="1400" dirty="0"/>
              <a:t>L300 – </a:t>
            </a:r>
            <a:r>
              <a:rPr lang="en-US" sz="1400" b="1" dirty="0"/>
              <a:t>Connect and Manage IoT Devices</a:t>
            </a:r>
            <a:br>
              <a:rPr lang="en-US" sz="1400" b="1" dirty="0"/>
            </a:br>
            <a:r>
              <a:rPr lang="en-US" sz="1400" dirty="0"/>
              <a:t>Customer / Partner Ready</a:t>
            </a:r>
          </a:p>
          <a:p>
            <a:endParaRPr lang="en-US" sz="140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515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Fujitsu in Japan have been working on</a:t>
            </a:r>
            <a:r>
              <a:rPr lang="en-US" baseline="0" dirty="0"/>
              <a:t> a ‘smart cow’ solution.</a:t>
            </a:r>
          </a:p>
          <a:p>
            <a:pPr marL="171450" indent="-171450">
              <a:buFontTx/>
              <a:buChar char="-"/>
            </a:pPr>
            <a:r>
              <a:rPr lang="en-US" baseline="0" dirty="0"/>
              <a:t>Cows in the field are equipped with pedometers, similar to the wearables that we have.</a:t>
            </a:r>
          </a:p>
          <a:p>
            <a:pPr marL="171450" indent="-171450">
              <a:buFontTx/>
              <a:buChar char="-"/>
            </a:pPr>
            <a:r>
              <a:rPr lang="en-US" baseline="0" dirty="0"/>
              <a:t>The pedometer information is used to determine the best time for breeding.</a:t>
            </a:r>
          </a:p>
          <a:p>
            <a:pPr marL="171450" indent="-171450">
              <a:buFontTx/>
              <a:buChar char="-"/>
            </a:pPr>
            <a:r>
              <a:rPr lang="en-US" baseline="0" dirty="0"/>
              <a:t>This is allowing them to:</a:t>
            </a:r>
          </a:p>
          <a:p>
            <a:pPr marL="388712" lvl="1" indent="-171450">
              <a:buFontTx/>
              <a:buChar char="-"/>
            </a:pPr>
            <a:r>
              <a:rPr lang="en-US" baseline="0" dirty="0"/>
              <a:t>Significantly improve calf production </a:t>
            </a:r>
          </a:p>
          <a:p>
            <a:pPr marL="388712" lvl="1" indent="-171450">
              <a:buFontTx/>
              <a:buChar char="-"/>
            </a:pPr>
            <a:r>
              <a:rPr lang="en-US" baseline="0" dirty="0"/>
              <a:t>Detect disease early in the cow.</a:t>
            </a:r>
          </a:p>
          <a:p>
            <a:pPr marL="334664" lvl="2"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All case studies examined here can be found at www.InternetofYourThings.com</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Now let’s get into having a look at Azure </a:t>
            </a:r>
            <a:r>
              <a:rPr lang="en-US" baseline="0" dirty="0" err="1"/>
              <a:t>IoT</a:t>
            </a:r>
            <a:r>
              <a:rPr lang="en-US" baseline="0" dirty="0"/>
              <a:t> Services and the Azure </a:t>
            </a:r>
            <a:r>
              <a:rPr lang="en-US" baseline="0" dirty="0" err="1"/>
              <a:t>IoT</a:t>
            </a:r>
            <a:r>
              <a:rPr lang="en-US" baseline="0" dirty="0"/>
              <a:t> Suite in a hands on fashion via the hands on labs.</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58BABA-CB4E-47D7-8069-5C01B9418E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1851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Azure IoT Reference architecture that we recommend as the base for most of your vertical architectures. We do have a public whitepaper for this architecture where we explain all components needed to implement a complete E2E IOT solution. </a:t>
            </a:r>
          </a:p>
          <a:p>
            <a:r>
              <a:rPr lang="en-US" dirty="0"/>
              <a:t>While you might not need every component in your architecture, it’s important to understand how these components are working, what is their roles, so you understand how to best use it to tailor it to your needs.</a:t>
            </a:r>
          </a:p>
          <a:p>
            <a:endParaRPr lang="en-US" dirty="0"/>
          </a:p>
          <a:p>
            <a:r>
              <a:rPr lang="en-US" dirty="0"/>
              <a:t>Now let’s look into these main components to understand their role</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F8606-7BA6-450B-83AD-F9C5B2D8E8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106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First are the device connectivity components, they are 3 of them: Device SDK, Gateway SDKs and Protocol Gateway or Protocol Adaptor, Please notice in this architecture diagram the multiple ways devices are connected to the Cloud gateway (which in this case in IoT Hub),so they could connect directly to </a:t>
            </a:r>
            <a:r>
              <a:rPr lang="en-US" kern="1200" dirty="0" err="1">
                <a:solidFill>
                  <a:schemeClr val="tx1"/>
                </a:solidFill>
                <a:effectLst/>
                <a:latin typeface="+mn-lt"/>
                <a:ea typeface="+mn-ea"/>
                <a:cs typeface="+mn-cs"/>
              </a:rPr>
              <a:t>IoTHub</a:t>
            </a:r>
            <a:r>
              <a:rPr lang="en-US" kern="1200" dirty="0">
                <a:solidFill>
                  <a:schemeClr val="tx1"/>
                </a:solidFill>
                <a:effectLst/>
                <a:latin typeface="+mn-lt"/>
                <a:ea typeface="+mn-ea"/>
                <a:cs typeface="+mn-cs"/>
              </a:rPr>
              <a:t> if they support natively HTTP, AMQP, MQTT protocols, or via Gateway for low constrained devices or those which speak </a:t>
            </a:r>
            <a:r>
              <a:rPr lang="en-US" kern="1200" dirty="0" err="1">
                <a:solidFill>
                  <a:schemeClr val="tx1"/>
                </a:solidFill>
                <a:effectLst/>
                <a:latin typeface="+mn-lt"/>
                <a:ea typeface="+mn-ea"/>
                <a:cs typeface="+mn-cs"/>
              </a:rPr>
              <a:t>CoAP</a:t>
            </a:r>
            <a:r>
              <a:rPr lang="en-US" kern="1200" dirty="0">
                <a:solidFill>
                  <a:schemeClr val="tx1"/>
                </a:solidFill>
                <a:effectLst/>
                <a:latin typeface="+mn-lt"/>
                <a:ea typeface="+mn-ea"/>
                <a:cs typeface="+mn-cs"/>
              </a:rPr>
              <a:t> or OPC protocols.</a:t>
            </a:r>
          </a:p>
          <a:p>
            <a:endParaRPr lang="en-US" dirty="0"/>
          </a:p>
          <a:p>
            <a:r>
              <a:rPr lang="en-US" dirty="0"/>
              <a:t>We offer open source for all these SDKs, broad range of OS platforms and devices, from </a:t>
            </a:r>
            <a:r>
              <a:rPr lang="en-US" b="0" baseline="0" dirty="0"/>
              <a:t>microcontrollers (ARM </a:t>
            </a:r>
            <a:r>
              <a:rPr lang="en-US" b="0" baseline="0" dirty="0" err="1"/>
              <a:t>mbed</a:t>
            </a:r>
            <a:r>
              <a:rPr lang="en-US" b="0" baseline="0" dirty="0"/>
              <a:t>), RTOS, Linux, Windows, but also Android and iOS via </a:t>
            </a:r>
            <a:r>
              <a:rPr lang="en-US" b="0" baseline="0" dirty="0" err="1"/>
              <a:t>Xamarin</a:t>
            </a:r>
            <a:endParaRPr lang="en-US" dirty="0"/>
          </a:p>
          <a:p>
            <a:r>
              <a:rPr lang="en-US" b="0" baseline="0" dirty="0"/>
              <a:t>Multi language, like C, C#, JS, Java and Python</a:t>
            </a:r>
          </a:p>
          <a:p>
            <a:endParaRPr lang="en-US" dirty="0"/>
          </a:p>
          <a:p>
            <a:r>
              <a:rPr lang="en-US" dirty="0"/>
              <a:t>Let’s talk about recommendations of connectivity and transport protocol: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MQTT: </a:t>
            </a:r>
            <a:r>
              <a:rPr lang="en-US" kern="1200" dirty="0">
                <a:solidFill>
                  <a:schemeClr val="tx1"/>
                </a:solidFill>
                <a:effectLst/>
                <a:latin typeface="+mn-lt"/>
                <a:ea typeface="+mn-ea"/>
                <a:cs typeface="+mn-cs"/>
              </a:rPr>
              <a:t>is a lightweight client-server transfer protocol for messages. MQTT is attractive for constrained devices, because it is extremely dense with a very small footprint on the device, and for message frames (and respectively network bandwidth). </a:t>
            </a:r>
          </a:p>
          <a:p>
            <a:r>
              <a:rPr lang="en-US" dirty="0"/>
              <a:t>- AMQP: </a:t>
            </a:r>
            <a:r>
              <a:rPr lang="en-US" kern="1200" dirty="0">
                <a:solidFill>
                  <a:schemeClr val="tx1"/>
                </a:solidFill>
                <a:effectLst/>
                <a:latin typeface="+mn-lt"/>
                <a:ea typeface="+mn-ea"/>
                <a:cs typeface="+mn-cs"/>
              </a:rPr>
              <a:t>is a robust, connection-oriented, multiplexing message transfer protocol with inherent, compact data encoding. It provides optimizations for continuously connected devices, high-throughput communication</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We also support AMQP/MQTT over </a:t>
            </a:r>
            <a:r>
              <a:rPr lang="en-US" dirty="0" err="1">
                <a:effectLst/>
              </a:rPr>
              <a:t>websockets</a:t>
            </a:r>
            <a:r>
              <a:rPr lang="en-US" dirty="0">
                <a:effectLst/>
              </a:rPr>
              <a:t> today which is of benefit for those environments which block non-web Internet connections using a </a:t>
            </a:r>
            <a:r>
              <a:rPr lang="en-US" dirty="0">
                <a:effectLst/>
                <a:hlinkClick r:id="rId3" tooltip="Firewall (computing)"/>
              </a:rPr>
              <a:t>firewall</a:t>
            </a:r>
            <a:r>
              <a:rPr lang="en-US" dirty="0">
                <a:effectLst/>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kern="1200" dirty="0">
                <a:solidFill>
                  <a:schemeClr val="tx1"/>
                </a:solidFill>
                <a:effectLst/>
                <a:latin typeface="+mn-lt"/>
                <a:ea typeface="+mn-ea"/>
                <a:cs typeface="+mn-cs"/>
              </a:rPr>
              <a:t>HTTP</a:t>
            </a:r>
            <a:r>
              <a:rPr lang="en-US" b="1" kern="1200" dirty="0">
                <a:solidFill>
                  <a:schemeClr val="tx1"/>
                </a:solidFill>
                <a:effectLst/>
                <a:latin typeface="+mn-lt"/>
                <a:ea typeface="+mn-ea"/>
                <a:cs typeface="+mn-cs"/>
              </a:rPr>
              <a:t> </a:t>
            </a:r>
            <a:r>
              <a:rPr lang="en-US" b="0" kern="1200" dirty="0">
                <a:solidFill>
                  <a:schemeClr val="tx1"/>
                </a:solidFill>
                <a:effectLst/>
                <a:latin typeface="+mn-lt"/>
                <a:ea typeface="+mn-ea"/>
                <a:cs typeface="+mn-cs"/>
              </a:rPr>
              <a:t>is optimized for request/reply and it’s used </a:t>
            </a:r>
            <a:r>
              <a:rPr lang="en-US" kern="1200" dirty="0">
                <a:solidFill>
                  <a:schemeClr val="tx1"/>
                </a:solidFill>
                <a:effectLst/>
                <a:latin typeface="+mn-lt"/>
                <a:ea typeface="+mn-ea"/>
                <a:cs typeface="+mn-cs"/>
              </a:rPr>
              <a:t>around relatively short client and server interactions</a:t>
            </a:r>
            <a:endParaRPr lang="en-US" b="0" kern="1200" dirty="0">
              <a:solidFill>
                <a:schemeClr val="tx1"/>
              </a:solidFill>
              <a:effectLst/>
              <a:latin typeface="+mn-lt"/>
              <a:ea typeface="+mn-ea"/>
              <a:cs typeface="+mn-cs"/>
            </a:endParaRPr>
          </a:p>
          <a:p>
            <a:endParaRPr lang="en-US" b="1" kern="1200" dirty="0">
              <a:solidFill>
                <a:schemeClr val="tx1"/>
              </a:solidFill>
              <a:effectLst/>
              <a:latin typeface="+mn-lt"/>
              <a:ea typeface="+mn-ea"/>
              <a:cs typeface="+mn-cs"/>
            </a:endParaRPr>
          </a:p>
          <a:p>
            <a:r>
              <a:rPr lang="en-US" b="0" kern="1200" dirty="0">
                <a:solidFill>
                  <a:schemeClr val="tx1"/>
                </a:solidFill>
                <a:effectLst/>
                <a:latin typeface="+mn-lt"/>
                <a:ea typeface="+mn-ea"/>
                <a:cs typeface="+mn-cs"/>
              </a:rPr>
              <a:t>I am not going to talk about these 3 components, I’ve covered them in the first webinar, which is “Connect, manage devices and gateways”, so I am inviting you to watch the recording.</a:t>
            </a:r>
          </a:p>
          <a:p>
            <a:endParaRPr lang="en-US" b="0" kern="1200" dirty="0">
              <a:solidFill>
                <a:schemeClr val="tx1"/>
              </a:solidFill>
              <a:effectLst/>
              <a:latin typeface="+mn-lt"/>
              <a:ea typeface="+mn-ea"/>
              <a:cs typeface="+mn-cs"/>
            </a:endParaRPr>
          </a:p>
          <a:p>
            <a:r>
              <a:rPr lang="en-US" b="0" kern="1200" dirty="0">
                <a:solidFill>
                  <a:schemeClr val="tx1"/>
                </a:solidFill>
                <a:effectLst/>
                <a:latin typeface="+mn-lt"/>
                <a:ea typeface="+mn-ea"/>
                <a:cs typeface="+mn-cs"/>
              </a:rPr>
              <a:t>We also have a feature in </a:t>
            </a:r>
            <a:r>
              <a:rPr lang="en-US" b="0" kern="1200" dirty="0" err="1">
                <a:solidFill>
                  <a:schemeClr val="tx1"/>
                </a:solidFill>
                <a:effectLst/>
                <a:latin typeface="+mn-lt"/>
                <a:ea typeface="+mn-ea"/>
                <a:cs typeface="+mn-cs"/>
              </a:rPr>
              <a:t>IoTHub</a:t>
            </a:r>
            <a:r>
              <a:rPr lang="en-US" b="0" kern="1200" dirty="0">
                <a:solidFill>
                  <a:schemeClr val="tx1"/>
                </a:solidFill>
                <a:effectLst/>
                <a:latin typeface="+mn-lt"/>
                <a:ea typeface="+mn-ea"/>
                <a:cs typeface="+mn-cs"/>
              </a:rPr>
              <a:t>, is File Upload which is used for moving batch data directly into storage for scenarios where data is &gt; 256KB (cold path) and this is recommended instead of direct upload to storage because </a:t>
            </a:r>
            <a:r>
              <a:rPr lang="en-US" b="0" kern="1200" dirty="0" err="1">
                <a:solidFill>
                  <a:schemeClr val="tx1"/>
                </a:solidFill>
                <a:effectLst/>
                <a:latin typeface="+mn-lt"/>
                <a:ea typeface="+mn-ea"/>
                <a:cs typeface="+mn-cs"/>
              </a:rPr>
              <a:t>IoTHub</a:t>
            </a:r>
            <a:r>
              <a:rPr lang="en-US" b="0" kern="1200" dirty="0">
                <a:solidFill>
                  <a:schemeClr val="tx1"/>
                </a:solidFill>
                <a:effectLst/>
                <a:latin typeface="+mn-lt"/>
                <a:ea typeface="+mn-ea"/>
                <a:cs typeface="+mn-cs"/>
              </a:rPr>
              <a:t> maintains the storage account keys and user gets a notification when the file is uploaded.</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2198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dirty="0"/>
              <a:t>Device-to-cloud event ingress and cloud-to-device messaging, support per-device identity, </a:t>
            </a:r>
            <a:endParaRPr kumimoji="0" lang="en-US"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eaLnBrk="1" fontAlgn="t" latinLnBrk="0" hangingPunct="1"/>
            <a:r>
              <a:rPr lang="en-NZ" b="0" i="0" u="none" strike="noStrike" kern="1200" dirty="0" err="1">
                <a:solidFill>
                  <a:schemeClr val="tx1"/>
                </a:solidFill>
                <a:effectLst/>
                <a:latin typeface="+mn-lt"/>
                <a:ea typeface="+mn-ea"/>
                <a:cs typeface="+mn-cs"/>
                <a:hlinkClick r:id="rId3"/>
              </a:rPr>
              <a:t>Recommandation:Event</a:t>
            </a:r>
            <a:r>
              <a:rPr lang="en-NZ" b="0" i="0" u="none" strike="noStrike" kern="1200" dirty="0">
                <a:solidFill>
                  <a:schemeClr val="tx1"/>
                </a:solidFill>
                <a:effectLst/>
                <a:latin typeface="+mn-lt"/>
                <a:ea typeface="+mn-ea"/>
                <a:cs typeface="+mn-cs"/>
                <a:hlinkClick r:id="rId3"/>
              </a:rPr>
              <a:t> Hub vs IoT Hub</a:t>
            </a:r>
            <a:endParaRPr lang="en-US" b="0" i="0" u="none" strike="noStrike" kern="1200" dirty="0">
              <a:solidFill>
                <a:schemeClr val="tx1"/>
              </a:solidFill>
              <a:effectLst/>
              <a:latin typeface="+mn-lt"/>
              <a:ea typeface="+mn-ea"/>
              <a:cs typeface="+mn-cs"/>
            </a:endParaRPr>
          </a:p>
          <a:p>
            <a:pPr rtl="0" eaLnBrk="1" fontAlgn="auto" latinLnBrk="0" hangingPunct="1"/>
            <a:r>
              <a:rPr lang="en-US" b="0" i="0" u="none" strike="noStrike" kern="1200" dirty="0">
                <a:solidFill>
                  <a:schemeClr val="tx1"/>
                </a:solidFill>
                <a:effectLst/>
                <a:latin typeface="+mn-lt"/>
                <a:ea typeface="+mn-ea"/>
                <a:cs typeface="+mn-cs"/>
              </a:rPr>
              <a:t>Event Hub is ingest only</a:t>
            </a:r>
          </a:p>
          <a:p>
            <a:pPr rtl="0" eaLnBrk="1" fontAlgn="auto" latinLnBrk="0" hangingPunct="1"/>
            <a:endParaRPr lang="en-US" b="0" i="0" u="none" strike="noStrike" kern="1200" dirty="0">
              <a:solidFill>
                <a:schemeClr val="tx1"/>
              </a:solidFill>
              <a:effectLst/>
              <a:latin typeface="+mn-lt"/>
              <a:ea typeface="+mn-ea"/>
              <a:cs typeface="+mn-cs"/>
            </a:endParaRPr>
          </a:p>
          <a:p>
            <a:pPr rtl="0" eaLnBrk="1" fontAlgn="auto" latinLnBrk="0" hangingPunct="1"/>
            <a:r>
              <a:rPr lang="en-US" dirty="0"/>
              <a:t>Can support a more limited number of simultaneous connections--up to 5,000 AMQP connections</a:t>
            </a:r>
            <a:endParaRPr lang="en-US" b="0" i="0" u="none" strike="noStrike" kern="1200" dirty="0">
              <a:solidFill>
                <a:schemeClr val="tx1"/>
              </a:solidFill>
              <a:effectLst/>
              <a:latin typeface="+mn-lt"/>
              <a:ea typeface="+mn-ea"/>
              <a:cs typeface="+mn-cs"/>
            </a:endParaRPr>
          </a:p>
          <a:p>
            <a:pPr rtl="0" eaLnBrk="1" fontAlgn="auto" latinLnBrk="0" hangingPunct="1"/>
            <a:endParaRPr lang="en-US" b="0" i="0" u="none" strike="noStrike" kern="1200" dirty="0">
              <a:solidFill>
                <a:schemeClr val="tx1"/>
              </a:solidFill>
              <a:effectLst/>
              <a:latin typeface="+mn-lt"/>
              <a:ea typeface="+mn-ea"/>
              <a:cs typeface="+mn-cs"/>
            </a:endParaRPr>
          </a:p>
          <a:p>
            <a:pPr rtl="0" eaLnBrk="1" fontAlgn="auto" latinLnBrk="0" hangingPunct="1"/>
            <a:r>
              <a:rPr lang="en-US" b="0" i="0" u="none" strike="noStrike" kern="1200" dirty="0">
                <a:solidFill>
                  <a:schemeClr val="tx1"/>
                </a:solidFill>
                <a:effectLst/>
                <a:latin typeface="+mn-lt"/>
                <a:ea typeface="+mn-ea"/>
                <a:cs typeface="+mn-cs"/>
              </a:rPr>
              <a:t>IoT</a:t>
            </a:r>
            <a:r>
              <a:rPr lang="en-US" b="0" i="0" u="none" strike="noStrike" kern="1200" baseline="0" dirty="0">
                <a:solidFill>
                  <a:schemeClr val="tx1"/>
                </a:solidFill>
                <a:effectLst/>
                <a:latin typeface="+mn-lt"/>
                <a:ea typeface="+mn-ea"/>
                <a:cs typeface="+mn-cs"/>
              </a:rPr>
              <a:t> Hub supports per device security</a:t>
            </a:r>
            <a:endParaRPr lang="en-US" b="0" i="0" u="none" strike="noStrike" kern="1200" dirty="0">
              <a:solidFill>
                <a:schemeClr val="tx1"/>
              </a:solidFill>
              <a:effectLst/>
              <a:latin typeface="+mn-lt"/>
              <a:ea typeface="+mn-ea"/>
              <a:cs typeface="+mn-cs"/>
            </a:endParaRPr>
          </a:p>
          <a:p>
            <a:pPr rtl="0" eaLnBrk="1" fontAlgn="auto" latinLnBrk="0" hangingPunct="1"/>
            <a:r>
              <a:rPr lang="en-US" b="0" i="0" u="none" strike="noStrike" kern="1200" baseline="0" dirty="0">
                <a:solidFill>
                  <a:schemeClr val="tx1"/>
                </a:solidFill>
                <a:effectLst/>
                <a:latin typeface="+mn-lt"/>
                <a:ea typeface="+mn-ea"/>
                <a:cs typeface="+mn-cs"/>
              </a:rPr>
              <a:t>IoT Hub supports millions of simultaneous connections, Event Hubs only 5000 AMQP connections</a:t>
            </a:r>
            <a:endParaRPr lang="en-US"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IoT Hub Routes are not stream processors, but they could be used for:</a:t>
            </a:r>
          </a:p>
          <a:p>
            <a:r>
              <a:rPr lang="en-US" dirty="0"/>
              <a:t>Messages are sent to different Azure resources based on message properties</a:t>
            </a:r>
          </a:p>
          <a:p>
            <a:r>
              <a:rPr lang="en-US" dirty="0"/>
              <a:t>A message can be sent to multiple endpoints without having to be re-sent by the device</a:t>
            </a:r>
          </a:p>
          <a:p>
            <a:r>
              <a:rPr lang="en-US" dirty="0"/>
              <a:t>They are used in combination with Device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Hub for routing, Requires additional code to be written and hosted for message dispatching, Event Processor Host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5503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devices which lost credentials or have been offline for a long time so that their security token is expired or maybe they move location and they need to re-register. So, this is where comes to picture Device Provisioning or Bootstrapping which we do not provide it yet, but this could be added on your end, you just have to keep it in mind when you design your architecture.</a:t>
            </a:r>
          </a:p>
          <a:p>
            <a:endParaRPr lang="en-US" baseline="0" dirty="0"/>
          </a:p>
          <a:p>
            <a:endParaRPr lang="en-US" baseline="0" dirty="0"/>
          </a:p>
          <a:p>
            <a:r>
              <a:rPr lang="en-US" dirty="0"/>
              <a:t>You can’t always hard-code an endpoint with credentials to a device because the device manufacturer might not know how the device will be used or who the eventual device owner will  be. </a:t>
            </a:r>
          </a:p>
          <a:p>
            <a:r>
              <a:rPr lang="en-US" dirty="0"/>
              <a:t>Or maybe this information that was not available when the device was manufactured, like for example location. </a:t>
            </a:r>
          </a:p>
          <a:p>
            <a:r>
              <a:rPr lang="en-US" dirty="0"/>
              <a:t>Provisioning a huge number of devices is a challenge and all these device dynamics could be resolved with a </a:t>
            </a:r>
            <a:r>
              <a:rPr lang="en-US" dirty="0" err="1"/>
              <a:t>Boostraping</a:t>
            </a:r>
            <a:r>
              <a:rPr lang="en-US" dirty="0"/>
              <a:t> service.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partner </a:t>
            </a:r>
            <a:r>
              <a:rPr lang="en-US" baseline="0" dirty="0"/>
              <a:t>has uploaded a list of devices to Device Provisioning with their customer associations and location. </a:t>
            </a:r>
          </a:p>
          <a:p>
            <a:endParaRPr lang="en-US" dirty="0"/>
          </a:p>
          <a:p>
            <a:endParaRPr lang="en-US" dirty="0"/>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4901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rgbClr val="FFFFFF"/>
                </a:solidFill>
                <a:latin typeface="Segoe UI"/>
                <a:ea typeface="+mn-ea"/>
                <a:cs typeface="+mn-cs"/>
              </a:rPr>
              <a:t>Stream Processors perform real-time data processing at scale and support</a:t>
            </a:r>
          </a:p>
          <a:p>
            <a:pPr lvl="1"/>
            <a:r>
              <a:rPr lang="en-US" sz="1800" dirty="0">
                <a:solidFill>
                  <a:srgbClr val="FFFFFF"/>
                </a:solidFill>
                <a:latin typeface="Segoe UI"/>
                <a:ea typeface="+mn-ea"/>
                <a:cs typeface="+mn-cs"/>
              </a:rPr>
              <a:t>Data aggregation</a:t>
            </a:r>
          </a:p>
          <a:p>
            <a:pPr lvl="1"/>
            <a:r>
              <a:rPr lang="en-US" sz="1800" dirty="0">
                <a:solidFill>
                  <a:srgbClr val="FFFFFF"/>
                </a:solidFill>
                <a:latin typeface="Segoe UI"/>
                <a:ea typeface="+mn-ea"/>
                <a:cs typeface="+mn-cs"/>
              </a:rPr>
              <a:t>Data enrichment </a:t>
            </a:r>
          </a:p>
          <a:p>
            <a:pPr lvl="1"/>
            <a:r>
              <a:rPr lang="en-US" sz="1800" dirty="0">
                <a:solidFill>
                  <a:srgbClr val="FFFFFF"/>
                </a:solidFill>
                <a:latin typeface="Segoe UI"/>
                <a:ea typeface="+mn-ea"/>
                <a:cs typeface="+mn-cs"/>
              </a:rPr>
              <a:t>Complex event processing</a:t>
            </a:r>
          </a:p>
          <a:p>
            <a:endParaRPr lang="en-US" sz="1000" dirty="0"/>
          </a:p>
          <a:p>
            <a:r>
              <a:rPr lang="en-US" sz="1000" dirty="0"/>
              <a:t>Understanding the full feature set and limitation will help you decide what Stream processor to choose. There are many characteristics on each of them</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000" b="0" i="0" u="none" strike="noStrike" kern="1200" baseline="0" dirty="0">
                <a:solidFill>
                  <a:schemeClr val="tx1"/>
                </a:solidFill>
                <a:effectLst/>
                <a:latin typeface="+mn-lt"/>
                <a:ea typeface="+mn-ea"/>
                <a:cs typeface="+mn-cs"/>
              </a:rPr>
              <a:t>Stream Analytics</a:t>
            </a:r>
            <a:r>
              <a:rPr lang="en-US" sz="1000" b="0" i="0" u="none" strike="noStrike" kern="1200" baseline="0" dirty="0">
                <a:solidFill>
                  <a:schemeClr val="tx1"/>
                </a:solidFill>
                <a:effectLst/>
                <a:latin typeface="+mn-lt"/>
                <a:ea typeface="+mn-ea"/>
                <a:cs typeface="+mn-cs"/>
              </a:rPr>
              <a:t>, Easy to setup, can change queries really quickly, can only accept data from defined inputs and export to defined outputs, </a:t>
            </a:r>
            <a:r>
              <a:rPr lang="en-US" sz="1000" b="0" i="0" u="none" strike="noStrike" kern="1200" dirty="0">
                <a:solidFill>
                  <a:schemeClr val="tx1"/>
                </a:solidFill>
                <a:effectLst/>
                <a:latin typeface="+mn-lt"/>
                <a:ea typeface="+mn-ea"/>
                <a:cs typeface="+mn-cs"/>
              </a:rPr>
              <a:t>JSON, Avro, CVS format only</a:t>
            </a:r>
            <a:endParaRPr lang="en-US" sz="1000" dirty="0"/>
          </a:p>
          <a:p>
            <a:pPr rtl="0" eaLnBrk="1" fontAlgn="t" latinLnBrk="0" hangingPunct="1"/>
            <a:r>
              <a:rPr lang="en-NZ" sz="1200" b="0" i="0" u="none" strike="noStrike" kern="1200" dirty="0">
                <a:solidFill>
                  <a:schemeClr val="tx1"/>
                </a:solidFill>
                <a:effectLst/>
                <a:latin typeface="+mn-lt"/>
                <a:ea typeface="+mn-ea"/>
                <a:cs typeface="+mn-cs"/>
              </a:rPr>
              <a:t>Storm</a:t>
            </a:r>
            <a:r>
              <a:rPr lang="en-NZ" sz="1200" b="0" i="0" u="none" strike="noStrike" kern="1200" baseline="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is recommended for Data Transformation, can handle more dynamic data, more data sources, requires programming</a:t>
            </a:r>
            <a:endParaRPr lang="en-US" sz="1200" b="0" i="0" u="none" strike="noStrike" kern="1200" dirty="0">
              <a:solidFill>
                <a:schemeClr val="tx1"/>
              </a:solidFill>
              <a:effectLst/>
              <a:latin typeface="+mn-lt"/>
              <a:ea typeface="+mn-ea"/>
              <a:cs typeface="+mn-cs"/>
            </a:endParaRPr>
          </a:p>
          <a:p>
            <a:pPr rtl="0" eaLnBrk="1" fontAlgn="auto" latinLnBrk="0" hangingPunct="1"/>
            <a:r>
              <a:rPr lang="en-NZ" sz="1200" b="0" i="0" u="none" strike="noStrike" kern="1200" dirty="0" err="1">
                <a:solidFill>
                  <a:schemeClr val="tx1"/>
                </a:solidFill>
                <a:effectLst/>
                <a:latin typeface="+mn-lt"/>
                <a:ea typeface="+mn-ea"/>
                <a:cs typeface="+mn-cs"/>
              </a:rPr>
              <a:t>EventProcessorHost</a:t>
            </a:r>
            <a:r>
              <a:rPr lang="en-US" sz="1200" b="0" i="0" u="none" strike="noStrike" kern="1200" dirty="0">
                <a:solidFill>
                  <a:schemeClr val="tx1"/>
                </a:solidFill>
                <a:effectLst/>
                <a:latin typeface="+mn-lt"/>
                <a:ea typeface="+mn-ea"/>
                <a:cs typeface="+mn-cs"/>
              </a:rPr>
              <a:t> is </a:t>
            </a:r>
            <a:r>
              <a:rPr lang="en-US" sz="1200" kern="1200" dirty="0">
                <a:solidFill>
                  <a:schemeClr val="tx1"/>
                </a:solidFill>
                <a:effectLst/>
                <a:latin typeface="+mn-lt"/>
                <a:ea typeface="+mn-ea"/>
                <a:cs typeface="+mn-cs"/>
              </a:rPr>
              <a:t>agent for .NET/Java consumers that manages partition access and per partition offset for consumers, used for small scale</a:t>
            </a:r>
          </a:p>
          <a:p>
            <a:pPr rtl="0" eaLnBrk="1" fontAlgn="auto" latinLnBrk="0" hangingPunct="1"/>
            <a:endParaRPr lang="en-US" sz="1200" kern="1200" dirty="0">
              <a:solidFill>
                <a:schemeClr val="tx1"/>
              </a:solidFill>
              <a:effectLst/>
              <a:latin typeface="+mn-lt"/>
              <a:ea typeface="+mn-ea"/>
              <a:cs typeface="+mn-cs"/>
            </a:endParaRPr>
          </a:p>
          <a:p>
            <a:pPr rtl="0" eaLnBrk="1" fontAlgn="auto" latinLnBrk="0" hangingPunct="1"/>
            <a:endParaRPr lang="en-US" sz="1000" dirty="0"/>
          </a:p>
          <a:p>
            <a:endParaRPr lang="en-US" sz="1000" dirty="0"/>
          </a:p>
          <a:p>
            <a:endParaRPr lang="en-US" sz="1000" dirty="0"/>
          </a:p>
          <a:p>
            <a:endParaRPr lang="en-US" sz="1000" dirty="0"/>
          </a:p>
          <a:p>
            <a:endParaRPr lang="en-US" sz="1000"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6220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20000"/>
          </a:bodyPr>
          <a:lstStyle/>
          <a:p>
            <a:endParaRPr lang="en-US" kern="1200" dirty="0">
              <a:solidFill>
                <a:schemeClr val="tx1"/>
              </a:solidFill>
              <a:latin typeface="+mn-lt"/>
              <a:ea typeface="+mn-ea"/>
              <a:cs typeface="+mn-cs"/>
            </a:endParaRPr>
          </a:p>
          <a:p>
            <a:r>
              <a:rPr lang="en-US" kern="1200" dirty="0">
                <a:solidFill>
                  <a:schemeClr val="tx1"/>
                </a:solidFill>
                <a:latin typeface="+mn-lt"/>
                <a:ea typeface="+mn-ea"/>
                <a:cs typeface="+mn-cs"/>
              </a:rPr>
              <a:t>These are the considerations when choosing storage in the Azure cloud</a:t>
            </a:r>
          </a:p>
          <a:p>
            <a:endParaRPr lang="en-US" kern="1200" dirty="0">
              <a:solidFill>
                <a:schemeClr val="tx1"/>
              </a:solidFill>
              <a:latin typeface="+mn-lt"/>
              <a:ea typeface="+mn-ea"/>
              <a:cs typeface="+mn-cs"/>
            </a:endParaRPr>
          </a:p>
          <a:p>
            <a:pPr marL="171450" indent="-171450">
              <a:buFontTx/>
              <a:buChar char="-"/>
            </a:pPr>
            <a:r>
              <a:rPr lang="en-US" baseline="0" dirty="0"/>
              <a:t>.The rich query-ability through </a:t>
            </a:r>
            <a:r>
              <a:rPr lang="en-US" b="1" baseline="0" dirty="0"/>
              <a:t>SQL</a:t>
            </a:r>
            <a:r>
              <a:rPr lang="en-US" baseline="0" dirty="0"/>
              <a:t> and granular security controls for rows and cells make relationship databases a great option, especially when the data structure is well understood and static over time. However, in the world of cloud first applications we often run into issues with relationship databases.  Schemas may change, meaning time consuming and complex ALTER statements. Most importantly, it takes time to piece together 5 tables into one unified result set, and when amplified by thousands of concurrent users we can have issues in a hyper-scale world</a:t>
            </a:r>
          </a:p>
          <a:p>
            <a:pPr marL="171450" indent="-171450">
              <a:buFontTx/>
              <a:buChar char="-"/>
            </a:pPr>
            <a:endParaRPr lang="en-US" kern="1200" baseline="0" dirty="0">
              <a:solidFill>
                <a:schemeClr val="tx1"/>
              </a:solidFill>
              <a:latin typeface="+mn-lt"/>
              <a:ea typeface="+mn-ea"/>
              <a:cs typeface="+mn-cs"/>
            </a:endParaRPr>
          </a:p>
          <a:p>
            <a:pPr marL="171450" indent="-171450">
              <a:buFontTx/>
              <a:buChar char="-"/>
            </a:pPr>
            <a:r>
              <a:rPr lang="en-US" kern="1200" baseline="0" dirty="0">
                <a:solidFill>
                  <a:schemeClr val="tx1"/>
                </a:solidFill>
                <a:latin typeface="+mn-lt"/>
                <a:ea typeface="+mn-ea"/>
                <a:cs typeface="+mn-cs"/>
              </a:rPr>
              <a:t>Big Data: look in the deck</a:t>
            </a:r>
            <a:endParaRPr lang="en-US" kern="1200" dirty="0">
              <a:solidFill>
                <a:schemeClr val="tx1"/>
              </a:solidFill>
              <a:latin typeface="+mn-lt"/>
              <a:ea typeface="+mn-ea"/>
              <a:cs typeface="+mn-cs"/>
            </a:endParaRPr>
          </a:p>
          <a:p>
            <a:endParaRPr lang="en-US" kern="1200" dirty="0">
              <a:solidFill>
                <a:schemeClr val="tx1"/>
              </a:solidFill>
              <a:latin typeface="+mn-lt"/>
              <a:ea typeface="+mn-ea"/>
              <a:cs typeface="+mn-cs"/>
            </a:endParaRPr>
          </a:p>
          <a:p>
            <a:r>
              <a:rPr lang="en-US" kern="1200" dirty="0">
                <a:solidFill>
                  <a:schemeClr val="tx1"/>
                </a:solidFill>
                <a:latin typeface="+mn-lt"/>
                <a:ea typeface="+mn-ea"/>
                <a:cs typeface="+mn-cs"/>
              </a:rPr>
              <a:t>Key Value databases</a:t>
            </a:r>
            <a:r>
              <a:rPr lang="en-US" kern="1200" baseline="0" dirty="0">
                <a:solidFill>
                  <a:schemeClr val="tx1"/>
                </a:solidFill>
                <a:latin typeface="+mn-lt"/>
                <a:ea typeface="+mn-ea"/>
                <a:cs typeface="+mn-cs"/>
              </a:rPr>
              <a:t> are known for their simplistic mapping of a key, to a value.  This semi-structured approach often results in de-normalized records. The biggest benefit to such simplicity is speed and enormous scalability.  Large amounts of data can be served to large amounts of users in a performant, cost effective manner with key value databases.  Such databases work best when you know the key and intend to query by the key.  </a:t>
            </a:r>
          </a:p>
          <a:p>
            <a:endParaRPr lang="en-US" kern="1200" baseline="0" dirty="0">
              <a:solidFill>
                <a:schemeClr val="tx1"/>
              </a:solidFill>
              <a:latin typeface="+mn-lt"/>
              <a:ea typeface="+mn-ea"/>
              <a:cs typeface="+mn-cs"/>
            </a:endParaRPr>
          </a:p>
          <a:p>
            <a:r>
              <a:rPr lang="en-US" kern="1200" baseline="0" dirty="0">
                <a:solidFill>
                  <a:schemeClr val="tx1"/>
                </a:solidFill>
                <a:latin typeface="+mn-lt"/>
                <a:ea typeface="+mn-ea"/>
                <a:cs typeface="+mn-cs"/>
              </a:rPr>
              <a:t>Careful attention should be given to the indexes, otherwise much of the performance benefit is lost having to scan across multiple partitions to find results. Also, queries against particular data inside of the value is time intensive and difficult, especially with complex queries. </a:t>
            </a:r>
          </a:p>
          <a:p>
            <a:endParaRPr lang="en-US" kern="1200" baseline="0" dirty="0">
              <a:solidFill>
                <a:schemeClr val="tx1"/>
              </a:solidFill>
              <a:latin typeface="+mn-lt"/>
              <a:ea typeface="+mn-ea"/>
              <a:cs typeface="+mn-cs"/>
            </a:endParaRPr>
          </a:p>
          <a:p>
            <a:r>
              <a:rPr lang="en-US" kern="1200" baseline="0" dirty="0">
                <a:solidFill>
                  <a:schemeClr val="tx1"/>
                </a:solidFill>
                <a:latin typeface="+mn-lt"/>
                <a:ea typeface="+mn-ea"/>
                <a:cs typeface="+mn-cs"/>
              </a:rPr>
              <a:t>Key value databases allow for affordable, highly scalable solutions when performance is critical.</a:t>
            </a:r>
          </a:p>
          <a:p>
            <a:endParaRPr lang="en-US"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kern="1200" baseline="0" dirty="0">
                <a:solidFill>
                  <a:schemeClr val="tx1"/>
                </a:solidFill>
                <a:latin typeface="+mn-lt"/>
                <a:ea typeface="+mn-ea"/>
                <a:cs typeface="+mn-cs"/>
              </a:rPr>
              <a:t>Document DB:  They are in reference to (“JSON”) documents. Document database are especially suited for scenarios where the types of needed queries are understood, but the underlying data is unknown or may change frequently.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kern="1200" baseline="0" dirty="0">
                <a:solidFill>
                  <a:schemeClr val="tx1"/>
                </a:solidFill>
                <a:latin typeface="+mn-lt"/>
                <a:ea typeface="+mn-ea"/>
                <a:cs typeface="+mn-cs"/>
              </a:rPr>
              <a:t>The downside to such a database is that it can be troublesome to display complex relationship data in a world without schemas.  Elaborate joins on such data may also be difficult and resource intensive.  However, document databases are often a better choice than other approaches. </a:t>
            </a:r>
          </a:p>
          <a:p>
            <a:endParaRPr lang="en-US" kern="1200" baseline="0" dirty="0">
              <a:solidFill>
                <a:schemeClr val="tx1"/>
              </a:solidFill>
              <a:latin typeface="+mn-lt"/>
              <a:ea typeface="+mn-ea"/>
              <a:cs typeface="+mn-cs"/>
            </a:endParaRPr>
          </a:p>
          <a:p>
            <a:endParaRPr lang="en-US"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latin typeface="+mn-lt"/>
                <a:ea typeface="+mn-ea"/>
                <a:cs typeface="+mn-cs"/>
              </a:rPr>
              <a:t>https://azure.microsoft.com/en-us/documentation/articles/storage-table-design-guide/</a:t>
            </a:r>
          </a:p>
          <a:p>
            <a:endParaRPr lang="en-US"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1998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kern="1200" baseline="0" dirty="0">
                <a:solidFill>
                  <a:schemeClr val="tx1"/>
                </a:solidFill>
                <a:latin typeface="+mn-lt"/>
                <a:ea typeface="+mn-ea"/>
                <a:cs typeface="+mn-cs"/>
              </a:rPr>
              <a:t>Here are more considerations and recommendations:</a:t>
            </a:r>
          </a:p>
          <a:p>
            <a:endParaRPr lang="en-US" kern="1200" baseline="0" dirty="0">
              <a:solidFill>
                <a:schemeClr val="tx1"/>
              </a:solidFill>
              <a:latin typeface="+mn-lt"/>
              <a:ea typeface="+mn-ea"/>
              <a:cs typeface="+mn-cs"/>
            </a:endParaRPr>
          </a:p>
          <a:p>
            <a:pPr marL="171450" indent="-171450" rtl="0" eaLnBrk="1" fontAlgn="auto" latinLnBrk="0" hangingPunct="1">
              <a:buFontTx/>
              <a:buChar char="-"/>
            </a:pPr>
            <a:r>
              <a:rPr lang="en-US" b="0" i="0" u="none" strike="noStrike" kern="1200" dirty="0">
                <a:solidFill>
                  <a:schemeClr val="tx1"/>
                </a:solidFill>
                <a:effectLst/>
                <a:latin typeface="+mn-lt"/>
                <a:ea typeface="+mn-ea"/>
                <a:cs typeface="+mn-cs"/>
              </a:rPr>
              <a:t>Blob Storage is good for Unstructured data for text or binary data  at massive scale (single container can be 500TB)</a:t>
            </a:r>
          </a:p>
          <a:p>
            <a:pPr marL="171450" indent="-171450" rtl="0" eaLnBrk="1" fontAlgn="auto" latinLnBrk="0" hangingPunct="1">
              <a:buFontTx/>
              <a:buChar char="-"/>
            </a:pPr>
            <a:r>
              <a:rPr lang="en-US" b="0" i="0" u="none" strike="noStrike" kern="1200" dirty="0">
                <a:solidFill>
                  <a:schemeClr val="tx1"/>
                </a:solidFill>
                <a:effectLst/>
                <a:latin typeface="+mn-lt"/>
                <a:ea typeface="+mn-ea"/>
                <a:cs typeface="+mn-cs"/>
              </a:rPr>
              <a:t>Storage Queue is mostly used for temporary durability for large workloads and I will talk in the next slide about the different between Storage queue and SB Queue.</a:t>
            </a:r>
          </a:p>
          <a:p>
            <a:pPr marL="171450" indent="-171450" rtl="0" eaLnBrk="1" fontAlgn="auto" latinLnBrk="0" hangingPunct="1">
              <a:buFontTx/>
              <a:buChar char="-"/>
            </a:pPr>
            <a:r>
              <a:rPr lang="en-US" b="0" i="0" u="none" strike="noStrike" kern="1200" dirty="0">
                <a:solidFill>
                  <a:schemeClr val="tx1"/>
                </a:solidFill>
                <a:effectLst/>
                <a:latin typeface="+mn-lt"/>
                <a:ea typeface="+mn-ea"/>
                <a:cs typeface="+mn-cs"/>
              </a:rPr>
              <a:t>Azure Files: Lifting &amp; shifting applications to the cloud which already use native file system APIs to share data between pieces of the applications</a:t>
            </a:r>
          </a:p>
          <a:p>
            <a:pPr rtl="0" eaLnBrk="1" fontAlgn="t" latinLnBrk="0" hangingPunct="1"/>
            <a:r>
              <a:rPr lang="en-US" b="0" i="0" u="none" strike="noStrike" kern="1200" dirty="0">
                <a:solidFill>
                  <a:schemeClr val="tx1"/>
                </a:solidFill>
                <a:effectLst/>
                <a:latin typeface="+mn-lt"/>
                <a:ea typeface="+mn-ea"/>
                <a:cs typeface="+mn-cs"/>
              </a:rPr>
              <a:t>- Lift &amp; Shift applications that use native file system APIs to read and write data to persistent disks, but does not require this data to be available to other cloud VMs. Note that a single disk can be attached to only a single VM at any given time</a:t>
            </a:r>
          </a:p>
          <a:p>
            <a:endParaRPr lang="en-US"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5948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b="0" dirty="0"/>
              <a:t>Microsoft Azure supports two types of queue mechanisms: Storage queues and Service Bus queues</a:t>
            </a:r>
          </a:p>
          <a:p>
            <a:r>
              <a:rPr lang="en-US" b="0" kern="1200" baseline="0" dirty="0">
                <a:solidFill>
                  <a:schemeClr val="tx1"/>
                </a:solidFill>
                <a:latin typeface="+mn-lt"/>
                <a:ea typeface="+mn-ea"/>
                <a:cs typeface="+mn-cs"/>
              </a:rPr>
              <a:t>Storage Queue is </a:t>
            </a:r>
            <a:r>
              <a:rPr lang="en-US" b="0" dirty="0"/>
              <a:t>providing reliable, </a:t>
            </a:r>
            <a:r>
              <a:rPr lang="en-US" dirty="0"/>
              <a:t>persistent messaging within and between services</a:t>
            </a:r>
          </a:p>
          <a:p>
            <a:endParaRPr lang="en-US" b="0" dirty="0"/>
          </a:p>
          <a:p>
            <a:endParaRPr lang="en-US" b="0" dirty="0"/>
          </a:p>
          <a:p>
            <a:r>
              <a:rPr lang="en-US" b="0" dirty="0"/>
              <a:t>Service Bus queues are part of a broader messaging infrastructure that supports queuing as well as publish/subscribe, and more advanced integration patterns. It also supports </a:t>
            </a:r>
            <a:r>
              <a:rPr lang="en-US" dirty="0"/>
              <a:t>multiple communication protocols, data contracts, trust domains, and/or network environments</a:t>
            </a:r>
          </a:p>
          <a:p>
            <a:endParaRPr lang="en-US" b="0" kern="1200" baseline="0" dirty="0">
              <a:solidFill>
                <a:schemeClr val="tx1"/>
              </a:solidFill>
              <a:latin typeface="+mn-lt"/>
              <a:ea typeface="+mn-ea"/>
              <a:cs typeface="+mn-cs"/>
            </a:endParaRPr>
          </a:p>
          <a:p>
            <a:r>
              <a:rPr lang="en-US" b="0" kern="1200" baseline="0" dirty="0">
                <a:solidFill>
                  <a:schemeClr val="tx1"/>
                </a:solidFill>
                <a:latin typeface="+mn-lt"/>
                <a:ea typeface="+mn-ea"/>
                <a:cs typeface="+mn-cs"/>
              </a:rPr>
              <a:t>SB supports</a:t>
            </a:r>
          </a:p>
          <a:p>
            <a:r>
              <a:rPr lang="en-US" kern="1200" dirty="0">
                <a:solidFill>
                  <a:schemeClr val="tx1"/>
                </a:solidFill>
                <a:latin typeface="+mn-lt"/>
                <a:ea typeface="+mn-ea"/>
                <a:cs typeface="+mn-cs"/>
              </a:rPr>
              <a:t>-  SB offers ordering guaranteed to be first in-first out (FIFO) </a:t>
            </a:r>
            <a:r>
              <a:rPr lang="en-US" dirty="0"/>
              <a:t>, when you need transactions, </a:t>
            </a:r>
            <a:r>
              <a:rPr lang="en-US" kern="1200" dirty="0">
                <a:solidFill>
                  <a:schemeClr val="tx1"/>
                </a:solidFill>
                <a:latin typeface="+mn-lt"/>
                <a:ea typeface="+mn-ea"/>
                <a:cs typeface="+mn-cs"/>
              </a:rPr>
              <a:t>Automatic duplicate detection is a great feature so you eliminate noise messages. </a:t>
            </a:r>
          </a:p>
          <a:p>
            <a:pPr marL="171450" indent="-171450">
              <a:buFontTx/>
              <a:buChar char="-"/>
            </a:pPr>
            <a:r>
              <a:rPr lang="en-US" kern="1200" dirty="0">
                <a:solidFill>
                  <a:schemeClr val="tx1"/>
                </a:solidFill>
                <a:latin typeface="+mn-lt"/>
                <a:ea typeface="+mn-ea"/>
                <a:cs typeface="+mn-cs"/>
              </a:rPr>
              <a:t>SB support multiple message types:  </a:t>
            </a:r>
            <a:r>
              <a:rPr lang="en-US" dirty="0"/>
              <a:t>queues, topics and subscriptions, and rules/actions. Queues are for used for FIFO message delivery to one or more competing consumers, </a:t>
            </a:r>
          </a:p>
          <a:p>
            <a:pPr marL="171450" indent="-171450">
              <a:buFontTx/>
              <a:buChar char="-"/>
            </a:pPr>
            <a:r>
              <a:rPr lang="en-US" b="0" dirty="0"/>
              <a:t>Topics and subscriptions </a:t>
            </a:r>
            <a:r>
              <a:rPr lang="en-US" dirty="0"/>
              <a:t>provide a one-to-many form of communication, in a </a:t>
            </a:r>
            <a:r>
              <a:rPr lang="en-US" i="1" dirty="0"/>
              <a:t>publish/subscribe</a:t>
            </a:r>
            <a:r>
              <a:rPr lang="en-US" dirty="0"/>
              <a:t> pattern. Useful for scaling to very large numbers of recipients, each published message is made available to each subscription registered with the topic</a:t>
            </a:r>
          </a:p>
          <a:p>
            <a:pPr marL="171450" indent="-171450">
              <a:buFontTx/>
              <a:buChar char="-"/>
            </a:pPr>
            <a:r>
              <a:rPr lang="en-US" b="0" dirty="0"/>
              <a:t>Rules and actions: You could apply SQL filter expression on message properties to redirect them to a dashboard for example</a:t>
            </a:r>
          </a:p>
          <a:p>
            <a:endParaRPr lang="en-US" b="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2633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a:solidFill>
                  <a:schemeClr val="tx1"/>
                </a:solidFill>
                <a:effectLst/>
                <a:latin typeface="+mn-lt"/>
                <a:ea typeface="+mn-ea"/>
                <a:cs typeface="+mn-cs"/>
              </a:rPr>
              <a:t>Hot path analytics.</a:t>
            </a:r>
            <a:r>
              <a:rPr lang="en-US" kern="1200" dirty="0">
                <a:solidFill>
                  <a:schemeClr val="tx1"/>
                </a:solidFill>
                <a:effectLst/>
                <a:latin typeface="+mn-lt"/>
                <a:ea typeface="+mn-ea"/>
                <a:cs typeface="+mn-cs"/>
              </a:rPr>
              <a:t> A complex event processing engine can analyze ingested events in (near) real time, comparing multiple real-time streams or comparing real-time streams with historical values and models. This enables the detection of anomalies, recognition of patterns over rolling time windows, and the ability to trigger an alert when a specific error or condition appears in the stream. Generated alerts are forwarded to the app back end to be handled according to the business rules or can initiate an integration workflow with line-of-business systems directly.</a:t>
            </a:r>
          </a:p>
          <a:p>
            <a:endParaRPr lang="en-US" b="1" kern="1200" dirty="0">
              <a:solidFill>
                <a:schemeClr val="tx1"/>
              </a:solidFill>
              <a:effectLst/>
              <a:latin typeface="+mn-lt"/>
              <a:ea typeface="+mn-ea"/>
              <a:cs typeface="+mn-cs"/>
            </a:endParaRPr>
          </a:p>
          <a:p>
            <a:r>
              <a:rPr lang="en-US" b="1" kern="1200" dirty="0">
                <a:solidFill>
                  <a:schemeClr val="tx1"/>
                </a:solidFill>
                <a:effectLst/>
                <a:latin typeface="+mn-lt"/>
                <a:ea typeface="+mn-ea"/>
                <a:cs typeface="+mn-cs"/>
              </a:rPr>
              <a:t>At-rest data analytics (cold) </a:t>
            </a:r>
            <a:r>
              <a:rPr lang="en-US" kern="1200" dirty="0">
                <a:solidFill>
                  <a:schemeClr val="tx1"/>
                </a:solidFill>
                <a:effectLst/>
                <a:latin typeface="+mn-lt"/>
                <a:ea typeface="+mn-ea"/>
                <a:cs typeface="+mn-cs"/>
              </a:rPr>
              <a:t>is performed over the collected device telemetry data, and often this data is blended with other enterprise data or secondary sources of telemetry from other systems or organizations. Analyzing and predicting device operational data and behavior, based on device telemetry correlated with ambient parameters and telemetry, is a powerful pattern. Advanced analytics and big data solutions can be used in these cases. </a:t>
            </a:r>
          </a:p>
          <a:p>
            <a:endParaRPr lang="en-US" kern="1200" dirty="0">
              <a:solidFill>
                <a:schemeClr val="tx1"/>
              </a:solidFill>
              <a:effectLst/>
              <a:latin typeface="+mn-lt"/>
              <a:ea typeface="+mn-ea"/>
              <a:cs typeface="+mn-cs"/>
            </a:endParaRPr>
          </a:p>
          <a:p>
            <a:r>
              <a:rPr lang="en-US" kern="1200" dirty="0">
                <a:solidFill>
                  <a:schemeClr val="tx1"/>
                </a:solidFill>
                <a:effectLst/>
                <a:latin typeface="+mn-lt"/>
                <a:ea typeface="+mn-ea"/>
                <a:cs typeface="+mn-cs"/>
              </a:rPr>
              <a:t>After data is at rest, it can be picked up, transformed, and stored in a different store using a continuously or periodically running data pump (or pipeline), available through Azure Data Factory. Data factories can perform nearly arbitrary transformations and transfers of at-rest data between Azure blobs, Azure tables, and SQL databases in Azure PaaS, IaaS, or running on on-premises servers.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For data scientists acquainted with the algorithmic foundation, </a:t>
            </a:r>
            <a:r>
              <a:rPr lang="en-US" b="1" kern="1200" dirty="0">
                <a:solidFill>
                  <a:schemeClr val="tx1"/>
                </a:solidFill>
                <a:effectLst/>
                <a:latin typeface="+mn-lt"/>
                <a:ea typeface="+mn-ea"/>
                <a:cs typeface="+mn-cs"/>
              </a:rPr>
              <a:t>Azure Machine Learning</a:t>
            </a:r>
            <a:r>
              <a:rPr lang="en-US" kern="1200" dirty="0">
                <a:solidFill>
                  <a:schemeClr val="tx1"/>
                </a:solidFill>
                <a:effectLst/>
                <a:latin typeface="+mn-lt"/>
                <a:ea typeface="+mn-ea"/>
                <a:cs typeface="+mn-cs"/>
              </a:rPr>
              <a:t> provides a hosted machine learning capability. It offers ease of use with straightforward integration into solutions using a generated web service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webinar, Analytics, Nayana showed two architecture examples of Hot Path Analytics and Cold Path Analytics</a:t>
            </a:r>
            <a:endParaRPr lang="en-US" kern="1200" dirty="0">
              <a:solidFill>
                <a:schemeClr val="tx1"/>
              </a:solidFill>
              <a:effectLst/>
              <a:latin typeface="+mn-lt"/>
              <a:ea typeface="+mn-ea"/>
              <a:cs typeface="+mn-cs"/>
            </a:endParaRPr>
          </a:p>
          <a:p>
            <a:endParaRPr lang="en-US" dirty="0"/>
          </a:p>
          <a:p>
            <a:endParaRPr lang="en-US"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976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lnSpcReduction="10000"/>
          </a:bodyPr>
          <a:lstStyle/>
          <a:p>
            <a:r>
              <a:rPr lang="en-US" kern="1200" dirty="0">
                <a:solidFill>
                  <a:schemeClr val="tx1"/>
                </a:solidFill>
                <a:effectLst/>
                <a:latin typeface="+mn-lt"/>
                <a:ea typeface="+mn-ea"/>
                <a:cs typeface="+mn-cs"/>
              </a:rPr>
              <a:t>There are several implementation options for the backend logic. Some of the logic will be implemented in the event processors and analytics components of the system.  This section focuses specifically on the business logic back end. </a:t>
            </a:r>
          </a:p>
          <a:p>
            <a:endParaRPr lang="en-US" kern="1200" dirty="0">
              <a:solidFill>
                <a:schemeClr val="tx1"/>
              </a:solidFill>
              <a:effectLst/>
              <a:latin typeface="+mn-lt"/>
              <a:ea typeface="+mn-ea"/>
              <a:cs typeface="+mn-cs"/>
            </a:endParaRPr>
          </a:p>
          <a:p>
            <a:r>
              <a:rPr lang="en-US" b="1" kern="1200" dirty="0">
                <a:solidFill>
                  <a:schemeClr val="tx1"/>
                </a:solidFill>
                <a:effectLst/>
                <a:latin typeface="+mn-lt"/>
                <a:ea typeface="+mn-ea"/>
                <a:cs typeface="+mn-cs"/>
              </a:rPr>
              <a:t>Actor frameworks.</a:t>
            </a:r>
            <a:r>
              <a:rPr lang="en-US" kern="1200" dirty="0">
                <a:solidFill>
                  <a:schemeClr val="tx1"/>
                </a:solidFill>
                <a:effectLst/>
                <a:latin typeface="+mn-lt"/>
                <a:ea typeface="+mn-ea"/>
                <a:cs typeface="+mn-cs"/>
              </a:rPr>
              <a:t> The actor framework provides a good abstraction model for devices that need to communicate with backend services. A (physical) device or group of devices can be modeled as an actor with defined behavior and local state that will run on the back end. The actor becomes a virtual representation of the physical device. An actor can represent a </a:t>
            </a:r>
            <a:r>
              <a:rPr lang="en-US" kern="1200" dirty="0" err="1">
                <a:solidFill>
                  <a:schemeClr val="tx1"/>
                </a:solidFill>
                <a:effectLst/>
                <a:latin typeface="+mn-lt"/>
                <a:ea typeface="+mn-ea"/>
                <a:cs typeface="+mn-cs"/>
              </a:rPr>
              <a:t>stateful</a:t>
            </a:r>
            <a:r>
              <a:rPr lang="en-US" kern="1200" dirty="0">
                <a:solidFill>
                  <a:schemeClr val="tx1"/>
                </a:solidFill>
                <a:effectLst/>
                <a:latin typeface="+mn-lt"/>
                <a:ea typeface="+mn-ea"/>
                <a:cs typeface="+mn-cs"/>
              </a:rPr>
              <a:t> computation unit that manages its own state.. </a:t>
            </a:r>
            <a:br>
              <a:rPr lang="en-US" kern="1200" dirty="0">
                <a:solidFill>
                  <a:schemeClr val="tx1"/>
                </a:solidFill>
                <a:effectLst/>
                <a:latin typeface="+mn-lt"/>
                <a:ea typeface="+mn-ea"/>
                <a:cs typeface="+mn-cs"/>
              </a:rPr>
            </a:br>
            <a:r>
              <a:rPr lang="en-US" kern="1200" dirty="0">
                <a:solidFill>
                  <a:schemeClr val="tx1"/>
                </a:solidFill>
                <a:effectLst/>
                <a:latin typeface="+mn-lt"/>
                <a:ea typeface="+mn-ea"/>
                <a:cs typeface="+mn-cs"/>
              </a:rPr>
              <a:t> </a:t>
            </a:r>
          </a:p>
          <a:p>
            <a:r>
              <a:rPr lang="en-US" b="1" i="0" kern="1200" dirty="0">
                <a:solidFill>
                  <a:schemeClr val="tx1"/>
                </a:solidFill>
                <a:effectLst/>
                <a:latin typeface="+mn-lt"/>
                <a:ea typeface="+mn-ea"/>
                <a:cs typeface="+mn-cs"/>
              </a:rPr>
              <a:t>Azure Service Fabric Reliable Actors</a:t>
            </a:r>
            <a:br>
              <a:rPr lang="en-US" i="1" kern="1200" dirty="0">
                <a:solidFill>
                  <a:schemeClr val="tx1"/>
                </a:solidFill>
                <a:effectLst/>
                <a:latin typeface="+mn-lt"/>
                <a:ea typeface="+mn-ea"/>
                <a:cs typeface="+mn-cs"/>
              </a:rPr>
            </a:br>
            <a:r>
              <a:rPr lang="en-US" kern="1200" dirty="0">
                <a:solidFill>
                  <a:schemeClr val="tx1"/>
                </a:solidFill>
                <a:effectLst/>
                <a:latin typeface="+mn-lt"/>
                <a:ea typeface="+mn-ea"/>
                <a:cs typeface="+mn-cs"/>
              </a:rPr>
              <a:t>Azure Service Fabric enables developers to build and manage scalable and reliable applications composed of microservices running at very high density on a shared pool of machines, commonly referred to as a Service Fabric cluster. It provides a sophisticated runtime for building distributed, scalable, stateless and </a:t>
            </a:r>
            <a:r>
              <a:rPr lang="en-US" kern="1200" dirty="0" err="1">
                <a:solidFill>
                  <a:schemeClr val="tx1"/>
                </a:solidFill>
                <a:effectLst/>
                <a:latin typeface="+mn-lt"/>
                <a:ea typeface="+mn-ea"/>
                <a:cs typeface="+mn-cs"/>
              </a:rPr>
              <a:t>stateful</a:t>
            </a:r>
            <a:r>
              <a:rPr lang="en-US" kern="1200" dirty="0">
                <a:solidFill>
                  <a:schemeClr val="tx1"/>
                </a:solidFill>
                <a:effectLst/>
                <a:latin typeface="+mn-lt"/>
                <a:ea typeface="+mn-ea"/>
                <a:cs typeface="+mn-cs"/>
              </a:rPr>
              <a:t> microservices and comprehensive application management capabilities for provisioning, deploying, monitoring, upgrading/patching, and deleting deployed applications. </a:t>
            </a:r>
            <a:r>
              <a:rPr lang="en-US" kern="1200" dirty="0" err="1">
                <a:solidFill>
                  <a:schemeClr val="tx1"/>
                </a:solidFill>
                <a:effectLst/>
                <a:latin typeface="+mn-lt"/>
                <a:ea typeface="+mn-ea"/>
                <a:cs typeface="+mn-cs"/>
              </a:rPr>
              <a:t>Stateful</a:t>
            </a:r>
            <a:r>
              <a:rPr lang="en-US" kern="1200" dirty="0">
                <a:solidFill>
                  <a:schemeClr val="tx1"/>
                </a:solidFill>
                <a:effectLst/>
                <a:latin typeface="+mn-lt"/>
                <a:ea typeface="+mn-ea"/>
                <a:cs typeface="+mn-cs"/>
              </a:rPr>
              <a:t> services in Service Fabric offer the benefits of having fully replicated local data that can be used directly by the service without the need for relying on external tools such as cache systems or storage. This is very useful in IoT scenarios with hyper scale devices and workloads</a:t>
            </a:r>
          </a:p>
          <a:p>
            <a:endParaRPr lang="en-US" dirty="0"/>
          </a:p>
          <a:p>
            <a:r>
              <a:rPr lang="en-US" b="1" dirty="0"/>
              <a:t>We would be remiss if we did not talk about the usefulness of Azure Functions </a:t>
            </a:r>
            <a:r>
              <a:rPr lang="en-US" dirty="0"/>
              <a:t>which can process events without us worrying about underlying server logics .I would like to highlight just a few examples for </a:t>
            </a:r>
            <a:r>
              <a:rPr lang="en-US" dirty="0" err="1"/>
              <a:t>iot</a:t>
            </a:r>
            <a:r>
              <a:rPr lang="en-US" dirty="0"/>
              <a:t>.</a:t>
            </a:r>
          </a:p>
          <a:p>
            <a:pPr marL="171450" indent="-171450">
              <a:buFontTx/>
              <a:buChar char="-"/>
            </a:pPr>
            <a:r>
              <a:rPr lang="en-US" dirty="0"/>
              <a:t>IoT devices send messages to Azure Stream Analytics, which then calls an Azure Function to transform the message. This function processes the data and creates a new record in an Azure SQL Database</a:t>
            </a:r>
          </a:p>
          <a:p>
            <a:pPr marL="171450" indent="-171450">
              <a:buFontTx/>
              <a:buChar char="-"/>
            </a:pPr>
            <a:r>
              <a:rPr lang="en-US" dirty="0"/>
              <a:t>you could execute code that runs every 15 minutes and cleans up a database table based on custom business logic</a:t>
            </a:r>
          </a:p>
          <a:p>
            <a:pPr marL="171450" indent="-171450">
              <a:buFontTx/>
              <a:buChar char="-"/>
            </a:pP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F8606-7BA6-450B-83AD-F9C5B2D8E8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32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hlinkClick r:id="rId3"/>
              </a:rPr>
              <a:t>https://mspartnerlp.partner.microsoft.com/LearningPath/LearningPath/DLPaths?trackId=2918&amp;rowId=3606&amp;trackPathId=14612</a:t>
            </a:r>
            <a:r>
              <a:rPr lang="en-US" dirty="0"/>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11</a:t>
            </a:fld>
            <a:endParaRPr lang="en-US"/>
          </a:p>
        </p:txBody>
      </p:sp>
    </p:spTree>
    <p:extLst>
      <p:ext uri="{BB962C8B-B14F-4D97-AF65-F5344CB8AC3E}">
        <p14:creationId xmlns:p14="http://schemas.microsoft.com/office/powerpoint/2010/main" val="38584325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85000" lnSpcReduction="20000"/>
          </a:bodyPr>
          <a:lstStyle/>
          <a:p>
            <a:r>
              <a:rPr lang="en-US" kern="1200" dirty="0">
                <a:solidFill>
                  <a:schemeClr val="tx1"/>
                </a:solidFill>
                <a:effectLst/>
                <a:ea typeface="+mn-ea"/>
                <a:cs typeface="+mn-cs"/>
              </a:rPr>
              <a:t>The business integration layer is responsible for the integration of the IoT environment into downstream business systems such as CRM, ERP, and line-of-business (LOB) applications. Typical examples include service billing, customer support, dealers and service stations integrations </a:t>
            </a:r>
            <a:r>
              <a:rPr lang="en-US" kern="1200" dirty="0" err="1">
                <a:solidFill>
                  <a:schemeClr val="tx1"/>
                </a:solidFill>
                <a:effectLst/>
                <a:ea typeface="+mn-ea"/>
                <a:cs typeface="+mn-cs"/>
              </a:rPr>
              <a:t>etc</a:t>
            </a:r>
            <a:endParaRPr lang="en-US" kern="1200" dirty="0">
              <a:solidFill>
                <a:schemeClr val="tx1"/>
              </a:solidFill>
              <a:effectLst/>
              <a:ea typeface="+mn-ea"/>
              <a:cs typeface="+mn-cs"/>
            </a:endParaRPr>
          </a:p>
          <a:p>
            <a:endParaRPr lang="en-US" dirty="0"/>
          </a:p>
          <a:p>
            <a:r>
              <a:rPr lang="en-US" kern="1200" dirty="0">
                <a:solidFill>
                  <a:schemeClr val="tx1"/>
                </a:solidFill>
                <a:effectLst/>
                <a:ea typeface="+mn-ea"/>
                <a:cs typeface="+mn-cs"/>
              </a:rPr>
              <a:t>The IoT solution ties into existing line-of-business applications and standard software solutions through business connectors or EAI/B2B gateway capabilities. End users in B2B or B2C scenarios will interact with the device data and special-purpose IoT devices through this layer</a:t>
            </a:r>
          </a:p>
          <a:p>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Logic Apps, are </a:t>
            </a:r>
            <a:r>
              <a:rPr kumimoji="0" lang="en-US" u="none" strike="noStrike" kern="1200" cap="none" spc="0" normalizeH="0" baseline="0" noProof="0" dirty="0">
                <a:ln>
                  <a:noFill/>
                </a:ln>
                <a:solidFill>
                  <a:schemeClr val="tx1">
                    <a:lumMod val="95000"/>
                    <a:lumOff val="5000"/>
                  </a:schemeClr>
                </a:solidFill>
                <a:effectLst/>
                <a:uLnTx/>
                <a:uFillTx/>
                <a:ea typeface="+mn-ea"/>
                <a:cs typeface="Segoe UI Light" panose="020B0502040204020203" pitchFamily="34" charset="0"/>
              </a:rPr>
              <a:t>a </a:t>
            </a:r>
            <a:r>
              <a:rPr lang="en-US" dirty="0">
                <a:solidFill>
                  <a:schemeClr val="tx1">
                    <a:lumMod val="95000"/>
                    <a:lumOff val="5000"/>
                  </a:schemeClr>
                </a:solidFill>
                <a:cs typeface="Segoe UI Light" panose="020B0502040204020203" pitchFamily="34" charset="0"/>
              </a:rPr>
              <a:t>graphical way to model your business processes as a series of steps or a workflow. </a:t>
            </a:r>
            <a:endParaRPr kumimoji="0" lang="en-US" u="none" strike="noStrike" kern="1200" cap="none" spc="0" normalizeH="0" baseline="0" noProof="0" dirty="0">
              <a:ln>
                <a:noFill/>
              </a:ln>
              <a:solidFill>
                <a:schemeClr val="tx1">
                  <a:lumMod val="95000"/>
                  <a:lumOff val="5000"/>
                </a:schemeClr>
              </a:solidFill>
              <a:effectLst/>
              <a:uLnTx/>
              <a:uFillTx/>
              <a:ea typeface="+mn-ea"/>
              <a:cs typeface="Segoe UI Light" panose="020B0502040204020203" pitchFamily="34" charset="0"/>
            </a:endParaRPr>
          </a:p>
          <a:p>
            <a:endParaRPr lang="en-US" kern="1200" dirty="0">
              <a:solidFill>
                <a:schemeClr val="tx1"/>
              </a:solidFill>
              <a:effectLst/>
              <a:ea typeface="+mn-ea"/>
              <a:cs typeface="+mn-cs"/>
            </a:endParaRPr>
          </a:p>
          <a:p>
            <a:r>
              <a:rPr lang="en-US" kern="1200" dirty="0">
                <a:solidFill>
                  <a:schemeClr val="tx1"/>
                </a:solidFill>
                <a:effectLst/>
                <a:ea typeface="+mn-ea"/>
                <a:cs typeface="+mn-cs"/>
              </a:rPr>
              <a:t>Logic App scenarios</a:t>
            </a:r>
          </a:p>
          <a:p>
            <a:endParaRPr lang="en-US" kern="1200" dirty="0">
              <a:solidFill>
                <a:schemeClr val="tx1"/>
              </a:solidFill>
              <a:effectLst/>
              <a:ea typeface="+mn-ea"/>
              <a:cs typeface="+mn-cs"/>
            </a:endParaRPr>
          </a:p>
          <a:p>
            <a:r>
              <a:rPr lang="en-US" dirty="0"/>
              <a:t>- Move files uploaded to an FTP server into Azure Storage</a:t>
            </a:r>
          </a:p>
          <a:p>
            <a:r>
              <a:rPr lang="en-US" dirty="0"/>
              <a:t>-Process and route orders across on-premises and cloud systems</a:t>
            </a:r>
          </a:p>
          <a:p>
            <a:pPr marL="171450" indent="-171450">
              <a:buFontTx/>
              <a:buChar char="-"/>
            </a:pPr>
            <a:r>
              <a:rPr lang="en-US" dirty="0"/>
              <a:t>Monitor all tweets about a certain topic, analyze the sentiment, and create alerts and tasks for items needing </a:t>
            </a:r>
            <a:r>
              <a:rPr lang="en-US" dirty="0" err="1"/>
              <a:t>followup</a:t>
            </a:r>
            <a:r>
              <a:rPr lang="en-US" dirty="0"/>
              <a:t>.</a:t>
            </a:r>
            <a:endParaRPr lang="en-US" kern="1200" dirty="0">
              <a:solidFill>
                <a:schemeClr val="tx1"/>
              </a:solidFill>
              <a:effectLst/>
              <a:ea typeface="+mn-ea"/>
              <a:cs typeface="+mn-cs"/>
            </a:endParaRPr>
          </a:p>
          <a:p>
            <a:pPr marL="171450" indent="-171450">
              <a:buFontTx/>
              <a:buChar char="-"/>
            </a:pPr>
            <a:r>
              <a:rPr lang="en-US" kern="1200" dirty="0">
                <a:solidFill>
                  <a:schemeClr val="tx1"/>
                </a:solidFill>
                <a:effectLst/>
                <a:ea typeface="+mn-ea"/>
                <a:cs typeface="+mn-cs"/>
              </a:rPr>
              <a:t>It Supports a list of connectors: to </a:t>
            </a:r>
            <a:r>
              <a:rPr lang="en-US" kern="1200" dirty="0" err="1">
                <a:solidFill>
                  <a:schemeClr val="tx1"/>
                </a:solidFill>
                <a:effectLst/>
                <a:ea typeface="+mn-ea"/>
                <a:cs typeface="+mn-cs"/>
              </a:rPr>
              <a:t>sharepoint</a:t>
            </a:r>
            <a:r>
              <a:rPr lang="en-US" kern="1200" dirty="0">
                <a:solidFill>
                  <a:schemeClr val="tx1"/>
                </a:solidFill>
                <a:effectLst/>
                <a:ea typeface="+mn-ea"/>
                <a:cs typeface="+mn-cs"/>
              </a:rPr>
              <a:t>, to slack, to SB, to many social websites, to Dynamics CRM and </a:t>
            </a:r>
            <a:r>
              <a:rPr lang="en-US" kern="1200" dirty="0" err="1">
                <a:solidFill>
                  <a:schemeClr val="tx1"/>
                </a:solidFill>
                <a:effectLst/>
                <a:ea typeface="+mn-ea"/>
                <a:cs typeface="+mn-cs"/>
              </a:rPr>
              <a:t>SalesForce</a:t>
            </a:r>
            <a:endParaRPr lang="en-US" kern="1200" dirty="0">
              <a:solidFill>
                <a:schemeClr val="tx1"/>
              </a:solidFill>
              <a:effectLst/>
              <a:ea typeface="+mn-ea"/>
              <a:cs typeface="+mn-cs"/>
            </a:endParaRPr>
          </a:p>
          <a:p>
            <a:pPr marL="171450" indent="-171450">
              <a:buFontTx/>
              <a:buChar cha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For API integration, Azure API Management provides a comprehensive platform for exposing and managing APIs that includes end-to-end management capabilities such as: security and protection, usage plans and quotas, policies for transforming payloads, as well as analytics, monitoring, and alerts.</a:t>
            </a:r>
          </a:p>
          <a:p>
            <a:pPr marL="0" indent="0">
              <a:buFontTx/>
              <a:buNone/>
            </a:pPr>
            <a:endParaRPr lang="en-US" kern="1200" dirty="0">
              <a:solidFill>
                <a:schemeClr val="tx1"/>
              </a:solidFill>
              <a:effectLst/>
              <a:ea typeface="+mn-ea"/>
              <a:cs typeface="+mn-cs"/>
            </a:endParaRPr>
          </a:p>
          <a:p>
            <a:pPr marL="0" indent="0">
              <a:buFontTx/>
              <a:buNone/>
            </a:pPr>
            <a:r>
              <a:rPr lang="en-US" kern="1200" dirty="0">
                <a:solidFill>
                  <a:schemeClr val="tx1"/>
                </a:solidFill>
                <a:effectLst/>
                <a:ea typeface="+mn-ea"/>
                <a:cs typeface="+mn-cs"/>
              </a:rPr>
              <a:t>Data factory: </a:t>
            </a:r>
            <a:r>
              <a:rPr lang="en-US" dirty="0"/>
              <a:t>service that orchestrates and automates the movement and transformation of your data. You can create data pipeline and you can run the pipelines on a specified schedule (hourly, daily, weekly, etc.). It also provides rich visualizations to display the lineage and dependencies between your data pipelines, and monitor all your data pipelines from a single unified view to easily pinpoint issues and setup monitoring alerts.</a:t>
            </a:r>
          </a:p>
          <a:p>
            <a:pPr marL="0" indent="0">
              <a:buFontTx/>
              <a:buNone/>
            </a:pPr>
            <a:r>
              <a:rPr lang="en-US" kern="1200" dirty="0">
                <a:solidFill>
                  <a:schemeClr val="tx1"/>
                </a:solidFill>
                <a:effectLst/>
                <a:ea typeface="+mn-ea"/>
                <a:cs typeface="+mn-cs"/>
              </a:rPr>
              <a:t>You could move and transform the data from multiple sources (liker Azure services or non-Azure, like Amazon S3 File system, Amazon redshift, Salesforce, Sybase, </a:t>
            </a:r>
            <a:r>
              <a:rPr lang="en-US" kern="1200" dirty="0" err="1">
                <a:solidFill>
                  <a:schemeClr val="tx1"/>
                </a:solidFill>
                <a:effectLst/>
                <a:ea typeface="+mn-ea"/>
                <a:cs typeface="+mn-cs"/>
              </a:rPr>
              <a:t>etc</a:t>
            </a:r>
            <a:r>
              <a:rPr lang="en-US" kern="1200" dirty="0">
                <a:solidFill>
                  <a:schemeClr val="tx1"/>
                </a:solidFill>
                <a:effectLst/>
                <a:ea typeface="+mn-ea"/>
                <a:cs typeface="+mn-cs"/>
              </a:rPr>
              <a:t>) and multiple destination (Blob, Data Lake Store, Document DB, </a:t>
            </a:r>
            <a:r>
              <a:rPr lang="en-US" kern="1200" dirty="0" err="1">
                <a:solidFill>
                  <a:schemeClr val="tx1"/>
                </a:solidFill>
                <a:effectLst/>
                <a:ea typeface="+mn-ea"/>
                <a:cs typeface="+mn-cs"/>
              </a:rPr>
              <a:t>etc</a:t>
            </a:r>
            <a:r>
              <a:rPr lang="en-US" kern="1200" dirty="0">
                <a:solidFill>
                  <a:schemeClr val="tx1"/>
                </a:solidFill>
                <a:effectLst/>
                <a:ea typeface="+mn-ea"/>
                <a:cs typeface="+mn-cs"/>
              </a:rPr>
              <a:t>)</a:t>
            </a:r>
          </a:p>
          <a:p>
            <a:endParaRPr lang="en-US" kern="1200" dirty="0">
              <a:solidFill>
                <a:schemeClr val="tx1"/>
              </a:solidFill>
              <a:effectLst/>
              <a:ea typeface="+mn-ea"/>
              <a:cs typeface="+mn-cs"/>
            </a:endParaRPr>
          </a:p>
          <a:p>
            <a:r>
              <a:rPr lang="en-US" dirty="0"/>
              <a:t>SB: we’ve talked about them in previous slide is a reliable way of queuing that has implications when integrating business systems</a:t>
            </a:r>
          </a:p>
          <a:p>
            <a:pPr marL="171450" indent="-171450">
              <a:buFontTx/>
              <a:buChar char="-"/>
            </a:pPr>
            <a:endParaRPr lang="en-US" dirty="0"/>
          </a:p>
          <a:p>
            <a:pPr marL="0" indent="0">
              <a:buFontTx/>
              <a:buNone/>
            </a:pPr>
            <a:r>
              <a:rPr lang="en-US" dirty="0"/>
              <a:t>BizTalk Services provides out-of-the box, cloud to on-premises and line-of-business application integration for SAP, Oracle EBS, SQL Server, and PeopleSoft. It lets you connect with any HTTP, FTP, SFTP, or REST data source. You can route messages by using various Azure artifacts such as Service Bus queues, Topics, SQL Database, and Blob storage.</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217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solution user experience (UX) typically includes a website, but can also include web services and APIs with a graphical user interface in the form of a mobile or desktop app.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solution UX can also provide or integrate with live and interactive dashboards, which are a suitable form of visualizations for IoT scenarios with large population of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IoT solutions often include geo-location and geo-aware services and the UI will need to provide appropriate controls and capabilities.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App Service is the best choice for most web apps. Deployment and management are integrated into the platform, sites can scale quickly to handle high traffic loads, and the built-in load balancing and traffic manager provide high availability. You can move existing sites to Azure App Service easily with an </a:t>
            </a:r>
            <a:r>
              <a:rPr lang="en-US" dirty="0">
                <a:hlinkClick r:id="rId3"/>
              </a:rPr>
              <a:t>online migration tool</a:t>
            </a:r>
            <a:endParaRPr lang="en-US" dirty="0"/>
          </a:p>
          <a:p>
            <a:r>
              <a:rPr lang="en-US" dirty="0"/>
              <a:t>App Service offers several app types, each of which is intended to host a specific workload:+ </a:t>
            </a:r>
          </a:p>
          <a:p>
            <a:r>
              <a:rPr lang="en-US" dirty="0">
                <a:hlinkClick r:id="rId4"/>
              </a:rPr>
              <a:t>Web Apps</a:t>
            </a:r>
            <a:r>
              <a:rPr lang="en-US" dirty="0"/>
              <a:t> - For hosting websites and web applications.</a:t>
            </a:r>
          </a:p>
          <a:p>
            <a:r>
              <a:rPr lang="en-US" dirty="0">
                <a:hlinkClick r:id="rId5"/>
              </a:rPr>
              <a:t>Mobile Apps</a:t>
            </a:r>
            <a:r>
              <a:rPr lang="en-US" dirty="0"/>
              <a:t> For hosting mobile app back ends.</a:t>
            </a:r>
          </a:p>
          <a:p>
            <a:r>
              <a:rPr lang="en-US" dirty="0">
                <a:hlinkClick r:id="rId6"/>
              </a:rPr>
              <a:t>API Apps</a:t>
            </a:r>
            <a:r>
              <a:rPr lang="en-US" dirty="0"/>
              <a:t> - For hosting RESTful APIs.</a:t>
            </a:r>
          </a:p>
          <a:p>
            <a:r>
              <a:rPr lang="en-US" dirty="0">
                <a:hlinkClick r:id="rId7"/>
              </a:rPr>
              <a:t>Logic Apps</a:t>
            </a:r>
            <a:r>
              <a:rPr lang="en-US" dirty="0"/>
              <a:t> - For automating business processes and integrating systems and data across clouds without writing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Notification Hub – Is </a:t>
            </a:r>
            <a:r>
              <a:rPr lang="en-US" dirty="0">
                <a:cs typeface="Segoe UI Light" panose="020B0502040204020203" pitchFamily="34" charset="0"/>
              </a:rPr>
              <a:t>designed for massive scale notifications to millions of mobile devices </a:t>
            </a:r>
            <a:r>
              <a:rPr lang="en-US" dirty="0"/>
              <a:t>on multiple platforms (iOS, Android, WP8, Windows Store) with one single API call. You do not need to know what kind of device you're talking to. It's just an abstraction of pushing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Power BI is a cloud-based service that provides an easy way to create rich, interactive dashboards for visualizations and analysis. Power BI also offers live dashboards, which allow users to monitor changes in the data and indicators. Power BI includes native apps for desktop and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In addition to interactive and static maps, the APIs provide access to geospatial features such as geocoding, route and traffic data, and spatial data sources that you can use to store and query data that has a spatial component, such as device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ea typeface="+mn-ea"/>
                <a:cs typeface="+mn-cs"/>
              </a:rPr>
              <a:t>The web and mobile apps can be integrated with Azure Active Directory (AAD) for authentication and authorization control. The apps will rely on the management of user identities in AAD and can easily provide role-based access control for the application functionality</a:t>
            </a: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0918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0779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85000" lnSpcReduction="10000"/>
          </a:bodyPr>
          <a:lstStyle/>
          <a:p>
            <a:pPr lvl="0" fontAlgn="ctr"/>
            <a:r>
              <a:rPr lang="en-US" kern="1200" dirty="0">
                <a:solidFill>
                  <a:schemeClr val="tx1"/>
                </a:solidFill>
                <a:effectLst/>
                <a:latin typeface="+mn-lt"/>
                <a:ea typeface="+mn-ea"/>
                <a:cs typeface="+mn-cs"/>
              </a:rPr>
              <a:t>This is a great sample architecture for a hot, and cold path analytics and reuse of existing legacy platform with open source.</a:t>
            </a:r>
          </a:p>
          <a:p>
            <a:pPr lvl="0" fontAlgn="ctr"/>
            <a:endParaRPr lang="en-US" kern="1200" dirty="0">
              <a:solidFill>
                <a:schemeClr val="tx1"/>
              </a:solidFill>
              <a:effectLst/>
              <a:latin typeface="+mn-lt"/>
              <a:ea typeface="+mn-ea"/>
              <a:cs typeface="+mn-cs"/>
            </a:endParaRPr>
          </a:p>
          <a:p>
            <a:pPr lvl="0" fontAlgn="ctr"/>
            <a:r>
              <a:rPr lang="en-US" kern="1200" dirty="0">
                <a:solidFill>
                  <a:schemeClr val="tx1"/>
                </a:solidFill>
                <a:effectLst/>
                <a:latin typeface="+mn-lt"/>
                <a:ea typeface="+mn-ea"/>
                <a:cs typeface="+mn-cs"/>
              </a:rPr>
              <a:t>Let me tell you the scenarios steps and explain you why I’ve used certain services</a:t>
            </a:r>
          </a:p>
          <a:p>
            <a:pPr lvl="0" fontAlgn="ctr"/>
            <a:endParaRPr lang="en-US"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1. Display real-time temperature of the thermostat on a Mobile App = we did this using IoT Hub C SDK libraries on the thermostat, and choose AMQP protocol because I needed a continuously connected connection, high-throughput communication. </a:t>
            </a:r>
          </a:p>
          <a:p>
            <a:pPr lvl="0" fontAlgn="ctr"/>
            <a:endParaRPr lang="en-US" kern="1200" dirty="0">
              <a:solidFill>
                <a:schemeClr val="tx1"/>
              </a:solidFill>
              <a:effectLst/>
              <a:latin typeface="+mn-lt"/>
              <a:ea typeface="+mn-ea"/>
              <a:cs typeface="+mn-cs"/>
            </a:endParaRPr>
          </a:p>
          <a:p>
            <a:pPr lvl="0" fontAlgn="ctr"/>
            <a:r>
              <a:rPr lang="en-US" kern="1200" dirty="0">
                <a:solidFill>
                  <a:schemeClr val="tx1"/>
                </a:solidFill>
                <a:effectLst/>
                <a:latin typeface="+mn-lt"/>
                <a:ea typeface="+mn-ea"/>
                <a:cs typeface="+mn-cs"/>
              </a:rPr>
              <a:t>2. Press "increase temperature" on Mobile App and device should get the command (desired property) – Mobile App is calling an API App which is calling use IoT Hub to send a command to the thermostat</a:t>
            </a:r>
          </a:p>
          <a:p>
            <a:pPr lvl="0" fontAlgn="ctr"/>
            <a:endParaRPr lang="en-US" kern="1200" dirty="0">
              <a:solidFill>
                <a:schemeClr val="tx1"/>
              </a:solidFill>
              <a:effectLst/>
              <a:latin typeface="+mn-lt"/>
              <a:ea typeface="+mn-ea"/>
              <a:cs typeface="+mn-cs"/>
            </a:endParaRPr>
          </a:p>
          <a:p>
            <a:pPr lvl="0" fontAlgn="ctr"/>
            <a:r>
              <a:rPr lang="en-US" kern="1200" dirty="0">
                <a:solidFill>
                  <a:schemeClr val="tx1"/>
                </a:solidFill>
                <a:effectLst/>
                <a:latin typeface="+mn-lt"/>
                <a:ea typeface="+mn-ea"/>
                <a:cs typeface="+mn-cs"/>
              </a:rPr>
              <a:t>3. Thermostat will handle the command by increasing the temperature on a connected device</a:t>
            </a:r>
          </a:p>
          <a:p>
            <a:pPr lvl="0" fontAlgn="ctr"/>
            <a:endParaRPr lang="en-US" kern="1200" dirty="0">
              <a:solidFill>
                <a:schemeClr val="tx1"/>
              </a:solidFill>
              <a:effectLst/>
              <a:latin typeface="+mn-lt"/>
              <a:ea typeface="+mn-ea"/>
              <a:cs typeface="+mn-cs"/>
            </a:endParaRPr>
          </a:p>
          <a:p>
            <a:pPr lvl="0" fontAlgn="ctr"/>
            <a:r>
              <a:rPr lang="en-US" kern="1200" dirty="0">
                <a:solidFill>
                  <a:schemeClr val="tx1"/>
                </a:solidFill>
                <a:effectLst/>
                <a:latin typeface="+mn-lt"/>
                <a:ea typeface="+mn-ea"/>
                <a:cs typeface="+mn-cs"/>
              </a:rPr>
              <a:t>4. Thermostat reads new value and sends change message to IoT Hub (reported property)</a:t>
            </a:r>
          </a:p>
          <a:p>
            <a:pPr lvl="0" fontAlgn="ctr"/>
            <a:endParaRPr lang="en-US" kern="1200" dirty="0">
              <a:solidFill>
                <a:schemeClr val="tx1"/>
              </a:solidFill>
              <a:effectLst/>
              <a:latin typeface="+mn-lt"/>
              <a:ea typeface="+mn-ea"/>
              <a:cs typeface="+mn-cs"/>
            </a:endParaRPr>
          </a:p>
          <a:p>
            <a:pPr lvl="0" fontAlgn="ctr"/>
            <a:r>
              <a:rPr lang="en-US" kern="1200" dirty="0">
                <a:solidFill>
                  <a:schemeClr val="tx1"/>
                </a:solidFill>
                <a:effectLst/>
                <a:latin typeface="+mn-lt"/>
                <a:ea typeface="+mn-ea"/>
                <a:cs typeface="+mn-cs"/>
              </a:rPr>
              <a:t>5. Change message is handled by IoT Hub and send notification to Mobile App using Service Bus Topic</a:t>
            </a:r>
          </a:p>
          <a:p>
            <a:pPr lvl="0" fontAlgn="ct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Data was sent to SA for hot path processing and from there to a SB Topic. We choose SB Topics because we needed more consumers to get the data, multiple Web Apps which are displaying a real-time metrics about the data. A mobile app was connecting to the web App to get and display the temperature. </a:t>
            </a:r>
            <a:r>
              <a:rPr lang="en-US" b="0" kern="1200" dirty="0">
                <a:solidFill>
                  <a:schemeClr val="tx1"/>
                </a:solidFill>
                <a:effectLst/>
                <a:latin typeface="+mn-lt"/>
                <a:ea typeface="+mn-ea"/>
                <a:cs typeface="+mn-cs"/>
              </a:rPr>
              <a:t>For </a:t>
            </a:r>
            <a:r>
              <a:rPr lang="en-US" b="0" dirty="0"/>
              <a:t>publishing, managing, securing, and </a:t>
            </a:r>
            <a:r>
              <a:rPr lang="en-US" b="0" dirty="0" err="1"/>
              <a:t>analying</a:t>
            </a:r>
            <a:r>
              <a:rPr lang="en-US" b="0" dirty="0"/>
              <a:t> API Apps in minutes, I’ve used API Management.</a:t>
            </a:r>
            <a:endParaRPr lang="en-US" b="0" kern="1200" dirty="0">
              <a:solidFill>
                <a:schemeClr val="tx1"/>
              </a:solidFill>
              <a:effectLst/>
              <a:latin typeface="+mn-lt"/>
              <a:ea typeface="+mn-ea"/>
              <a:cs typeface="+mn-cs"/>
            </a:endParaRPr>
          </a:p>
          <a:p>
            <a:pPr lvl="0" fontAlgn="ctr"/>
            <a:endParaRPr lang="en-US"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latin typeface="+mn-lt"/>
                <a:ea typeface="+mn-ea"/>
                <a:cs typeface="+mn-cs"/>
              </a:rPr>
              <a:t>The lower path which is in dotted line is reusing existing legacy platform with open source (</a:t>
            </a:r>
            <a:r>
              <a:rPr lang="en-US" kern="1200" dirty="0" err="1">
                <a:solidFill>
                  <a:schemeClr val="tx1"/>
                </a:solidFill>
                <a:effectLst/>
                <a:latin typeface="+mn-lt"/>
                <a:ea typeface="+mn-ea"/>
                <a:cs typeface="+mn-cs"/>
              </a:rPr>
              <a:t>OpenEmbedded</a:t>
            </a:r>
            <a:r>
              <a:rPr lang="en-US" kern="1200" dirty="0">
                <a:solidFill>
                  <a:schemeClr val="tx1"/>
                </a:solidFill>
                <a:effectLst/>
                <a:latin typeface="+mn-lt"/>
                <a:ea typeface="+mn-ea"/>
                <a:cs typeface="+mn-cs"/>
              </a:rPr>
              <a:t> Linux, C/C++, Java Spring, Tomcat, </a:t>
            </a:r>
            <a:r>
              <a:rPr lang="en-US" kern="1200" dirty="0" err="1">
                <a:solidFill>
                  <a:schemeClr val="tx1"/>
                </a:solidFill>
                <a:effectLst/>
                <a:latin typeface="+mn-lt"/>
                <a:ea typeface="+mn-ea"/>
                <a:cs typeface="+mn-cs"/>
              </a:rPr>
              <a:t>MySql</a:t>
            </a:r>
            <a:r>
              <a:rPr lang="en-US" kern="1200" dirty="0">
                <a:solidFill>
                  <a:schemeClr val="tx1"/>
                </a:solidFill>
                <a:effectLst/>
                <a:latin typeface="+mn-lt"/>
                <a:ea typeface="+mn-ea"/>
                <a:cs typeface="+mn-cs"/>
              </a:rPr>
              <a:t>, HA Proxy, </a:t>
            </a:r>
            <a:r>
              <a:rPr lang="en-US" kern="1200" dirty="0" err="1">
                <a:solidFill>
                  <a:schemeClr val="tx1"/>
                </a:solidFill>
                <a:effectLst/>
                <a:latin typeface="+mn-lt"/>
                <a:ea typeface="+mn-ea"/>
                <a:cs typeface="+mn-cs"/>
              </a:rPr>
              <a:t>Stunnel</a:t>
            </a:r>
            <a:r>
              <a:rPr lang="en-US" kern="1200" dirty="0">
                <a:solidFill>
                  <a:schemeClr val="tx1"/>
                </a:solidFill>
                <a:effectLst/>
                <a:latin typeface="+mn-lt"/>
                <a:ea typeface="+mn-ea"/>
                <a:cs typeface="+mn-cs"/>
              </a:rPr>
              <a:t>) by hosting it in Azure as Docker containers. I have used here open source </a:t>
            </a:r>
            <a:r>
              <a:rPr lang="en-US" dirty="0" err="1">
                <a:solidFill>
                  <a:srgbClr val="0070C0"/>
                </a:solidFill>
              </a:rPr>
              <a:t>IoTHubReact</a:t>
            </a:r>
            <a:r>
              <a:rPr lang="en-US" dirty="0">
                <a:solidFill>
                  <a:srgbClr val="0070C0"/>
                </a:solidFill>
              </a:rPr>
              <a:t> connector which is basically a </a:t>
            </a:r>
            <a:r>
              <a:rPr lang="en-US" kern="1200" dirty="0">
                <a:solidFill>
                  <a:schemeClr val="tx1"/>
                </a:solidFill>
                <a:latin typeface="+mn-lt"/>
                <a:ea typeface="+mn-ea"/>
                <a:cs typeface="+mn-cs"/>
              </a:rPr>
              <a:t>stream library for </a:t>
            </a:r>
            <a:r>
              <a:rPr lang="en-US" kern="1200" dirty="0" err="1">
                <a:solidFill>
                  <a:schemeClr val="tx1"/>
                </a:solidFill>
                <a:latin typeface="+mn-lt"/>
                <a:ea typeface="+mn-ea"/>
                <a:cs typeface="+mn-cs"/>
              </a:rPr>
              <a:t>IoTHub</a:t>
            </a:r>
            <a:r>
              <a:rPr lang="en-US" kern="1200" dirty="0">
                <a:solidFill>
                  <a:schemeClr val="tx1"/>
                </a:solidFill>
                <a:latin typeface="+mn-lt"/>
                <a:ea typeface="+mn-ea"/>
                <a:cs typeface="+mn-cs"/>
              </a:rPr>
              <a:t> which r</a:t>
            </a:r>
            <a:r>
              <a:rPr lang="en-US" dirty="0"/>
              <a:t>ead telemetry data and create streams to Kafka on JVM.</a:t>
            </a:r>
            <a:endParaRPr lang="en-US" kern="1200" dirty="0">
              <a:solidFill>
                <a:schemeClr val="tx1"/>
              </a:solidFill>
              <a:effectLst/>
              <a:latin typeface="+mn-lt"/>
              <a:ea typeface="+mn-ea"/>
              <a:cs typeface="+mn-cs"/>
            </a:endParaRPr>
          </a:p>
          <a:p>
            <a:pPr lvl="0"/>
            <a:endParaRPr lang="en-US" kern="1200" dirty="0">
              <a:solidFill>
                <a:schemeClr val="tx1"/>
              </a:solidFill>
              <a:effectLst/>
              <a:latin typeface="+mn-lt"/>
              <a:ea typeface="+mn-ea"/>
              <a:cs typeface="+mn-cs"/>
            </a:endParaRPr>
          </a:p>
          <a:p>
            <a:pPr lvl="0"/>
            <a:r>
              <a:rPr lang="en-US" kern="1200" dirty="0">
                <a:solidFill>
                  <a:schemeClr val="tx1"/>
                </a:solidFill>
                <a:effectLst/>
                <a:latin typeface="+mn-lt"/>
                <a:ea typeface="+mn-ea"/>
                <a:cs typeface="+mn-cs"/>
              </a:rPr>
              <a:t>Cold Path using Data Lake Analytics and Storage is used enable business scenarios, like calculating average temperatures on peak times and then data was sent to Power Bi for reports</a:t>
            </a:r>
          </a:p>
          <a:p>
            <a:pPr lvl="0"/>
            <a:endParaRPr lang="en-US" kern="1200" dirty="0">
              <a:solidFill>
                <a:schemeClr val="tx1"/>
              </a:solidFill>
              <a:effectLst/>
              <a:latin typeface="+mn-lt"/>
              <a:ea typeface="+mn-ea"/>
              <a:cs typeface="+mn-cs"/>
            </a:endParaRPr>
          </a:p>
          <a:p>
            <a:pPr lvl="0"/>
            <a:r>
              <a:rPr lang="en-US" dirty="0" err="1"/>
              <a:t>SignalR</a:t>
            </a:r>
            <a:r>
              <a:rPr lang="en-US" dirty="0"/>
              <a:t> can be used to add any sort of "real-time" web functionality to your ASP.NET application. While chat is often used as an example, you can do a whole lot more. Any time a user refreshes a web page to see new data, or the page implements Ajax long polling to retrieve new data, is candidate for using </a:t>
            </a:r>
            <a:r>
              <a:rPr lang="en-US" dirty="0" err="1"/>
              <a:t>SignalR</a:t>
            </a:r>
            <a:endParaRPr lang="en-US"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F8606-7BA6-450B-83AD-F9C5B2D8E8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9830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20000"/>
          </a:bodyPr>
          <a:lstStyle/>
          <a:p>
            <a:r>
              <a:rPr lang="en-US" dirty="0"/>
              <a:t>As you can see there is a lot of common architecture patterns between the previous example and what we see here for Retail. Each vertical or scenario brings  its own uniqueness to the architecture patterns. For instance, Retail implements a classic device ingestion scenario where data is streamed from Point of Sale and other devices through Azure IoT hub for analysis and . However the retailers also need to understand the demographic and social habits of their buyers and co-relate this with the browsing history and communication patterns. This is important as the retailers are not just looking for standard device monitoring but want to combine this with credit card fault analysis in real time as well as optimizing inventory in near real time and providing targeted marketing and couponing based on customer data.</a:t>
            </a:r>
          </a:p>
          <a:p>
            <a:endParaRPr lang="en-US" dirty="0"/>
          </a:p>
          <a:p>
            <a:r>
              <a:rPr lang="en-US" dirty="0"/>
              <a:t>I am using in this architecture IoT Hub ingestion service because it’s using real-time telemetry data from devices with secure communication, but I am also using </a:t>
            </a:r>
            <a:r>
              <a:rPr lang="en-US" dirty="0" err="1"/>
              <a:t>EventHub</a:t>
            </a:r>
            <a:r>
              <a:rPr lang="en-US" dirty="0"/>
              <a:t> for Social Data because this not device specific. </a:t>
            </a:r>
          </a:p>
          <a:p>
            <a:endParaRPr lang="en-US" dirty="0"/>
          </a:p>
          <a:p>
            <a:r>
              <a:rPr lang="en-US" dirty="0"/>
              <a:t>Data from IoT Hub flows to Stream Analytics which makes a Machine Learning call using custom functions. This is a feature that was released in Dec.. A fraud detection ML algorithm is running to detect if customer is doing a fraud. Based on results which are return,  the function could decide to send a command to </a:t>
            </a:r>
            <a:r>
              <a:rPr lang="en-US" dirty="0" err="1"/>
              <a:t>IoTHub</a:t>
            </a:r>
            <a:r>
              <a:rPr lang="en-US" dirty="0"/>
              <a:t> which will be pass to the device to reject the customer transaction. From SA data flows straight to web/LOB dashboards to display real-time data from store. A logic app is consuming data from this web app and is posting coupons on the social network channels.</a:t>
            </a:r>
          </a:p>
          <a:p>
            <a:endParaRPr lang="en-US" dirty="0"/>
          </a:p>
          <a:p>
            <a:r>
              <a:rPr lang="en-US" dirty="0"/>
              <a:t>Another flow brings Social Data from social network channels and ingesting it into </a:t>
            </a:r>
            <a:r>
              <a:rPr lang="en-US" dirty="0" err="1"/>
              <a:t>EventHub</a:t>
            </a:r>
            <a:r>
              <a:rPr lang="en-US" dirty="0"/>
              <a:t>. From </a:t>
            </a:r>
            <a:r>
              <a:rPr lang="en-US" dirty="0" err="1"/>
              <a:t>EventHub</a:t>
            </a:r>
            <a:r>
              <a:rPr lang="en-US" dirty="0"/>
              <a:t> data goes to SA so it could be dumped  into Data Lake Store. In the same time customer and product data from on premise SQL Server and other sources, like Omniture Logs is imported daily via Data Factory to create shopping profile analysis over the past year.  Daily fresh log data and product data is moved into Azure Data Lake Store for cold analytics which is performed by HDInsight Spark and ML. Data is finally moving to an Azure SQL database, which is not necessary needed, but for legacy purposes it still kept to maintain compatibility with legacy reports in Power BI and web dashboards. </a:t>
            </a:r>
          </a:p>
          <a:p>
            <a:endParaRPr lang="en-US" dirty="0"/>
          </a:p>
          <a:p>
            <a:r>
              <a:rPr lang="en-US" dirty="0"/>
              <a:t>If for example you are dealing with a large volume of data (millions of events per sec) , then one solution is to use an Azure worker role with </a:t>
            </a:r>
            <a:r>
              <a:rPr lang="en-US" dirty="0" err="1"/>
              <a:t>EventProcessorHost</a:t>
            </a:r>
            <a:r>
              <a:rPr lang="en-US" dirty="0"/>
              <a:t> to process the messages and you will </a:t>
            </a:r>
            <a:r>
              <a:rPr lang="en-US" dirty="0" err="1"/>
              <a:t>will</a:t>
            </a:r>
            <a:r>
              <a:rPr lang="en-US" dirty="0"/>
              <a:t> automatically balance across the available processors. </a:t>
            </a:r>
          </a:p>
          <a:p>
            <a:endParaRPr lang="en-US" dirty="0"/>
          </a:p>
          <a:p>
            <a:r>
              <a:rPr lang="en-US" b="0" dirty="0">
                <a:effectLst/>
              </a:rPr>
              <a:t>Omniture</a:t>
            </a:r>
            <a:r>
              <a:rPr lang="en-US" dirty="0">
                <a:effectLst/>
              </a:rPr>
              <a:t> is an </a:t>
            </a:r>
            <a:r>
              <a:rPr lang="en-US" dirty="0">
                <a:effectLst/>
                <a:hlinkClick r:id="rId3" tooltip="Online marketing"/>
              </a:rPr>
              <a:t>online marketing</a:t>
            </a:r>
            <a:r>
              <a:rPr lang="en-US" dirty="0">
                <a:effectLst/>
              </a:rPr>
              <a:t> and </a:t>
            </a:r>
            <a:r>
              <a:rPr lang="en-US" dirty="0">
                <a:effectLst/>
                <a:hlinkClick r:id="rId4" tooltip="Web analytics"/>
              </a:rPr>
              <a:t>web analytics</a:t>
            </a:r>
            <a:r>
              <a:rPr lang="en-US" dirty="0">
                <a:effectLst/>
              </a:rPr>
              <a:t> business unit in </a:t>
            </a:r>
            <a:r>
              <a:rPr lang="en-US" dirty="0">
                <a:effectLst/>
                <a:hlinkClick r:id="rId5" tooltip="Orem, Utah"/>
              </a:rPr>
              <a:t>Orem, Utah</a:t>
            </a: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F8606-7BA6-450B-83AD-F9C5B2D8E8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4331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And now we’ve reached the end of the presentation. I want to remind you there this was</a:t>
            </a:r>
            <a:r>
              <a:rPr lang="en-US" b="0" baseline="0" dirty="0">
                <a:solidFill>
                  <a:schemeClr val="bg1"/>
                </a:solidFill>
              </a:rPr>
              <a:t> deck 5 in a series of 5 that comprise components of Azure IoT which are helping you to build and E2E IoT Solution. </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Microsoft</a:t>
            </a:r>
            <a:r>
              <a:rPr lang="en-US" baseline="0" dirty="0"/>
              <a:t> Azure IoT Suite provisions products and services within a subscription enabling an accelerated development of an IoT solution pilot or proof of concept. The elements within the Suite are highly customizable and allow for users to choose preferred OS’s, languages and platforms. Getting started and onboarding devices is simplified with documentation, libraries and SDK’s. Data processing, command and control and porting data to dashboards and </a:t>
            </a:r>
            <a:r>
              <a:rPr lang="en-US" baseline="0" dirty="0" err="1"/>
              <a:t>LoB</a:t>
            </a:r>
            <a:r>
              <a:rPr lang="en-US" baseline="0" dirty="0"/>
              <a:t> applications allows access to decision making information in real time. Integration with business systems and processes means business can be transformed quickly with an end-to-end </a:t>
            </a:r>
            <a:r>
              <a:rPr lang="en-US" baseline="0" dirty="0" err="1"/>
              <a:t>Iot</a:t>
            </a:r>
            <a:r>
              <a:rPr lang="en-US" baseline="0" dirty="0"/>
              <a:t> solution. </a:t>
            </a: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Microsoft Azure IoT is comprised of the following components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manage devices and gateways</a:t>
            </a:r>
          </a:p>
          <a:p>
            <a:pPr marL="685800" lvl="1" indent="-228600">
              <a:buFont typeface="Arial" panose="020B0604020202020204" pitchFamily="34" charset="0"/>
              <a:buAutoNum type="alphaLcParenR"/>
            </a:pPr>
            <a:r>
              <a:rPr lang="en-US" baseline="0" dirty="0"/>
              <a:t>Preconfigured solutions offer quick start-up provisioning to the most common IoT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streaming data and generate predictive insights</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lphaLcParenR"/>
              <a:tabLst/>
              <a:defRP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a:p>
            <a:pPr marL="228600" lvl="0" indent="-228600">
              <a:buFont typeface="+mj-lt"/>
              <a:buAutoNum type="arabicParenR" startAt="4"/>
            </a:pPr>
            <a:r>
              <a:rPr lang="en-US" baseline="0" dirty="0"/>
              <a:t>Secure IoT Infrastructure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Protecting IoT solutions requires ensuring secure provisioning of devices, secure connectivity between these devices and the cloud, and secure data protection in the cloud during processing and storage. Working against such functionality, however, are resource-constrained devices, geographic distribution of deployments, and a large number of devices within a solution.. </a:t>
            </a:r>
          </a:p>
          <a:p>
            <a:pPr marL="0" lvl="0" indent="0">
              <a:buFont typeface="+mj-lt"/>
              <a:buNone/>
            </a:pPr>
            <a:endParaRPr lang="en-US" baseline="0" dirty="0"/>
          </a:p>
          <a:p>
            <a:pPr marL="0" lvl="0" indent="0">
              <a:buFont typeface="+mj-lt"/>
              <a:buNone/>
            </a:pPr>
            <a:r>
              <a:rPr lang="en-US" baseline="0" dirty="0"/>
              <a:t>5)  Customize IoT Architecture</a:t>
            </a:r>
          </a:p>
          <a:p>
            <a:pPr marL="457200" lvl="1" indent="0">
              <a:buFont typeface="+mj-lt"/>
              <a:buNone/>
            </a:pPr>
            <a:r>
              <a:rPr lang="en-US" baseline="0" dirty="0"/>
              <a:t>Not everyone will want to or is positioned to avail of IoT Suite’s pre-configured solutions and will instead want to customize their IoT solution using individual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864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Footer Placeholder 3"/>
          <p:cNvSpPr>
            <a:spLocks noGrp="1"/>
          </p:cNvSpPr>
          <p:nvPr>
            <p:ph type="ftr" sz="quarter" idx="10"/>
          </p:nvPr>
        </p:nvSpPr>
        <p:spPr>
          <a:xfrm>
            <a:off x="9" y="13749124"/>
            <a:ext cx="4789017" cy="563409"/>
          </a:xfrm>
          <a:prstGeom prst="rect">
            <a:avLst/>
          </a:prstGeom>
        </p:spPr>
        <p:txBody>
          <a:bodyPr lIns="96914" tIns="48458" rIns="96914" bIns="48458"/>
          <a:lstStyle/>
          <a:p>
            <a:pPr marL="571500" marR="0" lvl="0" indent="0" algn="l" defTabSz="98831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54939" y="0"/>
            <a:ext cx="2949099" cy="49869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D1B30-7476-4F17-BD2C-0DAACBB490B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9811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117</a:t>
            </a:fld>
            <a:endParaRPr lang="en-US"/>
          </a:p>
        </p:txBody>
      </p:sp>
    </p:spTree>
    <p:extLst>
      <p:ext uri="{BB962C8B-B14F-4D97-AF65-F5344CB8AC3E}">
        <p14:creationId xmlns:p14="http://schemas.microsoft.com/office/powerpoint/2010/main" val="364913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pPr marL="0" indent="0" defTabSz="914192">
              <a:lnSpc>
                <a:spcPct val="90000"/>
              </a:lnSpc>
              <a:spcAft>
                <a:spcPts val="588"/>
              </a:spcAft>
              <a:buFont typeface="Arial" panose="020B0604020202020204" pitchFamily="34" charset="0"/>
              <a:buNone/>
            </a:pPr>
            <a:r>
              <a:rPr lang="en-US" kern="0" dirty="0">
                <a:solidFill>
                  <a:srgbClr val="505050"/>
                </a:solidFill>
                <a:cs typeface="Segoe UI" panose="020B0502040204020203" pitchFamily="34" charset="0"/>
              </a:rPr>
              <a:t>Slide objective: Set context that Azure IoT is part of the </a:t>
            </a:r>
            <a:r>
              <a:rPr lang="en-US" kern="0" dirty="0" err="1">
                <a:solidFill>
                  <a:srgbClr val="505050"/>
                </a:solidFill>
                <a:cs typeface="Segoe UI" panose="020B0502040204020203" pitchFamily="34" charset="0"/>
              </a:rPr>
              <a:t>HyperScale</a:t>
            </a:r>
            <a:r>
              <a:rPr lang="en-US" kern="0" dirty="0">
                <a:solidFill>
                  <a:srgbClr val="505050"/>
                </a:solidFill>
                <a:cs typeface="Segoe UI" panose="020B0502040204020203" pitchFamily="34" charset="0"/>
              </a:rPr>
              <a:t> Azure platform with 38 Regions worldwide. Suite is available in many regions: US, Europe, APAC, Japan, Australia, Germany, China and we are extending the availability across other regions in CY17</a:t>
            </a:r>
          </a:p>
          <a:p>
            <a:pPr marL="336145" marR="0" lvl="0" indent="-336145" algn="l" defTabSz="914192" rtl="0" eaLnBrk="1" fontAlgn="auto" latinLnBrk="0" hangingPunct="1">
              <a:lnSpc>
                <a:spcPct val="90000"/>
              </a:lnSpc>
              <a:spcBef>
                <a:spcPts val="0"/>
              </a:spcBef>
              <a:spcAft>
                <a:spcPts val="588"/>
              </a:spcAft>
              <a:buClrTx/>
              <a:buSzTx/>
              <a:buFont typeface="Arial" panose="020B0604020202020204" pitchFamily="34" charset="0"/>
              <a:buChar char="•"/>
              <a:tabLst/>
              <a:defRPr/>
            </a:pPr>
            <a:r>
              <a:rPr lang="en-US" kern="0" dirty="0" err="1">
                <a:solidFill>
                  <a:srgbClr val="505050"/>
                </a:solidFill>
                <a:cs typeface="Segoe UI" panose="020B0502040204020203" pitchFamily="34" charset="0"/>
              </a:rPr>
              <a:t>Hyperscale</a:t>
            </a:r>
            <a:r>
              <a:rPr lang="en-US" kern="0" dirty="0">
                <a:solidFill>
                  <a:srgbClr val="505050"/>
                </a:solidFill>
                <a:cs typeface="Segoe UI" panose="020B0502040204020203" pitchFamily="34" charset="0"/>
              </a:rPr>
              <a:t>, Hybrid, On-Prem: </a:t>
            </a:r>
            <a:r>
              <a:rPr lang="en-US" dirty="0"/>
              <a:t>Microsoft Azure Stack is a new hybrid cloud platform that enables you to deliver Azure services from your own datacenter, You decide where to keep your data and applications—in your own datacenter or with a hosting service provider, available in Technical Preview 2. </a:t>
            </a:r>
            <a:endParaRPr lang="en-US" kern="0" dirty="0">
              <a:solidFill>
                <a:srgbClr val="505050"/>
              </a:solidFill>
              <a:cs typeface="Segoe UI" panose="020B0502040204020203" pitchFamily="34" charset="0"/>
            </a:endParaRPr>
          </a:p>
          <a:p>
            <a:pPr marL="336145" indent="-336145" defTabSz="914192">
              <a:lnSpc>
                <a:spcPct val="90000"/>
              </a:lnSpc>
              <a:spcAft>
                <a:spcPts val="588"/>
              </a:spcAft>
              <a:buFont typeface="Arial" panose="020B0604020202020204" pitchFamily="34" charset="0"/>
              <a:buChar char="•"/>
            </a:pPr>
            <a:r>
              <a:rPr lang="en-US" kern="0" dirty="0">
                <a:solidFill>
                  <a:srgbClr val="505050"/>
                </a:solidFill>
                <a:cs typeface="Segoe UI" panose="020B0502040204020203" pitchFamily="34" charset="0"/>
              </a:rPr>
              <a:t>Largest Compliance Portfolio in the Industry</a:t>
            </a:r>
          </a:p>
          <a:p>
            <a:pPr marL="336145" indent="-336145" defTabSz="914192">
              <a:lnSpc>
                <a:spcPct val="90000"/>
              </a:lnSpc>
              <a:spcAft>
                <a:spcPts val="588"/>
              </a:spcAft>
              <a:buFont typeface="Arial" panose="020B0604020202020204" pitchFamily="34" charset="0"/>
              <a:buChar char="•"/>
            </a:pPr>
            <a:r>
              <a:rPr lang="en-US" kern="0" dirty="0">
                <a:solidFill>
                  <a:srgbClr val="505050"/>
                </a:solidFill>
                <a:cs typeface="Segoe UI" panose="020B0502040204020203" pitchFamily="34" charset="0"/>
              </a:rPr>
              <a:t>Enterprise-Grade Security</a:t>
            </a:r>
          </a:p>
          <a:p>
            <a:pPr marL="336145" indent="-336145" defTabSz="914192">
              <a:lnSpc>
                <a:spcPct val="90000"/>
              </a:lnSpc>
              <a:spcAft>
                <a:spcPts val="588"/>
              </a:spcAft>
              <a:buFont typeface="Arial" panose="020B0604020202020204" pitchFamily="34" charset="0"/>
              <a:buChar char="•"/>
            </a:pPr>
            <a:r>
              <a:rPr lang="en-US" kern="0" dirty="0">
                <a:solidFill>
                  <a:srgbClr val="505050"/>
                </a:solidFill>
                <a:cs typeface="Segoe UI" panose="020B0502040204020203" pitchFamily="34" charset="0"/>
              </a:rPr>
              <a:t>Rich, Open Ecosystem</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48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a:xfrm>
            <a:off x="0" y="3809076"/>
            <a:ext cx="6849264" cy="6130261"/>
          </a:xfrm>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Slide Objective: Show that Microsoft Azure IoT is comprised of elements and underscore that his presentation is about first segment in a series of 5.  Encourage audience to learn about the remaining 4.</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manage devices and gateways</a:t>
            </a:r>
          </a:p>
          <a:p>
            <a:pPr marL="685800" lvl="1" indent="-228600">
              <a:buFont typeface="Arial" panose="020B0604020202020204" pitchFamily="34" charset="0"/>
              <a:buAutoNum type="alphaLcParenR"/>
            </a:pPr>
            <a:r>
              <a:rPr lang="en-US" baseline="0" dirty="0"/>
              <a:t>Preconfigured solutions offer quick start-up provisioning to the most common IoT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streaming data and generate predictive insights</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lphaLcParenR"/>
              <a:tabLst/>
              <a:defRP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a:p>
            <a:pPr marL="228600" lvl="0" indent="-228600">
              <a:buFont typeface="+mj-lt"/>
              <a:buAutoNum type="arabicParenR" startAt="4"/>
            </a:pPr>
            <a:r>
              <a:rPr lang="en-US" baseline="0" dirty="0"/>
              <a:t>Secure IoT Infrastructure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Protecting IoT solutions requires ensuring secure provisioning of devices, secure connectivity between these devices and the cloud, and secure data protection in the cloud during processing and storage. Working against such functionality, however, are resource-constrained devices, geographic distribution of deployments, and a large number of devices within a solution.. </a:t>
            </a:r>
          </a:p>
          <a:p>
            <a:pPr marL="0" lvl="0" indent="0">
              <a:buFont typeface="+mj-lt"/>
              <a:buNone/>
            </a:pPr>
            <a:endParaRPr lang="en-US" baseline="0" dirty="0"/>
          </a:p>
          <a:p>
            <a:pPr marL="0" lvl="0" indent="0">
              <a:buFont typeface="+mj-lt"/>
              <a:buNone/>
            </a:pPr>
            <a:r>
              <a:rPr lang="en-US" baseline="0" dirty="0"/>
              <a:t>5)  Customize IoT Architecture</a:t>
            </a:r>
          </a:p>
          <a:p>
            <a:pPr marL="457200" lvl="1" indent="0">
              <a:buFont typeface="+mj-lt"/>
              <a:buNone/>
            </a:pPr>
            <a:r>
              <a:rPr lang="en-US" baseline="0" dirty="0"/>
              <a:t>Not everyone will want to or is positioned to avail of IoT Suite’s pre-configured solutions and will instead want to customize their IoT solution using individual services.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52703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r>
              <a:rPr lang="en-US" baseline="0" dirty="0"/>
              <a:t> objective: </a:t>
            </a:r>
            <a:r>
              <a:rPr lang="en-US" dirty="0"/>
              <a:t> To clarify first the difference between Azure IoT Suite and </a:t>
            </a:r>
            <a:r>
              <a:rPr lang="en-US" b="0" i="0" dirty="0"/>
              <a:t>preconfigured solutions </a:t>
            </a:r>
            <a:br>
              <a:rPr lang="en-US" dirty="0"/>
            </a:b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210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a:t>
            </a:r>
            <a:r>
              <a:rPr lang="en-US" baseline="0" dirty="0"/>
              <a:t> objective: </a:t>
            </a:r>
            <a:r>
              <a:rPr kumimoji="0" lang="en-US" sz="1200" b="0" i="0" u="none" strike="noStrike" kern="0" cap="none" spc="0" normalizeH="0" baseline="0" noProof="0" dirty="0">
                <a:ln>
                  <a:noFill/>
                </a:ln>
                <a:solidFill>
                  <a:srgbClr val="000000"/>
                </a:solidFill>
                <a:effectLst/>
                <a:uLnTx/>
                <a:uFillTx/>
                <a:latin typeface="Segoe UI"/>
              </a:rPr>
              <a:t>Help audience visualize IoT solution architecture  </a:t>
            </a:r>
          </a:p>
          <a:p>
            <a:endParaRPr kumimoji="0" lang="en-US" sz="1200" b="0" i="0" u="none" strike="noStrike" kern="0" cap="none" spc="0" normalizeH="0" baseline="0" noProof="0" dirty="0">
              <a:ln>
                <a:noFill/>
              </a:ln>
              <a:solidFill>
                <a:srgbClr val="000000"/>
              </a:solidFill>
              <a:effectLst/>
              <a:uLnTx/>
              <a:uFillTx/>
              <a:latin typeface="Segoe UI"/>
            </a:endParaRPr>
          </a:p>
          <a:p>
            <a:r>
              <a:rPr kumimoji="0" lang="en-US" sz="1200" b="0" i="0" u="none" strike="noStrike" kern="0" cap="none" spc="0" normalizeH="0" baseline="0" noProof="0" dirty="0">
                <a:ln>
                  <a:noFill/>
                </a:ln>
                <a:solidFill>
                  <a:srgbClr val="000000"/>
                </a:solidFill>
                <a:effectLst/>
                <a:uLnTx/>
                <a:uFillTx/>
                <a:latin typeface="Segoe UI"/>
              </a:rPr>
              <a:t>Focus on Device Connectivity and Device Management and how h</a:t>
            </a:r>
            <a:r>
              <a:rPr lang="en-US" baseline="0" dirty="0" err="1"/>
              <a:t>eterogeneous</a:t>
            </a:r>
            <a:r>
              <a:rPr lang="en-US" baseline="0" dirty="0"/>
              <a:t> devices from multiple platforms (RTOS, Linux, Windows, Android) are connecting to Azure IoT Hub either directly for greenfield devices or indirectly via Field Gateway for brownfield devices or via Protocol Adapter for devices which do not have native support AMQP/MQTT or HTTP protocols</a:t>
            </a:r>
          </a:p>
          <a:p>
            <a:endParaRPr kumimoji="0" lang="en-US" sz="1200" b="0" i="0" u="none" strike="noStrike" kern="0" cap="none" spc="0" normalizeH="0" baseline="0" noProof="0" dirty="0">
              <a:ln>
                <a:noFill/>
              </a:ln>
              <a:solidFill>
                <a:srgbClr val="000000"/>
              </a:solidFill>
              <a:effectLst/>
              <a:uLnTx/>
              <a:uFillTx/>
              <a:latin typeface="Segoe UI"/>
            </a:endParaRPr>
          </a:p>
          <a:p>
            <a:endParaRPr kumimoji="0" lang="en-US" sz="1200" b="0" i="0" u="none" strike="noStrike" kern="0" cap="none" spc="0" normalizeH="0" baseline="0" noProof="0" dirty="0">
              <a:ln>
                <a:noFill/>
              </a:ln>
              <a:solidFill>
                <a:srgbClr val="000000"/>
              </a:solidFill>
              <a:effectLst/>
              <a:uLnTx/>
              <a:uFillTx/>
              <a:latin typeface="Segoe UI"/>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017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a:t>
            </a:r>
            <a:r>
              <a:rPr lang="en-US" u="sng" baseline="0" dirty="0"/>
              <a:t> objective</a:t>
            </a:r>
            <a:r>
              <a:rPr lang="en-US" baseline="0" dirty="0"/>
              <a:t>: </a:t>
            </a:r>
            <a:r>
              <a:rPr lang="en-US" dirty="0"/>
              <a:t>Make the distinction between Azure IoT Suite and Azure IoT Preconfigured solutions</a:t>
            </a:r>
          </a:p>
          <a:p>
            <a:endParaRPr lang="en-US" dirty="0"/>
          </a:p>
          <a:p>
            <a:pPr marL="171450" indent="-171450">
              <a:buFont typeface="Arial" panose="020B0604020202020204" pitchFamily="34" charset="0"/>
              <a:buChar char="•"/>
            </a:pPr>
            <a:r>
              <a:rPr lang="en-US" dirty="0"/>
              <a:t>Azure IoT Suite packages together multiple Azure services which are helping you to build an E2E IoT solution and this suite comes together with </a:t>
            </a:r>
            <a:r>
              <a:rPr lang="en-US" b="0" i="0" dirty="0"/>
              <a:t>preconfigured solutions (or accelerators or short PCS) which are </a:t>
            </a:r>
            <a:r>
              <a:rPr lang="en-US" dirty="0"/>
              <a:t>basic implementations of common IoT solution patterns that help you reduce the time to market .</a:t>
            </a:r>
          </a:p>
          <a:p>
            <a:pPr marL="171450" indent="-171450">
              <a:buFont typeface="Arial" panose="020B0604020202020204" pitchFamily="34" charset="0"/>
              <a:buChar char="•"/>
            </a:pPr>
            <a:r>
              <a:rPr lang="en-US" dirty="0"/>
              <a:t>We offer a broad spectrum of capabilities from device connectivity and device management offered by our SDKs, to gateway SDK support, to bi-directional communication with Azure IoT Hub, to real-time processing with Stream Analytics and HD Insight Storm &amp; ML &amp; Cognitive services, to workflow automation and integration with business connectivity with Logic Apps, to Power BI &amp; App Service, to Azure IoT Preconfigured solutions, Remote Monitoring and Predictive </a:t>
            </a:r>
            <a:r>
              <a:rPr lang="en-US" sz="1200" kern="0" spc="-31" dirty="0">
                <a:solidFill>
                  <a:sysClr val="windowText" lastClr="000000"/>
                </a:solidFill>
                <a:latin typeface="Segoe UI"/>
              </a:rPr>
              <a:t>Maintenance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5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Segoe UI Light" pitchFamily="34" charset="0"/>
                <a:ea typeface="+mn-ea"/>
                <a:cs typeface="+mn-cs"/>
              </a:rPr>
              <a:t>Transition to </a:t>
            </a:r>
            <a:r>
              <a:rPr lang="en-US" baseline="0" dirty="0"/>
              <a:t>Preconfigured Solutions. </a:t>
            </a:r>
          </a:p>
          <a:p>
            <a:endParaRPr lang="en-US" sz="900" kern="1200" baseline="0" dirty="0">
              <a:solidFill>
                <a:schemeClr val="tx1"/>
              </a:solidFill>
              <a:latin typeface="Segoe UI Light" pitchFamily="34" charset="0"/>
              <a:ea typeface="+mn-ea"/>
              <a:cs typeface="+mn-cs"/>
            </a:endParaRPr>
          </a:p>
          <a:p>
            <a:r>
              <a:rPr lang="en-US" sz="900" kern="1200" baseline="0" dirty="0">
                <a:solidFill>
                  <a:schemeClr val="tx1"/>
                </a:solidFill>
                <a:latin typeface="Segoe UI Light" pitchFamily="34" charset="0"/>
                <a:ea typeface="+mn-ea"/>
                <a:cs typeface="+mn-cs"/>
              </a:rPr>
              <a:t>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75524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Slide Objective</a:t>
            </a:r>
            <a:r>
              <a:rPr lang="en-US"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 Why</a:t>
            </a:r>
            <a:r>
              <a:rPr lang="en-US" kern="1200" baseline="0" dirty="0">
                <a:solidFill>
                  <a:schemeClr val="tx1">
                    <a:lumMod val="65000"/>
                    <a:lumOff val="35000"/>
                  </a:schemeClr>
                </a:solidFill>
                <a:effectLst/>
                <a:latin typeface="Segoe UI" panose="020B0502040204020203" pitchFamily="34" charset="0"/>
                <a:ea typeface="+mn-ea"/>
                <a:cs typeface="Segoe UI" panose="020B0502040204020203" pitchFamily="34" charset="0"/>
              </a:rPr>
              <a:t> Preconfigured solutions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lumMod val="65000"/>
                  <a:lumOff val="35000"/>
                </a:schemeClr>
              </a:solidFill>
              <a:effectLst/>
              <a:latin typeface="Segoe UI" panose="020B0502040204020203" pitchFamily="34" charset="0"/>
              <a:ea typeface="+mn-ea"/>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kern="1200" dirty="0">
                <a:solidFill>
                  <a:schemeClr val="tx1">
                    <a:lumMod val="65000"/>
                    <a:lumOff val="35000"/>
                  </a:schemeClr>
                </a:solidFill>
                <a:effectLst/>
                <a:latin typeface="Segoe UI" panose="020B0502040204020203" pitchFamily="34" charset="0"/>
                <a:ea typeface="+mn-ea"/>
                <a:cs typeface="Segoe UI" panose="020B0502040204020203" pitchFamily="34" charset="0"/>
              </a:rPr>
              <a:t>W</a:t>
            </a:r>
            <a:r>
              <a:rPr lang="en-US" dirty="0"/>
              <a:t>e’ve delivered these two solutions with 2 goals in mind:</a:t>
            </a:r>
          </a:p>
          <a:p>
            <a:pPr marL="171450" indent="-171450">
              <a:buFont typeface="Arial" panose="020B0604020202020204" pitchFamily="34" charset="0"/>
              <a:buChar char="•"/>
            </a:pPr>
            <a:r>
              <a:rPr lang="en-US" dirty="0"/>
              <a:t>Using the IoT certified kits you can customize and extend this code to meet your own requirements to showcase your solution</a:t>
            </a:r>
          </a:p>
          <a:p>
            <a:pPr marL="171450" indent="-171450">
              <a:buFont typeface="Arial" panose="020B0604020202020204" pitchFamily="34" charset="0"/>
              <a:buChar char="•"/>
            </a:pPr>
            <a:r>
              <a:rPr lang="en-US" dirty="0"/>
              <a:t>You can use these solutions as examples or templates when you are developing new IoT solutions.</a:t>
            </a:r>
          </a:p>
          <a:p>
            <a:pPr marL="171450" indent="-171450">
              <a:buFont typeface="Arial" panose="020B0604020202020204" pitchFamily="34" charset="0"/>
              <a:buChar char="•"/>
            </a:pPr>
            <a:r>
              <a:rPr lang="en-US" dirty="0"/>
              <a:t>From our open-source solutions, you could fine-tune them to specific assets and workflow processes and you could easily get to highly visual dashboards for real-time operational data, like for example a fleet management solution which monitors the truck components, cab, trailer and </a:t>
            </a:r>
            <a:r>
              <a:rPr lang="en-US" kern="1200" dirty="0">
                <a:solidFill>
                  <a:schemeClr val="tx1"/>
                </a:solidFill>
                <a:effectLst/>
                <a:latin typeface="+mn-lt"/>
                <a:ea typeface="+mn-ea"/>
                <a:cs typeface="+mn-cs"/>
              </a:rPr>
              <a:t>manages your maintenance schedules, vehicles, usage, work orders and much more.</a:t>
            </a:r>
          </a:p>
          <a:p>
            <a:pPr marL="171450" indent="-171450">
              <a:buFont typeface="Arial" panose="020B0604020202020204" pitchFamily="34" charset="0"/>
              <a:buChar char="•"/>
            </a:pPr>
            <a:r>
              <a:rPr lang="en-US" kern="1200" dirty="0">
                <a:solidFill>
                  <a:schemeClr val="tx1"/>
                </a:solidFill>
                <a:effectLst/>
                <a:latin typeface="+mn-lt"/>
                <a:ea typeface="+mn-ea"/>
                <a:cs typeface="+mn-cs"/>
              </a:rPr>
              <a:t>We’ve listened to your feedback and we are currently working to deliver more production ready pre-configured solutions which will help you accelerate your time to market, so watch for our latest announcements. </a:t>
            </a:r>
            <a:endParaRPr lang="en-US" kern="1200" dirty="0">
              <a:solidFill>
                <a:schemeClr val="tx1"/>
              </a:solidFill>
              <a:effectLst/>
              <a:latin typeface="Segoe UI" panose="020B0502040204020203" pitchFamily="34" charset="0"/>
              <a:ea typeface="+mn-ea"/>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1139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Slide Objective</a:t>
            </a:r>
            <a:r>
              <a:rPr lang="en-US" dirty="0"/>
              <a:t>: Show how to provision the</a:t>
            </a:r>
            <a:r>
              <a:rPr lang="en-US" baseline="0" dirty="0"/>
              <a:t> Remote Monitoring preconfigured solution</a:t>
            </a:r>
            <a:endParaRPr lang="en-US" dirty="0"/>
          </a:p>
          <a:p>
            <a:endParaRPr lang="en-US" dirty="0"/>
          </a:p>
          <a:p>
            <a:pPr marL="171450" indent="-171450">
              <a:buFont typeface="Arial" panose="020B0604020202020204" pitchFamily="34" charset="0"/>
              <a:buChar char="•"/>
            </a:pPr>
            <a:r>
              <a:rPr lang="en-US" dirty="0"/>
              <a:t>To find about our PCS Go to azureiotsuite.com and you can select the type of solution you wish to deploy which is relevant to</a:t>
            </a:r>
            <a:r>
              <a:rPr lang="en-US" baseline="0" dirty="0"/>
              <a:t> their requirements.</a:t>
            </a:r>
            <a:endParaRPr lang="en-US" dirty="0"/>
          </a:p>
          <a:p>
            <a:pPr marL="171450" indent="-171450">
              <a:buFont typeface="Arial" panose="020B0604020202020204" pitchFamily="34" charset="0"/>
              <a:buChar char="•"/>
            </a:pPr>
            <a:r>
              <a:rPr lang="en-US" dirty="0"/>
              <a:t>The provisioning portal is accessed through an active Microsoft Azure account, </a:t>
            </a:r>
            <a:r>
              <a:rPr lang="en-US" baseline="0" dirty="0"/>
              <a:t>Provisioning should take around 10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
            </a:r>
            <a:r>
              <a:rPr lang="en-US" baseline="0" dirty="0"/>
              <a:t>backend Azure services are automatically initiated and configured. Users can have multiple subscriptions for different requirements, or utilize different preconfigured solutions simultaneously depending on their needs.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RM is a </a:t>
            </a:r>
            <a:r>
              <a:rPr lang="en-US" dirty="0"/>
              <a:t>implementation of an end-to-end monitoring solution for multiple machines running in remote locations. I will explain in a bit the logical architecture behind this solution</a:t>
            </a:r>
            <a:endParaRPr lang="en-US" baseline="0" dirty="0"/>
          </a:p>
          <a:p>
            <a:pPr marL="171450" indent="-171450">
              <a:buFont typeface="Arial" panose="020B0604020202020204" pitchFamily="34" charset="0"/>
              <a:buChar char="•"/>
            </a:pPr>
            <a:r>
              <a:rPr lang="en-US" dirty="0"/>
              <a:t>The solution</a:t>
            </a:r>
            <a:r>
              <a:rPr lang="en-US" baseline="0" dirty="0"/>
              <a:t> subscription presents the user with an open source, fully customizable dashboard summary. </a:t>
            </a:r>
          </a:p>
          <a:p>
            <a:pPr marL="171450" indent="-171450">
              <a:buFont typeface="Arial" panose="020B0604020202020204" pitchFamily="34" charset="0"/>
              <a:buChar char="•"/>
            </a:pPr>
            <a:r>
              <a:rPr lang="en-US" b="0" dirty="0"/>
              <a:t>The Dashboard offers:</a:t>
            </a:r>
          </a:p>
          <a:p>
            <a:pPr marL="628650" lvl="1" indent="-171450">
              <a:buFontTx/>
              <a:buChar char="-"/>
            </a:pPr>
            <a:r>
              <a:rPr lang="en-US" b="0" baseline="0" dirty="0"/>
              <a:t>Real time data ingestion, command and control</a:t>
            </a:r>
          </a:p>
          <a:p>
            <a:pPr marL="628650" lvl="1" indent="-171450">
              <a:buFontTx/>
              <a:buChar char="-"/>
            </a:pPr>
            <a:r>
              <a:rPr lang="en-US" b="0" baseline="0" dirty="0"/>
              <a:t>KPI summaries/data visualization</a:t>
            </a:r>
          </a:p>
          <a:p>
            <a:pPr marL="628650" lvl="1" indent="-171450">
              <a:buFontTx/>
              <a:buChar char="-"/>
            </a:pPr>
            <a:r>
              <a:rPr lang="en-US" b="0" baseline="0" dirty="0"/>
              <a:t>Asset location, health and performance metrics</a:t>
            </a:r>
          </a:p>
          <a:p>
            <a:endParaRPr lang="en-US" baseline="0"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3158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2</a:t>
            </a:fld>
            <a:endParaRPr lang="en-US"/>
          </a:p>
        </p:txBody>
      </p:sp>
    </p:spTree>
    <p:extLst>
      <p:ext uri="{BB962C8B-B14F-4D97-AF65-F5344CB8AC3E}">
        <p14:creationId xmlns:p14="http://schemas.microsoft.com/office/powerpoint/2010/main" val="1046780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Slide Objective</a:t>
            </a:r>
            <a:r>
              <a:rPr lang="en-US" dirty="0"/>
              <a:t>: Show how to provision the</a:t>
            </a:r>
            <a:r>
              <a:rPr lang="en-US" baseline="0" dirty="0"/>
              <a:t> Remote Monitoring preconfigured solution</a:t>
            </a:r>
            <a:endParaRPr lang="en-US" dirty="0"/>
          </a:p>
          <a:p>
            <a:endParaRPr lang="en-US" dirty="0"/>
          </a:p>
          <a:p>
            <a:pPr marL="171450" indent="-171450">
              <a:buFont typeface="Arial" panose="020B0604020202020204" pitchFamily="34" charset="0"/>
              <a:buChar char="•"/>
            </a:pPr>
            <a:r>
              <a:rPr lang="en-US" dirty="0"/>
              <a:t>Predictive Maintenance can</a:t>
            </a:r>
            <a:r>
              <a:rPr lang="en-US" baseline="0" dirty="0"/>
              <a:t> be selected as a solution from the Preconfigured Solutions menu page at azureiotsuite.com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The default dashboard for the predictive</a:t>
            </a:r>
            <a:r>
              <a:rPr lang="en-US" baseline="0" dirty="0"/>
              <a:t> maintenance solution is as above. Like with remote monitoring, this is completely open source code that can be fully customized to fit the required solution. Selecting “Start simulation” will begin the “remaining useful life” calculations and prediction models for the built in solution. This solution out-of-the-box is based on predicting the remaining hours of service left on aircraft engines. </a:t>
            </a:r>
            <a:endParaRPr lang="en-US" dirty="0"/>
          </a:p>
          <a:p>
            <a:pPr marL="171450" indent="-171450">
              <a:buFont typeface="Arial" panose="020B0604020202020204" pitchFamily="34" charset="0"/>
              <a:buChar char="•"/>
            </a:pPr>
            <a:r>
              <a:rPr lang="en-US" dirty="0"/>
              <a:t>This solution is fully detailed on our webpage, please go ahead and explore it yourself, </a:t>
            </a:r>
            <a:r>
              <a:rPr lang="en-US" b="0" dirty="0"/>
              <a:t>Rolls-Royce and other customers built a solution based on ours which optimizes and monitoring their airplane engine</a:t>
            </a:r>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4894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a:xfrm>
            <a:off x="0" y="3808413"/>
            <a:ext cx="6804038" cy="6130925"/>
          </a:xfrm>
        </p:spPr>
        <p:txBody>
          <a:bodyPr>
            <a:normAutofit fontScale="92500"/>
          </a:bodyPr>
          <a:lstStyle/>
          <a:p>
            <a:pPr marL="0" indent="0">
              <a:buFont typeface="Arial" panose="020B0604020202020204" pitchFamily="34" charset="0"/>
              <a:buNone/>
            </a:pPr>
            <a:r>
              <a:rPr lang="en-US" u="sng" baseline="0" dirty="0"/>
              <a:t>Slide Objective</a:t>
            </a:r>
            <a:r>
              <a:rPr lang="en-US" baseline="0" dirty="0"/>
              <a:t>: Show what’s ‘under the hood’ of a preconfigured solutions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How does it work? As mentioned; the solution is a combination of multiple back-end components. This architecture diagram shows the individual Microsoft products and services that are utilized. </a:t>
            </a:r>
          </a:p>
          <a:p>
            <a:pPr marL="628650" lvl="1" indent="-171450">
              <a:buFontTx/>
              <a:buChar char="-"/>
            </a:pPr>
            <a:r>
              <a:rPr lang="en-US" baseline="0" dirty="0"/>
              <a:t>Provision simulated devices with a C# device emulator running </a:t>
            </a:r>
            <a:r>
              <a:rPr lang="en-US" baseline="0" dirty="0" err="1"/>
              <a:t>.Net</a:t>
            </a:r>
            <a:r>
              <a:rPr lang="en-US" baseline="0" dirty="0"/>
              <a:t>. You could create agents for Linux, iOS, Android and other platforms with C and Java language support. </a:t>
            </a:r>
          </a:p>
          <a:p>
            <a:pPr marL="628650" lvl="1" indent="-171450">
              <a:buFontTx/>
              <a:buChar char="-"/>
            </a:pPr>
            <a:r>
              <a:rPr lang="en-US" baseline="0" dirty="0"/>
              <a:t>IoT Hub manages the two way communication between cloud and device and creates a secure command and control channel. </a:t>
            </a:r>
          </a:p>
          <a:p>
            <a:pPr marL="628650" lvl="1" indent="-171450">
              <a:buFontTx/>
              <a:buChar char="-"/>
            </a:pPr>
            <a:r>
              <a:rPr lang="en-US" baseline="0" dirty="0"/>
              <a:t>Azure Stream Analytics creates and manages jobs to recognize threshold values or detect alarm triggers, sending this information where it needs to be escalated.</a:t>
            </a:r>
          </a:p>
          <a:p>
            <a:pPr marL="628650" lvl="1" indent="-171450">
              <a:buFontTx/>
              <a:buChar char="-"/>
            </a:pPr>
            <a:r>
              <a:rPr lang="en-US" baseline="0" dirty="0"/>
              <a:t>Machine Learning </a:t>
            </a:r>
            <a:r>
              <a:rPr lang="en-US" dirty="0">
                <a:solidFill>
                  <a:schemeClr val="tx1"/>
                </a:solidFill>
              </a:rPr>
              <a:t>solution enable powerful predictive analytics, leveraging historical data and real time device ingestion input.</a:t>
            </a:r>
            <a:r>
              <a:rPr lang="en-US" baseline="0" dirty="0"/>
              <a:t> </a:t>
            </a:r>
          </a:p>
          <a:p>
            <a:pPr marL="628650" lvl="1" indent="-171450">
              <a:buFontTx/>
              <a:buChar char="-"/>
            </a:pPr>
            <a:r>
              <a:rPr lang="en-US" baseline="0" dirty="0"/>
              <a:t>Event Hub is queried by a web job running an event processor host to determine </a:t>
            </a:r>
            <a:r>
              <a:rPr lang="en-US" i="1" baseline="0" dirty="0"/>
              <a:t>where</a:t>
            </a:r>
            <a:r>
              <a:rPr lang="en-US" i="0" baseline="0" dirty="0"/>
              <a:t> an alarm or alert needs to be pushed – such as sending an alert to dashboard for a human operator to take action. </a:t>
            </a:r>
          </a:p>
          <a:p>
            <a:pPr marL="628650" lvl="1" indent="-171450">
              <a:buFontTx/>
              <a:buChar char="-"/>
            </a:pPr>
            <a:r>
              <a:rPr lang="en-US" i="0" baseline="0" dirty="0"/>
              <a:t>Logic Apps are used to create more complex work loads and integrate into line of business and other proprietary applications. </a:t>
            </a:r>
          </a:p>
          <a:p>
            <a:pPr marL="628650" lvl="1" indent="-171450">
              <a:buFontTx/>
              <a:buChar char="-"/>
            </a:pPr>
            <a:r>
              <a:rPr lang="en-US" i="0" baseline="0" dirty="0"/>
              <a:t>Document DB stores all the metadata and device properties for each connected device. </a:t>
            </a:r>
          </a:p>
          <a:p>
            <a:pPr marL="628650" lvl="1"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628650" lvl="1"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628650" lvl="1"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628650" lvl="1"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85853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22</a:t>
            </a:fld>
            <a:endParaRPr lang="en-US"/>
          </a:p>
        </p:txBody>
      </p:sp>
    </p:spTree>
    <p:extLst>
      <p:ext uri="{BB962C8B-B14F-4D97-AF65-F5344CB8AC3E}">
        <p14:creationId xmlns:p14="http://schemas.microsoft.com/office/powerpoint/2010/main" val="84186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0750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6807201" cy="3829050"/>
          </a:xfrm>
        </p:spPr>
      </p:sp>
      <p:sp>
        <p:nvSpPr>
          <p:cNvPr id="3" name="Notes Placeholder 2"/>
          <p:cNvSpPr>
            <a:spLocks noGrp="1"/>
          </p:cNvSpPr>
          <p:nvPr>
            <p:ph type="body" idx="1"/>
          </p:nvPr>
        </p:nvSpPr>
        <p:spPr>
          <a:xfrm>
            <a:off x="-1588" y="3829050"/>
            <a:ext cx="6805626" cy="6110288"/>
          </a:xfrm>
        </p:spPr>
        <p:txBody>
          <a:bodyPr>
            <a:normAutofit fontScale="85000" lnSpcReduction="10000"/>
          </a:bodyPr>
          <a:lstStyle/>
          <a:p>
            <a:pPr marL="0" lvl="1" indent="-228600">
              <a:buFont typeface="Wingdings" panose="05000000000000000000" pitchFamily="2" charset="2"/>
              <a:buNone/>
            </a:pPr>
            <a:r>
              <a:rPr lang="en-US" u="sng" dirty="0"/>
              <a:t>Slide</a:t>
            </a:r>
            <a:r>
              <a:rPr lang="en-US" u="sng" baseline="0" dirty="0"/>
              <a:t> Objective</a:t>
            </a:r>
            <a:r>
              <a:rPr lang="en-US" baseline="0" dirty="0"/>
              <a:t>: </a:t>
            </a:r>
            <a:r>
              <a:rPr lang="en-US" dirty="0"/>
              <a:t> Provide an overview of IoT Hub</a:t>
            </a:r>
          </a:p>
          <a:p>
            <a:pPr marL="0" lvl="1" indent="-228600">
              <a:buFont typeface="Wingdings" panose="05000000000000000000" pitchFamily="2" charset="2"/>
              <a:buNone/>
            </a:pPr>
            <a:endParaRPr lang="en-US" dirty="0"/>
          </a:p>
          <a:p>
            <a:pPr marL="0" lvl="1" indent="-228600">
              <a:buFont typeface="Wingdings" panose="05000000000000000000" pitchFamily="2" charset="2"/>
              <a:buNone/>
            </a:pPr>
            <a:r>
              <a:rPr lang="en-US" dirty="0"/>
              <a:t>Azure IoT Hub is a fully managed service that enables reliable and secure bidirectional communications between millions of IoT devices and a solution backend</a:t>
            </a:r>
          </a:p>
          <a:p>
            <a:pPr marL="171450" lvl="1" indent="-171450">
              <a:buFont typeface="Arial" panose="020B0604020202020204" pitchFamily="34" charset="0"/>
              <a:buChar char="•"/>
            </a:pPr>
            <a:r>
              <a:rPr lang="en-US" dirty="0"/>
              <a:t>Enables secure communications and access control using per-device security keys (or security tokens) or X.509 certificates. </a:t>
            </a:r>
          </a:p>
          <a:p>
            <a:pPr marL="171450" lvl="1" indent="-171450">
              <a:buFont typeface="Arial" panose="020B0604020202020204" pitchFamily="34" charset="0"/>
              <a:buChar char="•"/>
            </a:pPr>
            <a:r>
              <a:rPr lang="en-US" dirty="0"/>
              <a:t>IoT Hub uses security tokens to authenticate devices and services to avoid sending keys over the network. Additionally, security tokens are limited in time validity and scope. Azure IoT SDKs automatically generate tokens without requiring any special configuration.</a:t>
            </a:r>
          </a:p>
          <a:p>
            <a:pPr marL="171450" lvl="1" indent="-171450">
              <a:buFont typeface="Arial" panose="020B0604020202020204" pitchFamily="34" charset="0"/>
              <a:buChar char="•"/>
            </a:pPr>
            <a:r>
              <a:rPr lang="en-US" dirty="0"/>
              <a:t>X.509-based authentication allows authentication of an IoT device at the physical layer as part of the TLS connection establishment. The choice between the two methods is primarily dictated by how secure the device authentication needs to be, and availability of secure storage on the device (to store the private key securely).</a:t>
            </a:r>
          </a:p>
          <a:p>
            <a:pPr marL="171450" lvl="1" indent="-171450">
              <a:buFont typeface="Arial" panose="020B0604020202020204" pitchFamily="34" charset="0"/>
              <a:buChar char="•"/>
            </a:pPr>
            <a:r>
              <a:rPr lang="en-US" dirty="0"/>
              <a:t>Because security is an important aspect of an IoT solution, sometimes you might need to blacklist or whitelist certain IP addresses as part of your security configuration. The </a:t>
            </a:r>
            <a:r>
              <a:rPr lang="en-US" i="1" dirty="0"/>
              <a:t>IP filter</a:t>
            </a:r>
            <a:r>
              <a:rPr lang="en-US" dirty="0"/>
              <a:t> feature enables you to configure rules for rejecting or accepting traffic from specific IPv4 addresses.</a:t>
            </a:r>
          </a:p>
          <a:p>
            <a:pPr marL="171450" indent="-171450">
              <a:buFont typeface="Arial" panose="020B0604020202020204" pitchFamily="34" charset="0"/>
              <a:buChar char="•"/>
            </a:pPr>
            <a:r>
              <a:rPr lang="en-US" dirty="0"/>
              <a:t>Provides multiple device-to-cloud and cloud-to-device communication options, file transfer for cold data, and request-reply methods</a:t>
            </a:r>
          </a:p>
          <a:p>
            <a:pPr marL="171450" indent="-171450">
              <a:buFont typeface="Arial" panose="020B0604020202020204" pitchFamily="34" charset="0"/>
              <a:buChar char="•"/>
            </a:pPr>
            <a:r>
              <a:rPr lang="en-US" dirty="0"/>
              <a:t>D2C messages are durable and retained in an IoT hub's default </a:t>
            </a:r>
            <a:r>
              <a:rPr lang="en-US" b="1" dirty="0"/>
              <a:t>messages/events</a:t>
            </a:r>
            <a:r>
              <a:rPr lang="en-US" dirty="0"/>
              <a:t> endpoint for up to seven days </a:t>
            </a:r>
          </a:p>
          <a:p>
            <a:pPr marL="171450" indent="-171450">
              <a:buFont typeface="Arial" panose="020B0604020202020204" pitchFamily="34" charset="0"/>
              <a:buChar char="•"/>
            </a:pPr>
            <a:r>
              <a:rPr lang="en-US" dirty="0"/>
              <a:t>Provides a </a:t>
            </a:r>
            <a:r>
              <a:rPr lang="en-US" dirty="0" err="1"/>
              <a:t>queryable</a:t>
            </a:r>
            <a:r>
              <a:rPr lang="en-US" dirty="0"/>
              <a:t> store for device metadata and synchronized state information via twin, jobs provided by device management</a:t>
            </a:r>
          </a:p>
          <a:p>
            <a:pPr marL="171450" indent="-171450">
              <a:buFont typeface="Arial" panose="020B0604020202020204" pitchFamily="34" charset="0"/>
              <a:buChar char="•"/>
            </a:pPr>
            <a:r>
              <a:rPr lang="en-US" dirty="0"/>
              <a:t>Provides declarative message routing to other Azure services based on message properties to redirect </a:t>
            </a:r>
            <a:r>
              <a:rPr lang="en-US" sz="1200" dirty="0"/>
              <a:t>telemetry messages to different cloud endpoints: critical queue for alarms, Stream Analytics / Storm for hot path analytic and Storage/Data Lake for cold path</a:t>
            </a:r>
          </a:p>
          <a:p>
            <a:pPr marL="171450" indent="-171450">
              <a:buFont typeface="Arial" panose="020B0604020202020204" pitchFamily="34" charset="0"/>
              <a:buChar char="•"/>
            </a:pPr>
            <a:r>
              <a:rPr lang="en-US" dirty="0"/>
              <a:t>Every C2D message has an expiration time and the service can request the delivery of per-message feedback regarding the final state of that message.</a:t>
            </a:r>
            <a:endParaRPr lang="en-US" sz="1200" dirty="0"/>
          </a:p>
          <a:p>
            <a:pPr marL="171450" indent="-171450">
              <a:buFont typeface="Arial" panose="020B0604020202020204" pitchFamily="34" charset="0"/>
              <a:buChar char="•"/>
            </a:pPr>
            <a:r>
              <a:rPr lang="en-US" dirty="0"/>
              <a:t>Provides extensive monitoring for device connectivity and device identity management events. IoT Hub monitors 6 category of events: Device identity operations, Device telemetry, Cloud-to-device messages, Connections, File uploads, Message routing</a:t>
            </a:r>
          </a:p>
          <a:p>
            <a:pPr marL="171450" indent="-171450">
              <a:buFont typeface="Arial" panose="020B0604020202020204" pitchFamily="34" charset="0"/>
              <a:buChar char="•"/>
            </a:pPr>
            <a:r>
              <a:rPr lang="en-US" dirty="0"/>
              <a:t>We support connection multiplexing across devices.</a:t>
            </a:r>
          </a:p>
          <a:p>
            <a:pPr marL="171450" indent="-171450">
              <a:buFont typeface="Arial" panose="020B0604020202020204" pitchFamily="34" charset="0"/>
              <a:buChar char="•"/>
            </a:pPr>
            <a:r>
              <a:rPr lang="en-US" dirty="0"/>
              <a:t>Using multiplexing you will increase the performance by reusing the same D2C connection for all communication</a:t>
            </a:r>
          </a:p>
          <a:p>
            <a:pPr marL="171450" indent="-171450">
              <a:buFont typeface="Arial" panose="020B0604020202020204" pitchFamily="34" charset="0"/>
              <a:buChar char="•"/>
            </a:pPr>
            <a:r>
              <a:rPr lang="en-US" dirty="0"/>
              <a:t>Supports multi-protocol, natively supports AMQP/HTTP/MQTT and AMQP/MQTT over </a:t>
            </a:r>
            <a:r>
              <a:rPr lang="en-US" dirty="0" err="1"/>
              <a:t>Websockets</a:t>
            </a:r>
            <a:r>
              <a:rPr lang="en-US" dirty="0"/>
              <a:t>, </a:t>
            </a:r>
            <a:r>
              <a:rPr lang="en-US" dirty="0">
                <a:effectLst/>
              </a:rPr>
              <a:t>which is of benefit for those environments which block non-web Internet connections using a </a:t>
            </a:r>
            <a:r>
              <a:rPr lang="en-US" dirty="0">
                <a:effectLst/>
                <a:hlinkClick r:id="rId3" tooltip="Firewall (computing)"/>
              </a:rPr>
              <a:t>firewall</a:t>
            </a:r>
            <a:endParaRPr lang="en-US" dirty="0"/>
          </a:p>
          <a:p>
            <a:pPr marL="171450" indent="-171450">
              <a:buFont typeface="Arial" panose="020B0604020202020204" pitchFamily="34" charset="0"/>
              <a:buChar char="•"/>
            </a:pPr>
            <a:r>
              <a:rPr lang="en-US" dirty="0"/>
              <a:t>Includes device libraries for the most popular languages and platforms and we’ll talk later about these</a:t>
            </a:r>
          </a:p>
          <a:p>
            <a:endParaRPr lang="en-US" dirty="0"/>
          </a:p>
          <a:p>
            <a:pPr marL="228600" lvl="2" indent="0">
              <a:buFont typeface="Wingdings" panose="05000000000000000000" pitchFamily="2" charset="2"/>
              <a:buNone/>
            </a:pPr>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36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7200" cy="3829050"/>
          </a:xfrm>
          <a:noFill/>
          <a:ln w="12700">
            <a:solidFill>
              <a:prstClr val="black"/>
            </a:solidFill>
          </a:ln>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Slide Objective</a:t>
            </a:r>
            <a:r>
              <a:rPr lang="en-US" dirty="0"/>
              <a:t>: Illustrate how </a:t>
            </a:r>
            <a:r>
              <a:rPr lang="en-US" dirty="0" err="1"/>
              <a:t>IoT</a:t>
            </a:r>
            <a:r>
              <a:rPr lang="en-US" dirty="0"/>
              <a:t> Hub exposes a set of endpoints to access its functionalities.</a:t>
            </a:r>
          </a:p>
          <a:p>
            <a:endParaRPr lang="en-US" dirty="0"/>
          </a:p>
          <a:p>
            <a:r>
              <a:rPr lang="en-US" dirty="0"/>
              <a:t>On the left side, we have device endpoints and on the right side we have service endpoints. Let’s talk now about device endpoints, so the left ones</a:t>
            </a:r>
          </a:p>
          <a:p>
            <a:pPr lvl="1"/>
            <a:r>
              <a:rPr lang="en-US" i="1" dirty="0"/>
              <a:t>Send device-to-cloud messages</a:t>
            </a:r>
            <a:r>
              <a:rPr lang="en-US" dirty="0"/>
              <a:t>. Use this endpoint to </a:t>
            </a:r>
            <a:r>
              <a:rPr lang="en-US" dirty="0">
                <a:hlinkClick r:id="rId3"/>
              </a:rPr>
              <a:t>send device-to-cloud messages</a:t>
            </a:r>
            <a:r>
              <a:rPr lang="en-US" dirty="0"/>
              <a:t>.</a:t>
            </a:r>
          </a:p>
          <a:p>
            <a:pPr lvl="1"/>
            <a:r>
              <a:rPr lang="en-US" i="1" dirty="0"/>
              <a:t>Receive cloud-to-device messages</a:t>
            </a:r>
            <a:r>
              <a:rPr lang="en-US" dirty="0"/>
              <a:t>. A device uses this endpoint to receive targeted </a:t>
            </a:r>
            <a:r>
              <a:rPr lang="en-US" dirty="0">
                <a:hlinkClick r:id="rId4"/>
              </a:rPr>
              <a:t>cloud-to-device messages</a:t>
            </a:r>
            <a:r>
              <a:rPr lang="en-US" dirty="0"/>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i="1" dirty="0"/>
              <a:t>Retrieve and update device twin properties</a:t>
            </a:r>
            <a:r>
              <a:rPr lang="en-US" dirty="0"/>
              <a:t>. A device uses this endpoint to access its </a:t>
            </a:r>
            <a:r>
              <a:rPr lang="en-US" dirty="0">
                <a:hlinkClick r:id="rId5"/>
              </a:rPr>
              <a:t>device twin</a:t>
            </a:r>
            <a:r>
              <a:rPr lang="en-US" dirty="0"/>
              <a:t>'s properties.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i="1" dirty="0"/>
              <a:t>Receive direct methods requests</a:t>
            </a:r>
            <a:r>
              <a:rPr lang="en-US" dirty="0"/>
              <a:t>. A device uses this endpoint to listen to </a:t>
            </a:r>
            <a:r>
              <a:rPr lang="en-US" dirty="0">
                <a:hlinkClick r:id="rId6"/>
              </a:rPr>
              <a:t>direct </a:t>
            </a:r>
            <a:r>
              <a:rPr lang="en-US" dirty="0" err="1">
                <a:hlinkClick r:id="rId6"/>
              </a:rPr>
              <a:t>methods</a:t>
            </a:r>
            <a:r>
              <a:rPr lang="en-US" dirty="0" err="1"/>
              <a:t>'s</a:t>
            </a:r>
            <a:r>
              <a:rPr lang="en-US" dirty="0"/>
              <a:t> requests.</a:t>
            </a:r>
          </a:p>
          <a:p>
            <a:pPr lvl="1"/>
            <a:r>
              <a:rPr lang="en-US" i="1" dirty="0"/>
              <a:t>Initiate file uploads</a:t>
            </a:r>
            <a:r>
              <a:rPr lang="en-US" dirty="0"/>
              <a:t>. A device uses this endpoint to receive an Azure Storage SAS URI from </a:t>
            </a:r>
            <a:r>
              <a:rPr lang="en-US" dirty="0" err="1"/>
              <a:t>IoT</a:t>
            </a:r>
            <a:r>
              <a:rPr lang="en-US" dirty="0"/>
              <a:t> Hub to </a:t>
            </a:r>
            <a:r>
              <a:rPr lang="en-US" dirty="0">
                <a:hlinkClick r:id="rId7"/>
              </a:rPr>
              <a:t>upload a file</a:t>
            </a:r>
            <a:r>
              <a:rPr lang="en-US" dirty="0"/>
              <a:t>.</a:t>
            </a:r>
          </a:p>
          <a:p>
            <a:pPr marL="0" indent="0">
              <a:buFontTx/>
              <a:buNone/>
            </a:pPr>
            <a:endParaRPr lang="en-US" dirty="0"/>
          </a:p>
          <a:p>
            <a:pPr marL="0" indent="0">
              <a:buFontTx/>
              <a:buNone/>
            </a:pPr>
            <a:r>
              <a:rPr lang="en-US" dirty="0"/>
              <a:t>On the right side we have following service endpoints</a:t>
            </a:r>
          </a:p>
          <a:p>
            <a:pPr lvl="1"/>
            <a:r>
              <a:rPr lang="en-US" i="1" dirty="0"/>
              <a:t>Receive device-to-cloud messages</a:t>
            </a:r>
            <a:r>
              <a:rPr lang="en-US" dirty="0"/>
              <a:t>. This endpoint is compatible with </a:t>
            </a:r>
            <a:r>
              <a:rPr lang="en-US" dirty="0">
                <a:hlinkClick r:id="rId8"/>
              </a:rPr>
              <a:t>Azure Event Hubs</a:t>
            </a:r>
            <a:r>
              <a:rPr lang="en-US" dirty="0"/>
              <a:t>. A back-end service can use it to read all the </a:t>
            </a:r>
            <a:r>
              <a:rPr lang="en-US" dirty="0">
                <a:hlinkClick r:id="rId3"/>
              </a:rPr>
              <a:t>device-to-cloud messages</a:t>
            </a:r>
            <a:r>
              <a:rPr lang="en-US" dirty="0"/>
              <a:t> sent by your devices. You can add custom routing endpoints to your </a:t>
            </a:r>
            <a:r>
              <a:rPr lang="en-US" dirty="0" err="1"/>
              <a:t>IoT</a:t>
            </a:r>
            <a:r>
              <a:rPr lang="en-US" dirty="0"/>
              <a:t> hub in addition to this endpoint.</a:t>
            </a:r>
          </a:p>
          <a:p>
            <a:pPr lvl="1"/>
            <a:r>
              <a:rPr lang="en-US" i="1" dirty="0"/>
              <a:t>Send cloud-to-device messages and receive delivery acknowledgments</a:t>
            </a:r>
            <a:r>
              <a:rPr lang="en-US" dirty="0"/>
              <a:t>. These endpoints enable your solution back end to send reliable </a:t>
            </a:r>
            <a:r>
              <a:rPr lang="en-US" dirty="0">
                <a:hlinkClick r:id="rId4"/>
              </a:rPr>
              <a:t>cloud-to-device messages</a:t>
            </a:r>
            <a:r>
              <a:rPr lang="en-US" dirty="0"/>
              <a:t>, and to receive the corresponding delivery or expiration acknowledgments.</a:t>
            </a:r>
          </a:p>
          <a:p>
            <a:pPr lvl="1"/>
            <a:r>
              <a:rPr lang="en-US" b="0" dirty="0"/>
              <a:t>Device identity management</a:t>
            </a:r>
            <a:r>
              <a:rPr lang="en-US" dirty="0"/>
              <a:t>. Each </a:t>
            </a:r>
            <a:r>
              <a:rPr lang="en-US" dirty="0" err="1"/>
              <a:t>IoT</a:t>
            </a:r>
            <a:r>
              <a:rPr lang="en-US" dirty="0"/>
              <a:t> hub exposes a set of HTTP REST endpoints to manage device identities (create, retrieve, update, and delete). </a:t>
            </a:r>
            <a:r>
              <a:rPr lang="en-US" dirty="0">
                <a:hlinkClick r:id="rId9"/>
              </a:rPr>
              <a:t>Device identities</a:t>
            </a:r>
            <a:r>
              <a:rPr lang="en-US" dirty="0"/>
              <a:t> are used for device authentication and access control.</a:t>
            </a:r>
          </a:p>
          <a:p>
            <a:pPr lvl="1"/>
            <a:r>
              <a:rPr lang="en-US" i="1" dirty="0"/>
              <a:t>Receive file notifications</a:t>
            </a:r>
            <a:r>
              <a:rPr lang="en-US" dirty="0"/>
              <a:t>. This messaging endpoint allows you to receive notifications of when your devices successfully upload a file. </a:t>
            </a:r>
          </a:p>
          <a:p>
            <a:pPr lvl="1"/>
            <a:r>
              <a:rPr lang="en-US" b="0" dirty="0"/>
              <a:t>Device twin management. </a:t>
            </a:r>
            <a:r>
              <a:rPr lang="en-US" dirty="0"/>
              <a:t>Each </a:t>
            </a:r>
            <a:r>
              <a:rPr lang="en-US" dirty="0" err="1"/>
              <a:t>IoT</a:t>
            </a:r>
            <a:r>
              <a:rPr lang="en-US" dirty="0"/>
              <a:t> hub exposes a set of service-facing HTTP REST endpoint to query and update </a:t>
            </a:r>
            <a:r>
              <a:rPr lang="en-US" dirty="0">
                <a:hlinkClick r:id="rId5"/>
              </a:rPr>
              <a:t>device twins</a:t>
            </a:r>
            <a:r>
              <a:rPr lang="en-US" dirty="0"/>
              <a:t> (update tags and properties).</a:t>
            </a:r>
          </a:p>
          <a:p>
            <a:pPr lvl="1"/>
            <a:r>
              <a:rPr lang="en-US" i="1" dirty="0"/>
              <a:t>Direct method invocation</a:t>
            </a:r>
            <a:r>
              <a:rPr lang="en-US" dirty="0"/>
              <a:t>. This endpoint allows a back-end service to invoke a </a:t>
            </a:r>
            <a:r>
              <a:rPr lang="en-US" dirty="0">
                <a:hlinkClick r:id="rId6"/>
              </a:rPr>
              <a:t>direct method</a:t>
            </a:r>
            <a:r>
              <a:rPr lang="en-US" dirty="0"/>
              <a:t> on a device.</a:t>
            </a:r>
          </a:p>
          <a:p>
            <a:pPr lvl="1"/>
            <a:r>
              <a:rPr lang="en-US" b="0" dirty="0"/>
              <a:t>Jobs management. Each </a:t>
            </a:r>
            <a:r>
              <a:rPr lang="en-US" b="0" dirty="0" err="1"/>
              <a:t>IoT</a:t>
            </a:r>
            <a:r>
              <a:rPr lang="en-US" b="0" dirty="0"/>
              <a:t> hub exposes a set of service-facing HTTP REST endpoint to query and manage </a:t>
            </a:r>
            <a:r>
              <a:rPr lang="en-US" b="0" dirty="0">
                <a:hlinkClick r:id="rId10"/>
              </a:rPr>
              <a:t>jobs</a:t>
            </a:r>
            <a:endParaRPr lang="en-US" b="0" dirty="0"/>
          </a:p>
          <a:p>
            <a:pPr marL="0" indent="0">
              <a:buFontTx/>
              <a:buNone/>
            </a:pPr>
            <a:endParaRPr lang="en-US" dirty="0"/>
          </a:p>
          <a:p>
            <a:r>
              <a:rPr lang="en-US" baseline="0" dirty="0"/>
              <a:t>Finally, t</a:t>
            </a:r>
            <a:r>
              <a:rPr lang="en-US" dirty="0"/>
              <a:t>he </a:t>
            </a:r>
            <a:r>
              <a:rPr lang="en-US" dirty="0" err="1"/>
              <a:t>IoT</a:t>
            </a:r>
            <a:r>
              <a:rPr lang="en-US" dirty="0"/>
              <a:t> Hub resource provider exposes an </a:t>
            </a:r>
            <a:r>
              <a:rPr lang="en-US" dirty="0">
                <a:hlinkClick r:id="rId11"/>
              </a:rPr>
              <a:t>Azure Resource Manager</a:t>
            </a:r>
            <a:r>
              <a:rPr lang="en-US" dirty="0"/>
              <a:t> interface that enables Azure subscription owners to create and delete </a:t>
            </a:r>
            <a:r>
              <a:rPr lang="en-US" dirty="0" err="1"/>
              <a:t>IoT</a:t>
            </a:r>
            <a:r>
              <a:rPr lang="en-US" dirty="0"/>
              <a:t> hubs, and update </a:t>
            </a:r>
            <a:r>
              <a:rPr lang="en-US" dirty="0" err="1"/>
              <a:t>IoT</a:t>
            </a:r>
            <a:r>
              <a:rPr lang="en-US" dirty="0"/>
              <a:t> hub properties. </a:t>
            </a:r>
            <a:r>
              <a:rPr lang="en-US" dirty="0" err="1"/>
              <a:t>IoT</a:t>
            </a:r>
            <a:r>
              <a:rPr lang="en-US" dirty="0"/>
              <a:t> Hub properties govern </a:t>
            </a:r>
            <a:r>
              <a:rPr lang="en-US" dirty="0">
                <a:hlinkClick r:id="rId12"/>
              </a:rPr>
              <a:t>hub-level security policies</a:t>
            </a:r>
            <a:r>
              <a:rPr lang="en-US" dirty="0"/>
              <a:t>, as opposed to device-level access control, and functional options for cloud-to-device and device-to-cloud messaging. The </a:t>
            </a:r>
            <a:r>
              <a:rPr lang="en-US" dirty="0" err="1"/>
              <a:t>IoT</a:t>
            </a:r>
            <a:r>
              <a:rPr lang="en-US" dirty="0"/>
              <a:t> Hub resource provider also enables you to </a:t>
            </a:r>
            <a:r>
              <a:rPr lang="en-US" dirty="0">
                <a:hlinkClick r:id="rId13"/>
              </a:rPr>
              <a:t>export device identities</a:t>
            </a:r>
            <a:r>
              <a:rPr lang="en-US" dirty="0"/>
              <a:t>.</a:t>
            </a: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4298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AU" b="1" kern="1200" dirty="0">
                <a:solidFill>
                  <a:schemeClr val="tx1"/>
                </a:solidFill>
                <a:effectLst/>
                <a:latin typeface="Segoe UI Light" pitchFamily="34" charset="0"/>
                <a:ea typeface="+mn-ea"/>
                <a:cs typeface="+mn-cs"/>
              </a:rPr>
              <a:t>Cloud-to-device pattern</a:t>
            </a:r>
            <a:r>
              <a:rPr lang="en-AU" kern="1200" dirty="0">
                <a:solidFill>
                  <a:schemeClr val="tx1"/>
                </a:solidFill>
                <a:effectLst/>
                <a:latin typeface="Segoe UI Light" pitchFamily="34" charset="0"/>
                <a:ea typeface="+mn-ea"/>
                <a:cs typeface="+mn-cs"/>
              </a:rPr>
              <a:t>. HTTP does not have an efficient way to implement server push. As such, when you are using HTTP, devices poll </a:t>
            </a:r>
            <a:r>
              <a:rPr lang="en-AU" kern="1200" dirty="0" err="1">
                <a:solidFill>
                  <a:schemeClr val="tx1"/>
                </a:solidFill>
                <a:effectLst/>
                <a:latin typeface="Segoe UI Light" pitchFamily="34" charset="0"/>
                <a:ea typeface="+mn-ea"/>
                <a:cs typeface="+mn-cs"/>
              </a:rPr>
              <a:t>IoT</a:t>
            </a:r>
            <a:r>
              <a:rPr lang="en-AU" kern="1200" dirty="0">
                <a:solidFill>
                  <a:schemeClr val="tx1"/>
                </a:solidFill>
                <a:effectLst/>
                <a:latin typeface="Segoe UI Light" pitchFamily="34" charset="0"/>
                <a:ea typeface="+mn-ea"/>
                <a:cs typeface="+mn-cs"/>
              </a:rPr>
              <a:t> Hub for cloud-to-device messages. This approach is inefficient for both the device and </a:t>
            </a:r>
            <a:r>
              <a:rPr lang="en-AU" kern="1200" dirty="0" err="1">
                <a:solidFill>
                  <a:schemeClr val="tx1"/>
                </a:solidFill>
                <a:effectLst/>
                <a:latin typeface="Segoe UI Light" pitchFamily="34" charset="0"/>
                <a:ea typeface="+mn-ea"/>
                <a:cs typeface="+mn-cs"/>
              </a:rPr>
              <a:t>IoT</a:t>
            </a:r>
            <a:r>
              <a:rPr lang="en-AU" kern="1200" dirty="0">
                <a:solidFill>
                  <a:schemeClr val="tx1"/>
                </a:solidFill>
                <a:effectLst/>
                <a:latin typeface="Segoe UI Light" pitchFamily="34" charset="0"/>
                <a:ea typeface="+mn-ea"/>
                <a:cs typeface="+mn-cs"/>
              </a:rPr>
              <a:t> Hub. Under current HTTP guidelines, each device should poll for messages every 25 minutes or more. On the other hand, MQTT and AMQP support server push when receiving cloud-to-device messages. They enable immediate pushes of messages from </a:t>
            </a:r>
            <a:r>
              <a:rPr lang="en-AU" kern="1200" dirty="0" err="1">
                <a:solidFill>
                  <a:schemeClr val="tx1"/>
                </a:solidFill>
                <a:effectLst/>
                <a:latin typeface="Segoe UI Light" pitchFamily="34" charset="0"/>
                <a:ea typeface="+mn-ea"/>
                <a:cs typeface="+mn-cs"/>
              </a:rPr>
              <a:t>IoT</a:t>
            </a:r>
            <a:r>
              <a:rPr lang="en-AU" kern="1200" dirty="0">
                <a:solidFill>
                  <a:schemeClr val="tx1"/>
                </a:solidFill>
                <a:effectLst/>
                <a:latin typeface="Segoe UI Light" pitchFamily="34" charset="0"/>
                <a:ea typeface="+mn-ea"/>
                <a:cs typeface="+mn-cs"/>
              </a:rPr>
              <a:t> Hub to the device. If delivery latency is a concern, MQTT or AMQP are the best protocols to use. For rarely connected devices, HTTP works as well.</a:t>
            </a:r>
          </a:p>
          <a:p>
            <a:endParaRPr lang="en-AU" kern="1200" dirty="0">
              <a:solidFill>
                <a:schemeClr val="tx1"/>
              </a:solidFill>
              <a:effectLst/>
              <a:latin typeface="Segoe UI Light" pitchFamily="34" charset="0"/>
              <a:ea typeface="+mn-ea"/>
              <a:cs typeface="+mn-cs"/>
            </a:endParaRPr>
          </a:p>
          <a:p>
            <a:r>
              <a:rPr lang="en-AU" b="1" kern="1200" dirty="0">
                <a:solidFill>
                  <a:schemeClr val="tx1"/>
                </a:solidFill>
                <a:effectLst/>
                <a:latin typeface="Segoe UI Light" pitchFamily="34" charset="0"/>
                <a:ea typeface="+mn-ea"/>
                <a:cs typeface="+mn-cs"/>
              </a:rPr>
              <a:t>Field gateways</a:t>
            </a:r>
            <a:r>
              <a:rPr lang="en-AU" kern="1200" dirty="0">
                <a:solidFill>
                  <a:schemeClr val="tx1"/>
                </a:solidFill>
                <a:effectLst/>
                <a:latin typeface="Segoe UI Light" pitchFamily="34" charset="0"/>
                <a:ea typeface="+mn-ea"/>
                <a:cs typeface="+mn-cs"/>
              </a:rPr>
              <a:t>. When using MQTT and HTTP, you cannot connect multiple devices (each with its own per-device credentials) using the same TLS connection. Thus, for </a:t>
            </a:r>
            <a:r>
              <a:rPr lang="en-AU" u="none" strike="noStrike" kern="1200" dirty="0">
                <a:solidFill>
                  <a:schemeClr val="tx1"/>
                </a:solidFill>
                <a:effectLst/>
                <a:latin typeface="Segoe UI Light" pitchFamily="34" charset="0"/>
                <a:ea typeface="+mn-ea"/>
                <a:cs typeface="+mn-cs"/>
                <a:hlinkClick r:id="rId3"/>
              </a:rPr>
              <a:t>Field gateway scenarios</a:t>
            </a:r>
            <a:r>
              <a:rPr lang="en-AU" kern="1200" dirty="0">
                <a:solidFill>
                  <a:schemeClr val="tx1"/>
                </a:solidFill>
                <a:effectLst/>
                <a:latin typeface="Segoe UI Light" pitchFamily="34" charset="0"/>
                <a:ea typeface="+mn-ea"/>
                <a:cs typeface="+mn-cs"/>
              </a:rPr>
              <a:t>, these protocols are suboptimal because they require one TLS connection between the field gateway and </a:t>
            </a:r>
            <a:r>
              <a:rPr lang="en-AU" kern="1200" dirty="0" err="1">
                <a:solidFill>
                  <a:schemeClr val="tx1"/>
                </a:solidFill>
                <a:effectLst/>
                <a:latin typeface="Segoe UI Light" pitchFamily="34" charset="0"/>
                <a:ea typeface="+mn-ea"/>
                <a:cs typeface="+mn-cs"/>
              </a:rPr>
              <a:t>IoT</a:t>
            </a:r>
            <a:r>
              <a:rPr lang="en-AU" kern="1200" dirty="0">
                <a:solidFill>
                  <a:schemeClr val="tx1"/>
                </a:solidFill>
                <a:effectLst/>
                <a:latin typeface="Segoe UI Light" pitchFamily="34" charset="0"/>
                <a:ea typeface="+mn-ea"/>
                <a:cs typeface="+mn-cs"/>
              </a:rPr>
              <a:t> Hub for each device connected to the field gateway.</a:t>
            </a:r>
          </a:p>
          <a:p>
            <a:endParaRPr lang="en-AU" kern="1200" dirty="0">
              <a:solidFill>
                <a:schemeClr val="tx1"/>
              </a:solidFill>
              <a:effectLst/>
              <a:latin typeface="Segoe UI Light" pitchFamily="34" charset="0"/>
              <a:ea typeface="+mn-ea"/>
              <a:cs typeface="+mn-cs"/>
            </a:endParaRPr>
          </a:p>
          <a:p>
            <a:r>
              <a:rPr lang="en-AU" b="1" kern="1200" dirty="0">
                <a:solidFill>
                  <a:schemeClr val="tx1"/>
                </a:solidFill>
                <a:effectLst/>
                <a:latin typeface="Segoe UI Light" pitchFamily="34" charset="0"/>
                <a:ea typeface="+mn-ea"/>
                <a:cs typeface="+mn-cs"/>
              </a:rPr>
              <a:t>Low resource devices</a:t>
            </a:r>
            <a:r>
              <a:rPr lang="en-AU" kern="1200" dirty="0">
                <a:solidFill>
                  <a:schemeClr val="tx1"/>
                </a:solidFill>
                <a:effectLst/>
                <a:latin typeface="Segoe UI Light" pitchFamily="34" charset="0"/>
                <a:ea typeface="+mn-ea"/>
                <a:cs typeface="+mn-cs"/>
              </a:rPr>
              <a:t>. The MQTT and HTTP libraries have a smaller footprint than the AMQP libraries. As such, if the device has limited resources (for example, less than 1 MB RAM), these protocols might be the only protocol implementation available.</a:t>
            </a:r>
          </a:p>
          <a:p>
            <a:endParaRPr lang="en-AU" kern="1200" dirty="0">
              <a:solidFill>
                <a:schemeClr val="tx1"/>
              </a:solidFill>
              <a:effectLst/>
              <a:latin typeface="Segoe UI Light" pitchFamily="34" charset="0"/>
              <a:ea typeface="+mn-ea"/>
              <a:cs typeface="+mn-cs"/>
            </a:endParaRPr>
          </a:p>
          <a:p>
            <a:r>
              <a:rPr lang="en-AU" b="1" kern="1200" dirty="0">
                <a:solidFill>
                  <a:schemeClr val="tx1"/>
                </a:solidFill>
                <a:effectLst/>
                <a:latin typeface="Segoe UI Light" pitchFamily="34" charset="0"/>
                <a:ea typeface="+mn-ea"/>
                <a:cs typeface="+mn-cs"/>
              </a:rPr>
              <a:t>Network traversal</a:t>
            </a:r>
            <a:r>
              <a:rPr lang="en-AU" kern="1200" dirty="0">
                <a:solidFill>
                  <a:schemeClr val="tx1"/>
                </a:solidFill>
                <a:effectLst/>
                <a:latin typeface="Segoe UI Light" pitchFamily="34" charset="0"/>
                <a:ea typeface="+mn-ea"/>
                <a:cs typeface="+mn-cs"/>
              </a:rPr>
              <a:t>. The standard AMQP protocol uses port 5671, while MQTT listens on port 8883, which could cause problems in networks that are closed to non-HTTP protocols. MQTT over </a:t>
            </a:r>
            <a:r>
              <a:rPr lang="en-AU" kern="1200" dirty="0" err="1">
                <a:solidFill>
                  <a:schemeClr val="tx1"/>
                </a:solidFill>
                <a:effectLst/>
                <a:latin typeface="Segoe UI Light" pitchFamily="34" charset="0"/>
                <a:ea typeface="+mn-ea"/>
                <a:cs typeface="+mn-cs"/>
              </a:rPr>
              <a:t>WebSockets</a:t>
            </a:r>
            <a:r>
              <a:rPr lang="en-AU" kern="1200" dirty="0">
                <a:solidFill>
                  <a:schemeClr val="tx1"/>
                </a:solidFill>
                <a:effectLst/>
                <a:latin typeface="Segoe UI Light" pitchFamily="34" charset="0"/>
                <a:ea typeface="+mn-ea"/>
                <a:cs typeface="+mn-cs"/>
              </a:rPr>
              <a:t>, AMQP over </a:t>
            </a:r>
            <a:r>
              <a:rPr lang="en-AU" kern="1200" dirty="0" err="1">
                <a:solidFill>
                  <a:schemeClr val="tx1"/>
                </a:solidFill>
                <a:effectLst/>
                <a:latin typeface="Segoe UI Light" pitchFamily="34" charset="0"/>
                <a:ea typeface="+mn-ea"/>
                <a:cs typeface="+mn-cs"/>
              </a:rPr>
              <a:t>WebSockets</a:t>
            </a:r>
            <a:r>
              <a:rPr lang="en-AU" kern="1200" dirty="0">
                <a:solidFill>
                  <a:schemeClr val="tx1"/>
                </a:solidFill>
                <a:effectLst/>
                <a:latin typeface="Segoe UI Light" pitchFamily="34" charset="0"/>
                <a:ea typeface="+mn-ea"/>
                <a:cs typeface="+mn-cs"/>
              </a:rPr>
              <a:t>, and HTTP are available to be used in this scenario.</a:t>
            </a:r>
          </a:p>
          <a:p>
            <a:endParaRPr lang="en-AU" kern="1200" dirty="0">
              <a:solidFill>
                <a:schemeClr val="tx1"/>
              </a:solidFill>
              <a:effectLst/>
              <a:latin typeface="Segoe UI Light" pitchFamily="34" charset="0"/>
              <a:ea typeface="+mn-ea"/>
              <a:cs typeface="+mn-cs"/>
            </a:endParaRPr>
          </a:p>
          <a:p>
            <a:r>
              <a:rPr lang="en-AU" b="1" kern="1200" dirty="0">
                <a:solidFill>
                  <a:schemeClr val="tx1"/>
                </a:solidFill>
                <a:effectLst/>
                <a:latin typeface="Segoe UI Light" pitchFamily="34" charset="0"/>
                <a:ea typeface="+mn-ea"/>
                <a:cs typeface="+mn-cs"/>
              </a:rPr>
              <a:t>Payload size</a:t>
            </a:r>
            <a:r>
              <a:rPr lang="en-AU" kern="1200" dirty="0">
                <a:solidFill>
                  <a:schemeClr val="tx1"/>
                </a:solidFill>
                <a:effectLst/>
                <a:latin typeface="Segoe UI Light" pitchFamily="34" charset="0"/>
                <a:ea typeface="+mn-ea"/>
                <a:cs typeface="+mn-cs"/>
              </a:rPr>
              <a:t>. MQTT and AMQP are binary protocols, which result in more compact payloads than HTTP.</a:t>
            </a:r>
          </a:p>
          <a:p>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229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u="sng" baseline="0" dirty="0"/>
              <a:t>Slide Objective</a:t>
            </a:r>
            <a:r>
              <a:rPr lang="en-US" baseline="0" dirty="0"/>
              <a:t>: Explain the 5 stages of device management lifecycle: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1. where you </a:t>
            </a:r>
            <a:r>
              <a:rPr lang="en-US" b="1" baseline="0" dirty="0"/>
              <a:t>plan</a:t>
            </a:r>
            <a:r>
              <a:rPr lang="en-US" baseline="0" dirty="0"/>
              <a:t> your deployment, you think about how to group your devices according to your org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2. you </a:t>
            </a:r>
            <a:r>
              <a:rPr lang="en-US" b="1" baseline="0" dirty="0"/>
              <a:t>provision</a:t>
            </a:r>
            <a:r>
              <a:rPr lang="en-US" baseline="0" dirty="0"/>
              <a:t> your devices securely, using </a:t>
            </a:r>
            <a:r>
              <a:rPr lang="en-US" baseline="0" dirty="0" err="1"/>
              <a:t>auth</a:t>
            </a:r>
            <a:r>
              <a:rPr lang="en-US" baseline="0" dirty="0"/>
              <a:t> and security tokens (bootstrapping),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3. they will be getting </a:t>
            </a:r>
            <a:r>
              <a:rPr lang="en-US" b="1" baseline="0" dirty="0"/>
              <a:t>configuration</a:t>
            </a:r>
            <a:r>
              <a:rPr lang="en-US" baseline="0" dirty="0"/>
              <a:t> about how they should respond, how often they should they send messages, how often they should retry to connect if here is a timeout;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4. devices will get </a:t>
            </a:r>
            <a:r>
              <a:rPr lang="en-US" b="1" baseline="0" dirty="0"/>
              <a:t>monitored</a:t>
            </a:r>
            <a:r>
              <a:rPr lang="en-US" baseline="0" dirty="0"/>
              <a:t> for their inventory, for their health and security compliance and proactively providing remediation and updates,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5. the last phase is about </a:t>
            </a:r>
            <a:r>
              <a:rPr lang="en-US" b="1" baseline="0" dirty="0"/>
              <a:t>retiring</a:t>
            </a:r>
            <a:r>
              <a:rPr lang="en-US" baseline="0" dirty="0"/>
              <a:t> the device when they are </a:t>
            </a:r>
            <a:r>
              <a:rPr lang="en-US" baseline="0" dirty="0" err="1"/>
              <a:t>hw</a:t>
            </a:r>
            <a:r>
              <a:rPr lang="en-US" baseline="0" dirty="0"/>
              <a:t> failures, out of warranty.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endParaRPr lang="en-US"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80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85000" lnSpcReduction="20000"/>
          </a:bodyPr>
          <a:lstStyle/>
          <a:p>
            <a:r>
              <a:rPr lang="en-US" dirty="0"/>
              <a:t>Device twin is the cloud representation of the physical device and it’s a document that stores device state information (meta-data, configurations, and conditions). IoT Hub persists a device twin for each device that you connect to IoT Hub.</a:t>
            </a:r>
          </a:p>
          <a:p>
            <a:endParaRPr lang="en-US" sz="900" i="0"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Twins are designed for synchronization and for querying device configurations and conditions.  &lt;click&gt;</a:t>
            </a:r>
          </a:p>
          <a:p>
            <a:r>
              <a:rPr lang="en-US" dirty="0"/>
              <a:t>Here is how device twin is implemented, it has properties and tags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Properties are collection of name, value, where value could be string, number, bool or object. Objects can be nested.</a:t>
            </a:r>
          </a:p>
          <a:p>
            <a:pPr marL="0" indent="0">
              <a:buFontTx/>
              <a:buNone/>
            </a:pPr>
            <a:endParaRPr lang="en-US" dirty="0"/>
          </a:p>
          <a:p>
            <a:pPr marL="171450" indent="-171450">
              <a:buFontTx/>
              <a:buChar char="-"/>
            </a:pPr>
            <a:r>
              <a:rPr lang="en-US" dirty="0"/>
              <a:t>Reported properties are device owned and can only be set by the device app and can be read and queried by the application backend.</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Example: </a:t>
            </a:r>
            <a:r>
              <a:rPr lang="en-US" dirty="0" err="1"/>
              <a:t>batteryLevel</a:t>
            </a:r>
            <a:r>
              <a:rPr lang="en-US" dirty="0"/>
              <a:t>, </a:t>
            </a:r>
            <a:r>
              <a:rPr lang="en-US" dirty="0" err="1"/>
              <a:t>SerialNumber</a:t>
            </a:r>
            <a:endParaRPr lang="en-US" dirty="0"/>
          </a:p>
          <a:p>
            <a:pPr marL="171450" indent="-171450">
              <a:buFontTx/>
              <a:buChar char="-"/>
            </a:pPr>
            <a:r>
              <a:rPr lang="en-US" dirty="0"/>
              <a:t>Desired properties are cloud owned and can only be set by the application back end and can be read by the device app. </a:t>
            </a:r>
          </a:p>
          <a:p>
            <a:pPr marL="628650" lvl="1" indent="-171450">
              <a:buFontTx/>
              <a:buChar char="-"/>
            </a:pPr>
            <a:r>
              <a:rPr lang="en-US" dirty="0"/>
              <a:t>The device app can also be notified in real time of changes on the desired properties.</a:t>
            </a:r>
          </a:p>
          <a:p>
            <a:pPr marL="171450" indent="-171450">
              <a:buFontTx/>
              <a:buChar char="-"/>
            </a:pPr>
            <a:r>
              <a:rPr lang="en-US" dirty="0"/>
              <a:t>Example: </a:t>
            </a:r>
            <a:r>
              <a:rPr lang="en-US" dirty="0" err="1"/>
              <a:t>DesireLEDState</a:t>
            </a:r>
            <a:r>
              <a:rPr lang="en-US" dirty="0"/>
              <a:t> = 1/On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dirty="0"/>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It has Tags which are meta-data that could help you logically group devices based on your org needs. Tags are accessible only by the back end</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dirty="0"/>
          </a:p>
          <a:p>
            <a:r>
              <a:rPr lang="en-US" dirty="0"/>
              <a:t>Methods represent a request-reply interaction with a device similar to an HTTP call that can succeed or fail immediately. </a:t>
            </a:r>
          </a:p>
          <a:p>
            <a:endParaRPr lang="en-US" dirty="0"/>
          </a:p>
          <a:p>
            <a:r>
              <a:rPr lang="en-US" dirty="0"/>
              <a:t>The diff between methods &amp; C2D messages:</a:t>
            </a:r>
          </a:p>
          <a:p>
            <a:pPr marL="171450" indent="-171450">
              <a:buFontTx/>
              <a:buChar char="-"/>
            </a:pPr>
            <a:r>
              <a:rPr lang="en-US" dirty="0"/>
              <a:t>methods are synchronous and not durable, while C2D messages are asynchronous with up to 48 hours of durability.</a:t>
            </a:r>
          </a:p>
          <a:p>
            <a:pPr marL="171450" indent="-171450">
              <a:buFontTx/>
              <a:buChar char="-"/>
            </a:pPr>
            <a:r>
              <a:rPr lang="en-US" b="0" dirty="0"/>
              <a:t>If you need an Immediate feedback on method execution </a:t>
            </a:r>
            <a:r>
              <a:rPr lang="en-US" dirty="0"/>
              <a:t>with reply/request – use methods.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offer device management patterns which come with samples, samples on physical devices, go to docs.Microsoft.com, om IoT Hub, on “How to” section</a:t>
            </a:r>
          </a:p>
          <a:p>
            <a:endParaRPr lang="en-US" dirty="0"/>
          </a:p>
          <a:p>
            <a:pPr marL="278565" indent="-278565">
              <a:buFont typeface="+mj-lt"/>
              <a:buAutoNum type="arabicPeriod"/>
            </a:pPr>
            <a:r>
              <a:rPr lang="en-US" dirty="0">
                <a:solidFill>
                  <a:schemeClr val="tx1"/>
                </a:solidFill>
              </a:rPr>
              <a:t>Firmware Update</a:t>
            </a:r>
          </a:p>
          <a:p>
            <a:pPr marL="339257" lvl="1"/>
            <a:r>
              <a:rPr lang="en-US" dirty="0">
                <a:solidFill>
                  <a:schemeClr val="tx1"/>
                </a:solidFill>
              </a:rPr>
              <a:t>Apply supplied firmware image on a device</a:t>
            </a:r>
          </a:p>
          <a:p>
            <a:pPr marL="278565" indent="-278565">
              <a:buFont typeface="+mj-lt"/>
              <a:buAutoNum type="arabicPeriod"/>
            </a:pPr>
            <a:r>
              <a:rPr lang="en-US" dirty="0">
                <a:solidFill>
                  <a:schemeClr val="tx1"/>
                </a:solidFill>
              </a:rPr>
              <a:t>Reboot</a:t>
            </a:r>
          </a:p>
          <a:p>
            <a:pPr marL="339257" lvl="1"/>
            <a:r>
              <a:rPr lang="en-US" dirty="0">
                <a:solidFill>
                  <a:schemeClr val="tx1"/>
                </a:solidFill>
              </a:rPr>
              <a:t>Initiate a restart on a device</a:t>
            </a:r>
          </a:p>
          <a:p>
            <a:pPr marL="278565" indent="-278565">
              <a:buFont typeface="+mj-lt"/>
              <a:buAutoNum type="arabicPeriod"/>
            </a:pPr>
            <a:r>
              <a:rPr lang="en-US" dirty="0">
                <a:solidFill>
                  <a:schemeClr val="tx1"/>
                </a:solidFill>
              </a:rPr>
              <a:t>Factory Reset</a:t>
            </a:r>
          </a:p>
          <a:p>
            <a:pPr marL="339257" lvl="1"/>
            <a:r>
              <a:rPr lang="en-US" dirty="0">
                <a:solidFill>
                  <a:schemeClr val="tx1"/>
                </a:solidFill>
              </a:rPr>
              <a:t>Revert device to initial factory image and configuration</a:t>
            </a:r>
          </a:p>
          <a:p>
            <a:pPr marL="278565" indent="-278565">
              <a:buFont typeface="+mj-lt"/>
              <a:buAutoNum type="arabicPeriod"/>
            </a:pPr>
            <a:r>
              <a:rPr lang="en-US" dirty="0">
                <a:solidFill>
                  <a:schemeClr val="tx1"/>
                </a:solidFill>
              </a:rPr>
              <a:t>Configuration</a:t>
            </a:r>
          </a:p>
          <a:p>
            <a:pPr marL="339257" lvl="1"/>
            <a:r>
              <a:rPr lang="en-US" dirty="0">
                <a:solidFill>
                  <a:schemeClr val="tx1"/>
                </a:solidFill>
              </a:rPr>
              <a:t>Use of device twin properties to configure behavior on a device</a:t>
            </a:r>
          </a:p>
          <a:p>
            <a:pPr marL="0" indent="0">
              <a:buFontTx/>
              <a:buNone/>
            </a:pPr>
            <a:endParaRPr lang="en-US" dirty="0"/>
          </a:p>
          <a:p>
            <a:pPr marL="171450" indent="-171450">
              <a:buFontTx/>
              <a:buChar char="-"/>
            </a:pPr>
            <a:r>
              <a:rPr lang="en-US" dirty="0"/>
              <a:t>Twin has only read-only properties: </a:t>
            </a:r>
            <a:r>
              <a:rPr lang="en-US" dirty="0" err="1"/>
              <a:t>connectionState</a:t>
            </a:r>
            <a:r>
              <a:rPr lang="en-US" dirty="0"/>
              <a:t>, </a:t>
            </a:r>
            <a:r>
              <a:rPr lang="en-US" dirty="0" err="1"/>
              <a:t>lastActivityTime</a:t>
            </a:r>
            <a:r>
              <a:rPr lang="en-US" dirty="0"/>
              <a:t>, </a:t>
            </a:r>
            <a:r>
              <a:rPr lang="en-US" dirty="0" err="1"/>
              <a:t>etc</a:t>
            </a:r>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8894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Queries are ways to search across device twin state for business logic, reporting and compliance. </a:t>
            </a:r>
            <a:r>
              <a:rPr lang="en-US" dirty="0"/>
              <a:t>SQL-like language to retrieve information regarding </a:t>
            </a:r>
            <a:r>
              <a:rPr lang="en-US" dirty="0">
                <a:hlinkClick r:id="rId3"/>
              </a:rPr>
              <a:t>device twins</a:t>
            </a:r>
            <a:r>
              <a:rPr lang="en-US" dirty="0"/>
              <a:t> and </a:t>
            </a:r>
            <a:r>
              <a:rPr lang="en-US" dirty="0">
                <a:hlinkClick r:id="rId4"/>
              </a:rPr>
              <a:t>jobs</a:t>
            </a:r>
            <a:r>
              <a:rPr lang="en-US" dirty="0"/>
              <a:t>.</a:t>
            </a:r>
          </a:p>
          <a:p>
            <a:endParaRPr lang="en-US" dirty="0"/>
          </a:p>
          <a:p>
            <a:r>
              <a:rPr lang="en-US" dirty="0"/>
              <a:t>Jobs are managed in IoT Hub and they enable scheduling and tracking progress of the following updates</a:t>
            </a:r>
          </a:p>
          <a:p>
            <a:pPr marL="171450" indent="-171450">
              <a:buFontTx/>
              <a:buChar char="-"/>
            </a:pPr>
            <a:r>
              <a:rPr lang="en-US" dirty="0"/>
              <a:t>Desired properties and tags of device twin</a:t>
            </a:r>
          </a:p>
          <a:p>
            <a:pPr marL="171450" indent="-171450">
              <a:buFontTx/>
              <a:buChar char="-"/>
            </a:pPr>
            <a:r>
              <a:rPr lang="en-US" dirty="0"/>
              <a:t>Invoke direct methods on the device</a:t>
            </a:r>
          </a:p>
          <a:p>
            <a:endParaRPr lang="en-US" baseline="0" dirty="0"/>
          </a:p>
          <a:p>
            <a:r>
              <a:rPr lang="en-US" baseline="0" dirty="0"/>
              <a:t>Both of them enable managing devices at big scale</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808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hlinkClick r:id="rId3"/>
              </a:rPr>
              <a:t>https://mspartnerlp.partner.microsoft.com/LearningPath/LearningPath/DLPaths?trackId=2918&amp;rowId=3606&amp;trackPathId=14612</a:t>
            </a:r>
            <a:r>
              <a:rPr lang="en-US" dirty="0"/>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97217-A82B-489E-ACC0-64753003E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18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lnSpcReduction="10000"/>
          </a:bodyPr>
          <a:lstStyle/>
          <a:p>
            <a:r>
              <a:rPr lang="en-NZ" dirty="0"/>
              <a:t>MESSAGE LIFECYCLE</a:t>
            </a:r>
          </a:p>
          <a:p>
            <a:r>
              <a:rPr lang="en-US" kern="1200" dirty="0">
                <a:solidFill>
                  <a:schemeClr val="tx1"/>
                </a:solidFill>
                <a:effectLst/>
                <a:ea typeface="+mn-ea"/>
                <a:cs typeface="+mn-cs"/>
              </a:rPr>
              <a:t>In order to implement at least once delivery guarantee, cloud-to-device messages are persisted in per-device queues, and devices must explicitly acknowledge completion in order for </a:t>
            </a:r>
            <a:r>
              <a:rPr lang="en-US" kern="1200" dirty="0" err="1">
                <a:solidFill>
                  <a:schemeClr val="tx1"/>
                </a:solidFill>
                <a:effectLst/>
                <a:ea typeface="+mn-ea"/>
                <a:cs typeface="+mn-cs"/>
              </a:rPr>
              <a:t>IoT</a:t>
            </a:r>
            <a:r>
              <a:rPr lang="en-US" kern="1200" dirty="0">
                <a:solidFill>
                  <a:schemeClr val="tx1"/>
                </a:solidFill>
                <a:effectLst/>
                <a:ea typeface="+mn-ea"/>
                <a:cs typeface="+mn-cs"/>
              </a:rPr>
              <a:t> Hub to remove them from the queue. This guarantees resiliency against connectivity and device failures.</a:t>
            </a:r>
          </a:p>
          <a:p>
            <a:endParaRPr lang="en-US" kern="1200" dirty="0">
              <a:solidFill>
                <a:schemeClr val="tx1"/>
              </a:solidFill>
              <a:effectLst/>
              <a:ea typeface="+mn-ea"/>
              <a:cs typeface="+mn-cs"/>
            </a:endParaRPr>
          </a:p>
          <a:p>
            <a:r>
              <a:rPr lang="en-US" kern="1200" dirty="0">
                <a:solidFill>
                  <a:schemeClr val="tx1"/>
                </a:solidFill>
                <a:effectLst/>
                <a:ea typeface="+mn-ea"/>
                <a:cs typeface="+mn-cs"/>
              </a:rPr>
              <a:t>When the service sends a message, it is considered </a:t>
            </a:r>
            <a:r>
              <a:rPr lang="en-US" kern="1200" dirty="0" err="1">
                <a:solidFill>
                  <a:schemeClr val="tx1"/>
                </a:solidFill>
                <a:effectLst/>
                <a:ea typeface="+mn-ea"/>
                <a:cs typeface="+mn-cs"/>
              </a:rPr>
              <a:t>Enqueued</a:t>
            </a:r>
            <a:r>
              <a:rPr lang="en-US" kern="1200" dirty="0">
                <a:solidFill>
                  <a:schemeClr val="tx1"/>
                </a:solidFill>
                <a:effectLst/>
                <a:ea typeface="+mn-ea"/>
                <a:cs typeface="+mn-cs"/>
              </a:rPr>
              <a:t>. When a device wants to receive a message, </a:t>
            </a:r>
            <a:r>
              <a:rPr lang="en-US" kern="1200" dirty="0" err="1">
                <a:solidFill>
                  <a:schemeClr val="tx1"/>
                </a:solidFill>
                <a:effectLst/>
                <a:ea typeface="+mn-ea"/>
                <a:cs typeface="+mn-cs"/>
              </a:rPr>
              <a:t>IoT</a:t>
            </a:r>
            <a:r>
              <a:rPr lang="en-US" kern="1200" dirty="0">
                <a:solidFill>
                  <a:schemeClr val="tx1"/>
                </a:solidFill>
                <a:effectLst/>
                <a:ea typeface="+mn-ea"/>
                <a:cs typeface="+mn-cs"/>
              </a:rPr>
              <a:t> Hub locks the message (sets the state to Invisible) in order to allow other threads on the same device to start receiving other messages. When a device thread completes the processing of a device, it notifies </a:t>
            </a:r>
            <a:r>
              <a:rPr lang="en-US" kern="1200" dirty="0" err="1">
                <a:solidFill>
                  <a:schemeClr val="tx1"/>
                </a:solidFill>
                <a:effectLst/>
                <a:ea typeface="+mn-ea"/>
                <a:cs typeface="+mn-cs"/>
              </a:rPr>
              <a:t>IoT</a:t>
            </a:r>
            <a:r>
              <a:rPr lang="en-US" kern="1200" dirty="0">
                <a:solidFill>
                  <a:schemeClr val="tx1"/>
                </a:solidFill>
                <a:effectLst/>
                <a:ea typeface="+mn-ea"/>
                <a:cs typeface="+mn-cs"/>
              </a:rPr>
              <a:t> Hub by completing the message.</a:t>
            </a:r>
          </a:p>
          <a:p>
            <a:r>
              <a:rPr lang="en-US" kern="1200" dirty="0">
                <a:solidFill>
                  <a:schemeClr val="tx1"/>
                </a:solidFill>
                <a:effectLst/>
                <a:ea typeface="+mn-ea"/>
                <a:cs typeface="+mn-cs"/>
              </a:rPr>
              <a:t>A device can also: </a:t>
            </a:r>
            <a:endParaRPr lang="en-NZ" kern="1200" baseline="0" dirty="0">
              <a:solidFill>
                <a:schemeClr val="tx1"/>
              </a:solidFill>
              <a:effectLst/>
              <a:ea typeface="+mn-ea"/>
              <a:cs typeface="+mn-cs"/>
            </a:endParaRPr>
          </a:p>
          <a:p>
            <a:pPr marL="171450" indent="-171450">
              <a:buFontTx/>
              <a:buChar char="-"/>
            </a:pPr>
            <a:r>
              <a:rPr lang="en-US" kern="1200" dirty="0">
                <a:solidFill>
                  <a:schemeClr val="tx1"/>
                </a:solidFill>
                <a:effectLst/>
                <a:ea typeface="+mn-ea"/>
                <a:cs typeface="+mn-cs"/>
              </a:rPr>
              <a:t>Reject the message, which causes </a:t>
            </a:r>
            <a:r>
              <a:rPr lang="en-US" kern="1200" dirty="0" err="1">
                <a:solidFill>
                  <a:schemeClr val="tx1"/>
                </a:solidFill>
                <a:effectLst/>
                <a:ea typeface="+mn-ea"/>
                <a:cs typeface="+mn-cs"/>
              </a:rPr>
              <a:t>IoT</a:t>
            </a:r>
            <a:r>
              <a:rPr lang="en-US" kern="1200" dirty="0">
                <a:solidFill>
                  <a:schemeClr val="tx1"/>
                </a:solidFill>
                <a:effectLst/>
                <a:ea typeface="+mn-ea"/>
                <a:cs typeface="+mn-cs"/>
              </a:rPr>
              <a:t> Hub to set it to the </a:t>
            </a:r>
            <a:r>
              <a:rPr lang="en-US" kern="1200" dirty="0" err="1">
                <a:solidFill>
                  <a:schemeClr val="tx1"/>
                </a:solidFill>
                <a:effectLst/>
                <a:ea typeface="+mn-ea"/>
                <a:cs typeface="+mn-cs"/>
              </a:rPr>
              <a:t>Deadlettered</a:t>
            </a:r>
            <a:r>
              <a:rPr lang="en-US" kern="1200" dirty="0">
                <a:solidFill>
                  <a:schemeClr val="tx1"/>
                </a:solidFill>
                <a:effectLst/>
                <a:ea typeface="+mn-ea"/>
                <a:cs typeface="+mn-cs"/>
              </a:rPr>
              <a:t> state. </a:t>
            </a:r>
          </a:p>
          <a:p>
            <a:pPr marL="171450" indent="-171450">
              <a:buFontTx/>
              <a:buChar char="-"/>
            </a:pPr>
            <a:r>
              <a:rPr lang="en-US" kern="1200" dirty="0">
                <a:solidFill>
                  <a:schemeClr val="tx1"/>
                </a:solidFill>
                <a:effectLst/>
                <a:ea typeface="+mn-ea"/>
                <a:cs typeface="+mn-cs"/>
              </a:rPr>
              <a:t>Abandon the message which causes </a:t>
            </a:r>
            <a:r>
              <a:rPr lang="en-US" kern="1200" dirty="0" err="1">
                <a:solidFill>
                  <a:schemeClr val="tx1"/>
                </a:solidFill>
                <a:effectLst/>
                <a:ea typeface="+mn-ea"/>
                <a:cs typeface="+mn-cs"/>
              </a:rPr>
              <a:t>IoT</a:t>
            </a:r>
            <a:r>
              <a:rPr lang="en-US" kern="1200" dirty="0">
                <a:solidFill>
                  <a:schemeClr val="tx1"/>
                </a:solidFill>
                <a:effectLst/>
                <a:ea typeface="+mn-ea"/>
                <a:cs typeface="+mn-cs"/>
              </a:rPr>
              <a:t> Hub to put the message back in the queue with the state set to </a:t>
            </a:r>
            <a:r>
              <a:rPr lang="en-US" kern="1200" dirty="0" err="1">
                <a:solidFill>
                  <a:schemeClr val="tx1"/>
                </a:solidFill>
                <a:effectLst/>
                <a:ea typeface="+mn-ea"/>
                <a:cs typeface="+mn-cs"/>
              </a:rPr>
              <a:t>Enqueued</a:t>
            </a:r>
            <a:r>
              <a:rPr lang="en-US" kern="1200" dirty="0">
                <a:solidFill>
                  <a:schemeClr val="tx1"/>
                </a:solidFill>
                <a:effectLst/>
                <a:ea typeface="+mn-ea"/>
                <a:cs typeface="+mn-cs"/>
              </a:rPr>
              <a:t>.</a:t>
            </a:r>
          </a:p>
          <a:p>
            <a:endParaRPr lang="en-US" kern="1200" dirty="0">
              <a:solidFill>
                <a:schemeClr val="tx1"/>
              </a:solidFill>
              <a:effectLst/>
              <a:ea typeface="+mn-ea"/>
              <a:cs typeface="+mn-cs"/>
            </a:endParaRPr>
          </a:p>
          <a:p>
            <a:r>
              <a:rPr lang="en-US" kern="1200" dirty="0">
                <a:solidFill>
                  <a:schemeClr val="tx1"/>
                </a:solidFill>
                <a:effectLst/>
                <a:ea typeface="+mn-ea"/>
                <a:cs typeface="+mn-cs"/>
              </a:rPr>
              <a:t>FEEDBACK</a:t>
            </a:r>
          </a:p>
          <a:p>
            <a:r>
              <a:rPr lang="en-US" kern="1200" dirty="0">
                <a:solidFill>
                  <a:schemeClr val="tx1"/>
                </a:solidFill>
                <a:effectLst/>
                <a:ea typeface="+mn-ea"/>
                <a:cs typeface="+mn-cs"/>
              </a:rPr>
              <a:t>When you send a cloud-to-device message, the service can request the delivery of per-message feedback regarding the final state of that message.</a:t>
            </a:r>
          </a:p>
          <a:p>
            <a:endParaRPr lang="en-US" kern="1200" dirty="0">
              <a:solidFill>
                <a:schemeClr val="tx1"/>
              </a:solidFill>
              <a:effectLst/>
              <a:ea typeface="+mn-ea"/>
              <a:cs typeface="+mn-cs"/>
            </a:endParaRPr>
          </a:p>
          <a:p>
            <a:r>
              <a:rPr lang="en-US" kern="1200" dirty="0">
                <a:solidFill>
                  <a:schemeClr val="tx1"/>
                </a:solidFill>
                <a:effectLst/>
                <a:ea typeface="+mn-ea"/>
                <a:cs typeface="+mn-cs"/>
              </a:rPr>
              <a:t>If you set the </a:t>
            </a:r>
            <a:r>
              <a:rPr lang="en-US" kern="1200" dirty="0" err="1">
                <a:solidFill>
                  <a:schemeClr val="tx1"/>
                </a:solidFill>
                <a:effectLst/>
                <a:ea typeface="+mn-ea"/>
                <a:cs typeface="+mn-cs"/>
              </a:rPr>
              <a:t>Ack</a:t>
            </a:r>
            <a:r>
              <a:rPr lang="en-US" kern="1200" dirty="0">
                <a:solidFill>
                  <a:schemeClr val="tx1"/>
                </a:solidFill>
                <a:effectLst/>
                <a:ea typeface="+mn-ea"/>
                <a:cs typeface="+mn-cs"/>
              </a:rPr>
              <a:t> property to positive, </a:t>
            </a:r>
            <a:r>
              <a:rPr lang="en-US" kern="1200" dirty="0" err="1">
                <a:solidFill>
                  <a:schemeClr val="tx1"/>
                </a:solidFill>
                <a:effectLst/>
                <a:ea typeface="+mn-ea"/>
                <a:cs typeface="+mn-cs"/>
              </a:rPr>
              <a:t>IoT</a:t>
            </a:r>
            <a:r>
              <a:rPr lang="en-US" kern="1200" dirty="0">
                <a:solidFill>
                  <a:schemeClr val="tx1"/>
                </a:solidFill>
                <a:effectLst/>
                <a:ea typeface="+mn-ea"/>
                <a:cs typeface="+mn-cs"/>
              </a:rPr>
              <a:t> Hub generates a feedback message if and only if the cloud-to-device message reached the Completed state.</a:t>
            </a:r>
          </a:p>
          <a:p>
            <a:endParaRPr lang="en-US" kern="1200" dirty="0">
              <a:solidFill>
                <a:schemeClr val="tx1"/>
              </a:solidFill>
              <a:effectLst/>
              <a:ea typeface="+mn-ea"/>
              <a:cs typeface="+mn-cs"/>
            </a:endParaRPr>
          </a:p>
          <a:p>
            <a:r>
              <a:rPr lang="en-US" kern="1200" dirty="0">
                <a:solidFill>
                  <a:schemeClr val="tx1"/>
                </a:solidFill>
                <a:effectLst/>
                <a:ea typeface="+mn-ea"/>
                <a:cs typeface="+mn-cs"/>
              </a:rPr>
              <a:t>If you set the </a:t>
            </a:r>
            <a:r>
              <a:rPr lang="en-US" kern="1200" dirty="0" err="1">
                <a:solidFill>
                  <a:schemeClr val="tx1"/>
                </a:solidFill>
                <a:effectLst/>
                <a:ea typeface="+mn-ea"/>
                <a:cs typeface="+mn-cs"/>
              </a:rPr>
              <a:t>Ack</a:t>
            </a:r>
            <a:r>
              <a:rPr lang="en-US" kern="1200" dirty="0">
                <a:solidFill>
                  <a:schemeClr val="tx1"/>
                </a:solidFill>
                <a:effectLst/>
                <a:ea typeface="+mn-ea"/>
                <a:cs typeface="+mn-cs"/>
              </a:rPr>
              <a:t> property to negative, </a:t>
            </a:r>
            <a:r>
              <a:rPr lang="en-US" kern="1200" dirty="0" err="1">
                <a:solidFill>
                  <a:schemeClr val="tx1"/>
                </a:solidFill>
                <a:effectLst/>
                <a:ea typeface="+mn-ea"/>
                <a:cs typeface="+mn-cs"/>
              </a:rPr>
              <a:t>IoT</a:t>
            </a:r>
            <a:r>
              <a:rPr lang="en-US" kern="1200" dirty="0">
                <a:solidFill>
                  <a:schemeClr val="tx1"/>
                </a:solidFill>
                <a:effectLst/>
                <a:ea typeface="+mn-ea"/>
                <a:cs typeface="+mn-cs"/>
              </a:rPr>
              <a:t> Hub generates a feedback message if and only if the cloud-to-device message reaches the </a:t>
            </a:r>
            <a:r>
              <a:rPr lang="en-US" kern="1200" dirty="0" err="1">
                <a:solidFill>
                  <a:schemeClr val="tx1"/>
                </a:solidFill>
                <a:effectLst/>
                <a:ea typeface="+mn-ea"/>
                <a:cs typeface="+mn-cs"/>
              </a:rPr>
              <a:t>Deadletterd</a:t>
            </a:r>
            <a:r>
              <a:rPr lang="en-US" kern="1200" dirty="0">
                <a:solidFill>
                  <a:schemeClr val="tx1"/>
                </a:solidFill>
                <a:effectLst/>
                <a:ea typeface="+mn-ea"/>
                <a:cs typeface="+mn-cs"/>
              </a:rPr>
              <a:t> state.</a:t>
            </a:r>
          </a:p>
          <a:p>
            <a:endParaRPr lang="en-US" kern="1200" dirty="0">
              <a:solidFill>
                <a:schemeClr val="tx1"/>
              </a:solidFill>
              <a:effectLst/>
              <a:ea typeface="+mn-ea"/>
              <a:cs typeface="+mn-cs"/>
            </a:endParaRPr>
          </a:p>
          <a:p>
            <a:r>
              <a:rPr lang="en-US" kern="1200" dirty="0">
                <a:solidFill>
                  <a:schemeClr val="tx1"/>
                </a:solidFill>
                <a:effectLst/>
                <a:ea typeface="+mn-ea"/>
                <a:cs typeface="+mn-cs"/>
              </a:rPr>
              <a:t>If you set the </a:t>
            </a:r>
            <a:r>
              <a:rPr lang="en-US" kern="1200" dirty="0" err="1">
                <a:solidFill>
                  <a:schemeClr val="tx1"/>
                </a:solidFill>
                <a:effectLst/>
                <a:ea typeface="+mn-ea"/>
                <a:cs typeface="+mn-cs"/>
              </a:rPr>
              <a:t>Ack</a:t>
            </a:r>
            <a:r>
              <a:rPr lang="en-US" kern="1200" dirty="0">
                <a:solidFill>
                  <a:schemeClr val="tx1"/>
                </a:solidFill>
                <a:effectLst/>
                <a:ea typeface="+mn-ea"/>
                <a:cs typeface="+mn-cs"/>
              </a:rPr>
              <a:t> property to full, </a:t>
            </a:r>
            <a:r>
              <a:rPr lang="en-US" kern="1200" dirty="0" err="1">
                <a:solidFill>
                  <a:schemeClr val="tx1"/>
                </a:solidFill>
                <a:effectLst/>
                <a:ea typeface="+mn-ea"/>
                <a:cs typeface="+mn-cs"/>
              </a:rPr>
              <a:t>IoT</a:t>
            </a:r>
            <a:r>
              <a:rPr lang="en-US" kern="1200" dirty="0">
                <a:solidFill>
                  <a:schemeClr val="tx1"/>
                </a:solidFill>
                <a:effectLst/>
                <a:ea typeface="+mn-ea"/>
                <a:cs typeface="+mn-cs"/>
              </a:rPr>
              <a:t> Hub generates a feedback message in either case.</a:t>
            </a:r>
          </a:p>
          <a:p>
            <a:endParaRPr lang="en-US" kern="1200" dirty="0">
              <a:solidFill>
                <a:schemeClr val="tx1"/>
              </a:solidFill>
              <a:effectLst/>
              <a:ea typeface="+mn-ea"/>
              <a:cs typeface="+mn-cs"/>
            </a:endParaRPr>
          </a:p>
          <a:p>
            <a:r>
              <a:rPr lang="en-US" kern="1200" dirty="0">
                <a:solidFill>
                  <a:schemeClr val="tx1"/>
                </a:solidFill>
                <a:effectLst/>
                <a:ea typeface="+mn-ea"/>
                <a:cs typeface="+mn-cs"/>
              </a:rPr>
              <a:t>Important. The service must specify a </a:t>
            </a:r>
            <a:r>
              <a:rPr lang="en-US" kern="1200" dirty="0" err="1">
                <a:solidFill>
                  <a:schemeClr val="tx1"/>
                </a:solidFill>
                <a:effectLst/>
                <a:ea typeface="+mn-ea"/>
                <a:cs typeface="+mn-cs"/>
              </a:rPr>
              <a:t>MessageId</a:t>
            </a:r>
            <a:r>
              <a:rPr lang="en-US" kern="1200" dirty="0">
                <a:solidFill>
                  <a:schemeClr val="tx1"/>
                </a:solidFill>
                <a:effectLst/>
                <a:ea typeface="+mn-ea"/>
                <a:cs typeface="+mn-cs"/>
              </a:rPr>
              <a:t> for the cloud-to-device message in order to be able to correlate its feedback with the original message.</a:t>
            </a:r>
          </a:p>
          <a:p>
            <a:endParaRPr lang="en-US" kern="1200" dirty="0">
              <a:solidFill>
                <a:schemeClr val="tx1"/>
              </a:solidFill>
              <a:effectLst/>
              <a:ea typeface="+mn-ea"/>
              <a:cs typeface="+mn-cs"/>
            </a:endParaRPr>
          </a:p>
          <a:p>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925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i="0" dirty="0"/>
              <a:t>Before we added </a:t>
            </a:r>
            <a:r>
              <a:rPr lang="en-US" i="0" dirty="0" err="1"/>
              <a:t>IoTHub</a:t>
            </a:r>
            <a:r>
              <a:rPr lang="en-US" i="0" dirty="0"/>
              <a:t> message routing, IoT Hub was exposing only one </a:t>
            </a:r>
            <a:r>
              <a:rPr lang="en-US" i="0" baseline="0" dirty="0"/>
              <a:t>endpoint for telemetry, if you remember from previous slide, it was </a:t>
            </a:r>
            <a:r>
              <a:rPr lang="en-US" i="0" dirty="0"/>
              <a:t>Receive device-to-cloud events.</a:t>
            </a:r>
          </a:p>
          <a:p>
            <a:r>
              <a:rPr lang="en-US" i="0" baseline="0" dirty="0"/>
              <a:t>We’ve introduced message routing for obvious reasons like:</a:t>
            </a:r>
          </a:p>
          <a:p>
            <a:endParaRPr lang="en-US" b="1" i="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for IoT Hub to routing</a:t>
            </a:r>
            <a:r>
              <a:rPr lang="en-US" baseline="0" dirty="0"/>
              <a:t> messages to other endpoints, the service has to know about the other resources. Here, the IoT hub knows about two queues and two event hubs in the user’s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the device sends a message, IoT hub runs user-defined routing rules on the properties to figure out which endpoints to send the message to. A message may be sent to as many endpoints as rules it matches.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rule processing is complete, IoT hub dispatches the message</a:t>
            </a:r>
            <a:r>
              <a:rPr lang="en-US" baseline="0" dirty="0"/>
              <a:t> to the endpoints. IH has connectors for each Azure resource associated with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message is ready to be processed by the downstream applications reading from each </a:t>
            </a:r>
            <a:r>
              <a:rPr lang="en-US" baseline="0" dirty="0" err="1"/>
              <a:t>endpoint.</a:t>
            </a:r>
            <a:r>
              <a:rPr lang="en-US" dirty="0" err="1">
                <a:solidFill>
                  <a:schemeClr val="bg1"/>
                </a:solidFill>
              </a:rPr>
              <a:t>Event</a:t>
            </a:r>
            <a:r>
              <a:rPr lang="en-US" dirty="0">
                <a:solidFill>
                  <a:schemeClr val="bg1"/>
                </a:solidFill>
              </a:rPr>
              <a:t> Hubs</a:t>
            </a:r>
          </a:p>
          <a:p>
            <a:r>
              <a:rPr lang="en-US" dirty="0">
                <a:solidFill>
                  <a:schemeClr val="bg1"/>
                </a:solidFill>
              </a:rPr>
              <a:t>Service Bus queues</a:t>
            </a:r>
          </a:p>
          <a:p>
            <a:r>
              <a:rPr lang="en-US" dirty="0">
                <a:solidFill>
                  <a:schemeClr val="bg1"/>
                </a:solidFill>
              </a:rPr>
              <a:t>Service Bus topics</a:t>
            </a:r>
          </a:p>
          <a:p>
            <a:endParaRPr lang="en-US" dirty="0">
              <a:solidFill>
                <a:schemeClr val="bg1"/>
              </a:solidFill>
            </a:endParaRPr>
          </a:p>
          <a:p>
            <a:r>
              <a:rPr lang="en-US" dirty="0">
                <a:solidFill>
                  <a:schemeClr val="bg1"/>
                </a:solidFill>
              </a:rPr>
              <a:t>We are currently implementing routes to more Azure services, like for example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i="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679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There are several suitable</a:t>
            </a:r>
            <a:r>
              <a:rPr lang="en-US" baseline="0" dirty="0"/>
              <a:t> patterns for consuming events.</a:t>
            </a:r>
          </a:p>
          <a:p>
            <a:endParaRPr lang="en-US" baseline="0" dirty="0"/>
          </a:p>
          <a:p>
            <a:r>
              <a:rPr lang="en-US" baseline="0" dirty="0"/>
              <a:t>Your choice will be driven by a number of factors:</a:t>
            </a:r>
          </a:p>
          <a:p>
            <a:pPr marL="171450" lvl="0" indent="-171450">
              <a:buFontTx/>
              <a:buChar char="-"/>
            </a:pPr>
            <a:r>
              <a:rPr lang="en-US" baseline="0" dirty="0"/>
              <a:t>Frequency of messages.</a:t>
            </a:r>
          </a:p>
          <a:p>
            <a:pPr marL="171450" lvl="0" indent="-171450">
              <a:buFontTx/>
              <a:buChar char="-"/>
            </a:pPr>
            <a:r>
              <a:rPr lang="en-US" baseline="0" dirty="0"/>
              <a:t>Time to response required.</a:t>
            </a:r>
          </a:p>
          <a:p>
            <a:pPr marL="171450" lvl="0" indent="-171450">
              <a:buFontTx/>
              <a:buChar char="-"/>
            </a:pPr>
            <a:r>
              <a:rPr lang="en-US" baseline="0" dirty="0"/>
              <a:t>How important it is to maintain a history of messages.</a:t>
            </a:r>
          </a:p>
          <a:p>
            <a:pPr marL="171450" lvl="0" indent="-171450">
              <a:buFontTx/>
              <a:buChar char="-"/>
            </a:pPr>
            <a:endParaRPr lang="en-US" baseline="0" dirty="0"/>
          </a:p>
          <a:p>
            <a:r>
              <a:rPr lang="en-US" dirty="0"/>
              <a:t>There might be situations where you need to process a large batch</a:t>
            </a:r>
            <a:r>
              <a:rPr lang="en-US" baseline="0" dirty="0"/>
              <a:t> of data from the field.</a:t>
            </a:r>
          </a:p>
          <a:p>
            <a:pPr marL="171450" indent="-171450">
              <a:buFontTx/>
              <a:buChar char="-"/>
            </a:pPr>
            <a:r>
              <a:rPr lang="en-US" baseline="0" dirty="0"/>
              <a:t>For example, taking several months of historical data and using it to train a machine learning model.</a:t>
            </a:r>
          </a:p>
          <a:p>
            <a:pPr marL="171450" indent="-171450">
              <a:buFontTx/>
              <a:buChar char="-"/>
            </a:pPr>
            <a:r>
              <a:rPr lang="en-US" baseline="0" dirty="0"/>
              <a:t>This is easy in the Azure </a:t>
            </a:r>
            <a:r>
              <a:rPr lang="en-US" baseline="0" dirty="0" err="1"/>
              <a:t>IoT</a:t>
            </a:r>
            <a:r>
              <a:rPr lang="en-US" baseline="0" dirty="0"/>
              <a:t> Suite because w</a:t>
            </a:r>
            <a:r>
              <a:rPr lang="en-US" dirty="0"/>
              <a:t>e push all the telemetry</a:t>
            </a:r>
            <a:r>
              <a:rPr lang="en-US" baseline="0" dirty="0"/>
              <a:t> data out to blob storage, we can pick it up with Azure Data Factory and move it across a machine learning model.</a:t>
            </a:r>
            <a:endParaRPr lang="en-US" dirty="0"/>
          </a:p>
          <a:p>
            <a:pPr marL="171450" lvl="0" indent="-171450">
              <a:buFontTx/>
              <a:buChar char="-"/>
            </a:pPr>
            <a:endParaRPr lang="en-US" baseline="0" dirty="0"/>
          </a:p>
          <a:p>
            <a:r>
              <a:rPr lang="en-US" dirty="0"/>
              <a:t>There might be situations where you need to process a large batch</a:t>
            </a:r>
            <a:r>
              <a:rPr lang="en-US" baseline="0" dirty="0"/>
              <a:t> of data from the field.</a:t>
            </a:r>
          </a:p>
          <a:p>
            <a:pPr marL="171450" indent="-171450">
              <a:buFontTx/>
              <a:buChar char="-"/>
            </a:pPr>
            <a:r>
              <a:rPr lang="en-US" baseline="0" dirty="0"/>
              <a:t>For example, taking several months of historical data and using it to train a machine learning model.</a:t>
            </a:r>
          </a:p>
          <a:p>
            <a:pPr marL="171450" indent="-171450">
              <a:buFontTx/>
              <a:buChar char="-"/>
            </a:pPr>
            <a:r>
              <a:rPr lang="en-US" baseline="0" dirty="0"/>
              <a:t>This is easy in the Azure </a:t>
            </a:r>
            <a:r>
              <a:rPr lang="en-US" baseline="0" dirty="0" err="1"/>
              <a:t>IoT</a:t>
            </a:r>
            <a:r>
              <a:rPr lang="en-US" baseline="0" dirty="0"/>
              <a:t> Suite because w</a:t>
            </a:r>
            <a:r>
              <a:rPr lang="en-US" dirty="0"/>
              <a:t>e push all the telemetry</a:t>
            </a:r>
            <a:r>
              <a:rPr lang="en-US" baseline="0" dirty="0"/>
              <a:t> data out to blob storage, we can pick it up with Azure Data Factory and move it across a machine learning model.</a:t>
            </a:r>
            <a:endParaRPr lang="en-US" dirty="0"/>
          </a:p>
          <a:p>
            <a:pPr marL="0" lvl="0" indent="0">
              <a:buFontTx/>
              <a:buNone/>
            </a:pP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95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10000"/>
          </a:bodyPr>
          <a:lstStyle/>
          <a:p>
            <a:pPr marL="0" indent="0">
              <a:buNone/>
            </a:pPr>
            <a:r>
              <a:rPr lang="en-US" sz="2000" dirty="0">
                <a:solidFill>
                  <a:srgbClr val="0070C0"/>
                </a:solidFill>
              </a:rPr>
              <a:t>Connectivity to open source software is very important for Microsoft, this is why we’ve built these OSS connectors from IoT Hub to many open sources services,  like Kafka, Spark, Cassandra for Java and Scala interfaces and we continue to invest in them.</a:t>
            </a:r>
          </a:p>
          <a:p>
            <a:pPr marL="0" indent="0">
              <a:buNone/>
            </a:pPr>
            <a:r>
              <a:rPr lang="en-US" sz="2000" dirty="0">
                <a:solidFill>
                  <a:srgbClr val="0070C0"/>
                </a:solidFill>
              </a:rPr>
              <a:t>All of them are open source</a:t>
            </a:r>
          </a:p>
          <a:p>
            <a:pPr marL="0" indent="0">
              <a:buNone/>
            </a:pPr>
            <a:r>
              <a:rPr lang="en-US" sz="2000" dirty="0" err="1">
                <a:solidFill>
                  <a:srgbClr val="0070C0"/>
                </a:solidFill>
              </a:rPr>
              <a:t>IoTHubReact</a:t>
            </a:r>
            <a:endParaRPr lang="en-US" sz="2000" dirty="0">
              <a:solidFill>
                <a:srgbClr val="0070C0"/>
              </a:solidFill>
            </a:endParaRPr>
          </a:p>
          <a:p>
            <a:pPr lvl="1"/>
            <a:r>
              <a:rPr lang="en-US" sz="1800" kern="1200" dirty="0">
                <a:solidFill>
                  <a:schemeClr val="tx1"/>
                </a:solidFill>
                <a:latin typeface="+mn-lt"/>
                <a:ea typeface="+mn-ea"/>
                <a:cs typeface="+mn-cs"/>
              </a:rPr>
              <a:t>Open source </a:t>
            </a:r>
            <a:r>
              <a:rPr lang="en-US" sz="1800" dirty="0">
                <a:hlinkClick r:id="rId3"/>
              </a:rPr>
              <a:t>github.com/azure/</a:t>
            </a:r>
            <a:r>
              <a:rPr lang="en-US" sz="1800" dirty="0" err="1">
                <a:hlinkClick r:id="rId3"/>
              </a:rPr>
              <a:t>toketi-iothubreact</a:t>
            </a:r>
            <a:endParaRPr lang="en-US" sz="18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Stream library for </a:t>
            </a:r>
            <a:r>
              <a:rPr lang="en-US" sz="1800" kern="1200" dirty="0" err="1">
                <a:solidFill>
                  <a:schemeClr val="tx1"/>
                </a:solidFill>
                <a:latin typeface="+mn-lt"/>
                <a:ea typeface="+mn-ea"/>
                <a:cs typeface="+mn-cs"/>
              </a:rPr>
              <a:t>IoTHub</a:t>
            </a:r>
            <a:r>
              <a:rPr lang="en-US" sz="1800" kern="1200" dirty="0">
                <a:solidFill>
                  <a:schemeClr val="tx1"/>
                </a:solidFill>
                <a:latin typeface="+mn-lt"/>
                <a:ea typeface="+mn-ea"/>
                <a:cs typeface="+mn-cs"/>
              </a:rPr>
              <a:t> which r</a:t>
            </a:r>
            <a:r>
              <a:rPr lang="en-US" sz="1800" dirty="0"/>
              <a:t>ead telemetry data and create streams to, for instance Spark or Kafka </a:t>
            </a:r>
            <a:r>
              <a:rPr lang="en-US" sz="1800" kern="1200" dirty="0">
                <a:solidFill>
                  <a:schemeClr val="tx1"/>
                </a:solidFill>
                <a:latin typeface="+mn-lt"/>
                <a:ea typeface="+mn-ea"/>
                <a:cs typeface="+mn-cs"/>
              </a:rPr>
              <a:t>and support c</a:t>
            </a:r>
            <a:r>
              <a:rPr lang="en-US" sz="1800" dirty="0"/>
              <a:t>heckpoint using various storage facilities (Azure blob, Cassandra, ..)</a:t>
            </a:r>
          </a:p>
          <a:p>
            <a:pPr lvl="1"/>
            <a:r>
              <a:rPr lang="en-US" sz="1800" kern="1200" dirty="0">
                <a:solidFill>
                  <a:schemeClr val="tx1"/>
                </a:solidFill>
                <a:latin typeface="+mn-lt"/>
                <a:ea typeface="+mn-ea"/>
                <a:cs typeface="+mn-cs"/>
              </a:rPr>
              <a:t>We are enabling now command and control to Send Cloud to Device messages via </a:t>
            </a:r>
            <a:r>
              <a:rPr lang="en-US" sz="1800" kern="1200" dirty="0" err="1">
                <a:solidFill>
                  <a:schemeClr val="tx1"/>
                </a:solidFill>
                <a:latin typeface="+mn-lt"/>
                <a:ea typeface="+mn-ea"/>
                <a:cs typeface="+mn-cs"/>
              </a:rPr>
              <a:t>IoTHub</a:t>
            </a:r>
            <a:endParaRPr lang="en-US" sz="1800" kern="1200" dirty="0">
              <a:solidFill>
                <a:schemeClr val="tx1"/>
              </a:solidFill>
              <a:latin typeface="+mn-lt"/>
              <a:ea typeface="+mn-ea"/>
              <a:cs typeface="+mn-cs"/>
            </a:endParaRPr>
          </a:p>
          <a:p>
            <a:pPr lvl="1"/>
            <a:endParaRPr lang="en-US" sz="1800" kern="1200" dirty="0">
              <a:solidFill>
                <a:schemeClr val="tx1"/>
              </a:solidFill>
              <a:latin typeface="+mn-lt"/>
              <a:ea typeface="+mn-ea"/>
              <a:cs typeface="+mn-cs"/>
            </a:endParaRPr>
          </a:p>
          <a:p>
            <a:pPr marL="0" indent="0">
              <a:buNone/>
            </a:pPr>
            <a:r>
              <a:rPr lang="en-US" sz="2000" dirty="0">
                <a:solidFill>
                  <a:srgbClr val="0070C0"/>
                </a:solidFill>
              </a:rPr>
              <a:t>Kafka Connect IoT Hub</a:t>
            </a:r>
          </a:p>
          <a:p>
            <a:r>
              <a:rPr lang="en-US" sz="1600" dirty="0"/>
              <a:t>            Publish events to a Kafka topic so devices telemetry data can be consumed by backend services connected to </a:t>
            </a:r>
            <a:r>
              <a:rPr lang="en-US" sz="1600" dirty="0" err="1"/>
              <a:t>kafka</a:t>
            </a:r>
            <a:endParaRPr lang="en-US" sz="1600" dirty="0"/>
          </a:p>
          <a:p>
            <a:pPr lvl="1"/>
            <a:r>
              <a:rPr lang="en-US" sz="1800" kern="1200" dirty="0">
                <a:solidFill>
                  <a:schemeClr val="tx1"/>
                </a:solidFill>
                <a:latin typeface="+mn-lt"/>
                <a:ea typeface="+mn-ea"/>
                <a:cs typeface="+mn-cs"/>
              </a:rPr>
              <a:t>Supports Parallel processing to get data from different partitions</a:t>
            </a:r>
          </a:p>
          <a:p>
            <a:pPr marL="336145" lvl="1" indent="0">
              <a:buNone/>
            </a:pPr>
            <a:endParaRPr lang="en-US" sz="2000" dirty="0">
              <a:solidFill>
                <a:srgbClr val="0070C0"/>
              </a:solidFill>
            </a:endParaRPr>
          </a:p>
          <a:p>
            <a:pPr marL="0" indent="0">
              <a:buNone/>
            </a:pPr>
            <a:r>
              <a:rPr lang="en-US" sz="2000" dirty="0">
                <a:solidFill>
                  <a:srgbClr val="0070C0"/>
                </a:solidFill>
              </a:rPr>
              <a:t>IoTHub2Cassandra</a:t>
            </a:r>
          </a:p>
          <a:p>
            <a:r>
              <a:rPr lang="en-US" dirty="0"/>
              <a:t>             Connector based on </a:t>
            </a:r>
            <a:r>
              <a:rPr lang="en-US" dirty="0" err="1"/>
              <a:t>IoTHubReact</a:t>
            </a:r>
            <a:r>
              <a:rPr lang="en-US" dirty="0"/>
              <a:t> to send telemetry data from </a:t>
            </a:r>
            <a:r>
              <a:rPr lang="en-US" dirty="0" err="1"/>
              <a:t>IoTHub</a:t>
            </a:r>
            <a:r>
              <a:rPr lang="en-US" dirty="0"/>
              <a:t> to Cassandra</a:t>
            </a:r>
          </a:p>
          <a:p>
            <a:pPr lvl="1"/>
            <a:r>
              <a:rPr lang="en-US" sz="1800" kern="1200" dirty="0">
                <a:solidFill>
                  <a:schemeClr val="tx1"/>
                </a:solidFill>
                <a:latin typeface="+mn-lt"/>
                <a:ea typeface="+mn-ea"/>
                <a:cs typeface="+mn-cs"/>
              </a:rPr>
              <a:t>Table schemas can be defined via JSON</a:t>
            </a:r>
          </a:p>
          <a:p>
            <a:pPr lvl="1"/>
            <a:r>
              <a:rPr lang="en-US" sz="1800" kern="1200" dirty="0">
                <a:solidFill>
                  <a:schemeClr val="tx1"/>
                </a:solidFill>
                <a:latin typeface="+mn-lt"/>
                <a:ea typeface="+mn-ea"/>
                <a:cs typeface="+mn-cs"/>
              </a:rPr>
              <a:t>Can store data on one or more tables</a:t>
            </a:r>
          </a:p>
          <a:p>
            <a:pPr lvl="1"/>
            <a:r>
              <a:rPr lang="en-US" sz="1800" kern="1200" dirty="0">
                <a:solidFill>
                  <a:schemeClr val="tx1"/>
                </a:solidFill>
                <a:latin typeface="+mn-lt"/>
                <a:ea typeface="+mn-ea"/>
                <a:cs typeface="+mn-cs"/>
              </a:rPr>
              <a:t>Exposes REST APIs</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33</a:t>
            </a:fld>
            <a:endParaRPr lang="en-US"/>
          </a:p>
        </p:txBody>
      </p:sp>
    </p:spTree>
    <p:extLst>
      <p:ext uri="{BB962C8B-B14F-4D97-AF65-F5344CB8AC3E}">
        <p14:creationId xmlns:p14="http://schemas.microsoft.com/office/powerpoint/2010/main" val="1055931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3454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We offer open source device SDKs and service SDKs hosted in </a:t>
            </a:r>
            <a:r>
              <a:rPr lang="en-US" dirty="0" err="1"/>
              <a:t>github</a:t>
            </a:r>
            <a:r>
              <a:rPr lang="en-US" dirty="0"/>
              <a:t>. Device SDKs enable you connect client devices to Azure IoT Hub. </a:t>
            </a:r>
            <a:r>
              <a:rPr lang="en-US" b="0" dirty="0"/>
              <a:t>Service</a:t>
            </a:r>
            <a:r>
              <a:rPr lang="en-US" dirty="0"/>
              <a:t> SDKs help you to build applications that interact with your devices, send desired properties to your devices, call direct methods, job management and manage device identities in your IoT hub</a:t>
            </a:r>
          </a:p>
          <a:p>
            <a:endParaRPr lang="en-US" b="0" dirty="0"/>
          </a:p>
          <a:p>
            <a:r>
              <a:rPr lang="en-US" dirty="0"/>
              <a:t>We offer a broad range of OS platforms and devices, from </a:t>
            </a:r>
            <a:r>
              <a:rPr lang="en-US" b="0" baseline="0" dirty="0"/>
              <a:t>microcontrollers (ARM </a:t>
            </a:r>
            <a:r>
              <a:rPr lang="en-US" b="0" baseline="0" dirty="0" err="1"/>
              <a:t>mbed</a:t>
            </a:r>
            <a:r>
              <a:rPr lang="en-US" b="0" baseline="0" dirty="0"/>
              <a:t>), </a:t>
            </a:r>
            <a:r>
              <a:rPr lang="en-US" dirty="0"/>
              <a:t>RTOS, Linux, Windows, but also Android and iOS via </a:t>
            </a:r>
            <a:r>
              <a:rPr lang="en-US" dirty="0" err="1"/>
              <a:t>Xamarin</a:t>
            </a:r>
            <a:endParaRPr lang="en-US" dirty="0"/>
          </a:p>
          <a:p>
            <a:r>
              <a:rPr lang="en-US" dirty="0"/>
              <a:t>Th languages supported are: C, C#, JS, Java and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require the device to be capable of establishing an IP connection and TLS/SSL capable: only IP-capable devices can communicate directly with Azure IoT Hub, however we can connect IP, and non-IP devices via gateway and field protocols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many dev tools support &amp; samples</a:t>
            </a:r>
          </a:p>
          <a:p>
            <a:endParaRPr lang="en-US" b="0" baseline="0" dirty="0"/>
          </a:p>
          <a:p>
            <a:endParaRPr lang="en-US" b="0" baseline="0" dirty="0"/>
          </a:p>
          <a:p>
            <a:endParaRPr lang="en-US" b="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7736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b="0" baseline="0" dirty="0"/>
              <a:t>Note: managed agent code requires .NET framework 4.5</a:t>
            </a:r>
          </a:p>
          <a:p>
            <a:endParaRPr lang="en-US" b="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4429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On device platform we have minimum requirements which support</a:t>
            </a:r>
          </a:p>
          <a:p>
            <a:r>
              <a:rPr lang="en-US" dirty="0"/>
              <a:t>Being capable of establishing an IP connection: only IP-capable devices can communicate directly with Azure IoT Hub.</a:t>
            </a:r>
          </a:p>
          <a:p>
            <a:r>
              <a:rPr lang="en-US" dirty="0"/>
              <a:t>Support TLS: required to establish a secure communication channel with Azure IoT Hub.</a:t>
            </a:r>
          </a:p>
          <a:p>
            <a:r>
              <a:rPr lang="en-US" dirty="0"/>
              <a:t>Support SHA-256: necessary to generate the secure token for authenticating the device with the service.</a:t>
            </a:r>
          </a:p>
          <a:p>
            <a:r>
              <a:rPr lang="en-US" dirty="0"/>
              <a:t>Have a Real Time Clock or implement code to connect to an NTP server: necessary for both establishing the TLS connection and generating the secure token for authentication.</a:t>
            </a:r>
          </a:p>
          <a:p>
            <a:r>
              <a:rPr lang="en-US" dirty="0"/>
              <a:t>Having at least 64KB of RAM: the memory footprint of the SDK depends on the SDK and protocol used as well as the platform targeted. The smallest footprint is achieved using the C SDK targeting microcontrollers.</a:t>
            </a:r>
          </a:p>
          <a:p>
            <a:endParaRPr lang="en-US" b="1" baseline="0" dirty="0"/>
          </a:p>
          <a:p>
            <a:r>
              <a:rPr lang="en-US" b="0" baseline="0" dirty="0"/>
              <a:t>We have a broad range of language support and you could see them listed here</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606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created many developer tools to help you to manage your devices</a:t>
            </a:r>
          </a:p>
          <a:p>
            <a:endParaRPr lang="en-US" dirty="0"/>
          </a:p>
          <a:p>
            <a:r>
              <a:rPr lang="en-US" dirty="0" err="1"/>
              <a:t>IoTHub</a:t>
            </a:r>
            <a:r>
              <a:rPr lang="en-US" dirty="0"/>
              <a:t> explorer-A CLI tool to manage device identities in your IoT hub registry, send and receive messages and files from your devices, and monitor your IoT hub operations.</a:t>
            </a:r>
          </a:p>
          <a:p>
            <a:r>
              <a:rPr lang="en-US" dirty="0"/>
              <a:t>Device Explorer – similar but offering User Interface</a:t>
            </a:r>
          </a:p>
          <a:p>
            <a:endParaRPr lang="en-US" dirty="0"/>
          </a:p>
          <a:p>
            <a:r>
              <a:rPr lang="en-US" dirty="0"/>
              <a:t>Diagnostics tool to help you diagnose issues with a device connecting to Azure IoT Hubs.</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38</a:t>
            </a:fld>
            <a:endParaRPr lang="en-US"/>
          </a:p>
        </p:txBody>
      </p:sp>
    </p:spTree>
    <p:extLst>
      <p:ext uri="{BB962C8B-B14F-4D97-AF65-F5344CB8AC3E}">
        <p14:creationId xmlns:p14="http://schemas.microsoft.com/office/powerpoint/2010/main" val="293262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a:defRPr/>
            </a:pPr>
            <a:r>
              <a:rPr lang="en-US" dirty="0"/>
              <a:t>With our SDKs we facilitate the creation of on-premises gateways that allow your IoT solution to do more: </a:t>
            </a:r>
          </a:p>
          <a:p>
            <a:pPr marL="171450" indent="-171450">
              <a:buFontTx/>
              <a:buChar char="-"/>
              <a:defRPr/>
            </a:pPr>
            <a:r>
              <a:rPr lang="en-US" dirty="0"/>
              <a:t>connect purpose-built and legacy devices without replacing existing infrastructure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tx1">
                    <a:lumMod val="50000"/>
                  </a:schemeClr>
                </a:solidFill>
                <a:effectLst/>
                <a:uLnTx/>
                <a:uFillTx/>
                <a:latin typeface="Segoe UI"/>
                <a:ea typeface="+mn-ea"/>
                <a:cs typeface="+mn-cs"/>
              </a:rPr>
              <a:t>run logic on premises to reduce network and cloud consumption</a:t>
            </a:r>
            <a:endParaRPr lang="en-US" dirty="0"/>
          </a:p>
          <a:p>
            <a:pPr marL="171450" indent="-171450">
              <a:buFontTx/>
              <a:buChar char="-"/>
              <a:defRPr/>
            </a:pPr>
            <a:r>
              <a:rPr lang="en-US" dirty="0"/>
              <a:t>run analytics on the edge, perform time-sensitive decisions by minimizing latency, and enforce security and privacy constraints.</a:t>
            </a:r>
          </a:p>
          <a:p>
            <a:pPr marL="171450" indent="-171450">
              <a:buFontTx/>
              <a:buChar char="-"/>
              <a:defRPr/>
            </a:pPr>
            <a:endParaRPr lang="en-US" dirty="0"/>
          </a:p>
          <a:p>
            <a:pPr marL="0" indent="0">
              <a:buFontTx/>
              <a:buNone/>
              <a:defRPr/>
            </a:pPr>
            <a:r>
              <a:rPr lang="en-US" dirty="0"/>
              <a:t>There are many benefits for other parties, like for example for ISV, they can create and monetize modules built on top o Azure IoT Gateway SDK</a:t>
            </a:r>
          </a:p>
          <a:p>
            <a:pPr>
              <a:defRPr/>
            </a:pPr>
            <a:endParaRPr lang="en-US" kern="0" dirty="0">
              <a:solidFill>
                <a:prstClr val="white"/>
              </a:solidFill>
              <a:latin typeface="Segoe UI"/>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899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977271-ECE5-4812-A79D-0C8F6032CAD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029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20000"/>
          </a:bodyPr>
          <a:lstStyle/>
          <a:p>
            <a:pPr marL="336145" lvl="1" indent="-336145"/>
            <a:r>
              <a:rPr lang="en-US" kern="1200" dirty="0">
                <a:solidFill>
                  <a:schemeClr val="tx1"/>
                </a:solidFill>
                <a:ea typeface="+mn-ea"/>
                <a:cs typeface="+mn-cs"/>
                <a:hlinkClick r:id="rId3"/>
              </a:rPr>
              <a:t>Open Source </a:t>
            </a:r>
            <a:endParaRPr lang="en-US" kern="1200" dirty="0">
              <a:solidFill>
                <a:schemeClr val="tx1"/>
              </a:solidFill>
              <a:ea typeface="+mn-ea"/>
              <a:cs typeface="+mn-cs"/>
            </a:endParaRPr>
          </a:p>
          <a:p>
            <a:pPr marL="336145" lvl="1" indent="-336145"/>
            <a:r>
              <a:rPr lang="en-US" kern="1200" dirty="0">
                <a:solidFill>
                  <a:schemeClr val="tx1"/>
                </a:solidFill>
                <a:ea typeface="+mn-ea"/>
                <a:cs typeface="+mn-cs"/>
              </a:rPr>
              <a:t>Cross platform: Windows or Linux</a:t>
            </a:r>
          </a:p>
          <a:p>
            <a:pPr marL="336145" lvl="1" indent="-336145"/>
            <a:r>
              <a:rPr lang="en-US" kern="1200" dirty="0">
                <a:solidFill>
                  <a:schemeClr val="tx1"/>
                </a:solidFill>
                <a:ea typeface="+mn-ea"/>
                <a:cs typeface="+mn-cs"/>
              </a:rPr>
              <a:t>Runs on many types of hardware</a:t>
            </a:r>
          </a:p>
          <a:p>
            <a:pPr marL="336145" lvl="1" indent="-336145"/>
            <a:r>
              <a:rPr lang="en-US" kern="1200" dirty="0">
                <a:solidFill>
                  <a:schemeClr val="tx1"/>
                </a:solidFill>
                <a:ea typeface="+mn-ea"/>
                <a:cs typeface="+mn-cs"/>
              </a:rPr>
              <a:t>Standards based (written in ANSI C C99) </a:t>
            </a:r>
          </a:p>
          <a:p>
            <a:pPr marL="336145" lvl="1" indent="-336145"/>
            <a:endParaRPr lang="en-US" kern="1200" dirty="0">
              <a:solidFill>
                <a:schemeClr val="tx1"/>
              </a:solidFill>
              <a:ea typeface="+mn-ea"/>
              <a:cs typeface="+mn-cs"/>
            </a:endParaRPr>
          </a:p>
          <a:p>
            <a:r>
              <a:rPr lang="en-US" kern="1200" dirty="0">
                <a:solidFill>
                  <a:schemeClr val="tx1"/>
                </a:solidFill>
                <a:effectLst/>
                <a:ea typeface="+mn-ea"/>
                <a:cs typeface="+mn-cs"/>
              </a:rPr>
              <a:t>Azure IoT Gateway SDK architecture consists of chain of modules seen as data pipeline, these modules are pluggable and configurable</a:t>
            </a:r>
          </a:p>
          <a:p>
            <a:pPr marL="171450" indent="-171450">
              <a:buFontTx/>
              <a:buChar char="-"/>
            </a:pPr>
            <a:r>
              <a:rPr lang="en-US" kern="1200" dirty="0">
                <a:solidFill>
                  <a:schemeClr val="tx1"/>
                </a:solidFill>
                <a:effectLst/>
                <a:ea typeface="+mn-ea"/>
                <a:cs typeface="+mn-cs"/>
              </a:rPr>
              <a:t>Message Broker facilitates the communication of the modules</a:t>
            </a:r>
          </a:p>
          <a:p>
            <a:pPr marL="171450" indent="-171450">
              <a:buFontTx/>
              <a:buChar char="-"/>
            </a:pPr>
            <a:r>
              <a:rPr lang="en-US" kern="1200" dirty="0">
                <a:solidFill>
                  <a:schemeClr val="tx1"/>
                </a:solidFill>
                <a:effectLst/>
                <a:ea typeface="+mn-ea"/>
                <a:cs typeface="+mn-cs"/>
              </a:rPr>
              <a:t>Modules are passing each other messages. They publish messages to the broker (like in a pub/sub) and then let the broker route the message to the modules which subscribed to the source module</a:t>
            </a:r>
          </a:p>
          <a:p>
            <a:pPr marL="171450" indent="-171450">
              <a:buFontTx/>
              <a:buChar char="-"/>
            </a:pPr>
            <a:r>
              <a:rPr lang="en-US" kern="1200" dirty="0">
                <a:solidFill>
                  <a:schemeClr val="tx1"/>
                </a:solidFill>
                <a:effectLst/>
                <a:ea typeface="+mn-ea"/>
                <a:cs typeface="+mn-cs"/>
              </a:rPr>
              <a:t>we offer out of the box modules which perform common gateway functions (example: BLE module supporting a low energy device ingestion, Logger which helps log all the telemetry data ingestion locally on the device, </a:t>
            </a:r>
            <a:r>
              <a:rPr lang="en-US" kern="1200" dirty="0" err="1">
                <a:solidFill>
                  <a:schemeClr val="tx1"/>
                </a:solidFill>
                <a:effectLst/>
                <a:ea typeface="+mn-ea"/>
                <a:cs typeface="+mn-cs"/>
              </a:rPr>
              <a:t>IoTHub</a:t>
            </a:r>
            <a:r>
              <a:rPr lang="en-US" kern="1200" dirty="0">
                <a:solidFill>
                  <a:schemeClr val="tx1"/>
                </a:solidFill>
                <a:effectLst/>
                <a:ea typeface="+mn-ea"/>
                <a:cs typeface="+mn-cs"/>
              </a:rPr>
              <a:t> which function is to communicate to </a:t>
            </a:r>
            <a:r>
              <a:rPr lang="en-US" kern="1200" dirty="0" err="1">
                <a:solidFill>
                  <a:schemeClr val="tx1"/>
                </a:solidFill>
                <a:effectLst/>
                <a:ea typeface="+mn-ea"/>
                <a:cs typeface="+mn-cs"/>
              </a:rPr>
              <a:t>IoTHub</a:t>
            </a:r>
            <a:r>
              <a:rPr lang="en-US" kern="1200" dirty="0">
                <a:solidFill>
                  <a:schemeClr val="tx1"/>
                </a:solidFill>
                <a:effectLst/>
                <a:ea typeface="+mn-ea"/>
                <a:cs typeface="+mn-cs"/>
              </a:rPr>
              <a:t> via our standard protocols). You could use our modules as they are or customize them or create new modules (translating specific protocol)</a:t>
            </a:r>
          </a:p>
          <a:p>
            <a:pPr marL="171450" indent="-171450">
              <a:buFontTx/>
              <a:buChar char="-"/>
            </a:pPr>
            <a:endParaRPr lang="en-US" kern="1200" dirty="0">
              <a:solidFill>
                <a:schemeClr val="tx1"/>
              </a:solidFill>
              <a:effectLst/>
              <a:ea typeface="+mn-ea"/>
              <a:cs typeface="+mn-cs"/>
            </a:endParaRPr>
          </a:p>
          <a:p>
            <a:r>
              <a:rPr lang="en-US" kern="1200" dirty="0">
                <a:solidFill>
                  <a:schemeClr val="tx1"/>
                </a:solidFill>
                <a:effectLst/>
                <a:ea typeface="+mn-ea"/>
                <a:cs typeface="+mn-cs"/>
              </a:rPr>
              <a:t>Our SDK offers interfaces needed for a developer to write his own custom modules</a:t>
            </a:r>
          </a:p>
          <a:p>
            <a:pPr marL="171450" indent="-171450">
              <a:buFontTx/>
              <a:buChar char="-"/>
            </a:pPr>
            <a:r>
              <a:rPr lang="en-US" kern="1200" dirty="0">
                <a:solidFill>
                  <a:schemeClr val="tx1"/>
                </a:solidFill>
                <a:effectLst/>
                <a:ea typeface="+mn-ea"/>
                <a:cs typeface="+mn-cs"/>
              </a:rPr>
              <a:t>the infrastructure needed to deploy and run a set of modules</a:t>
            </a:r>
          </a:p>
          <a:p>
            <a:pPr marL="171450" indent="-171450">
              <a:buFontTx/>
              <a:buChar char="-"/>
            </a:pPr>
            <a:r>
              <a:rPr lang="en-US" kern="1200" dirty="0">
                <a:solidFill>
                  <a:schemeClr val="tx1"/>
                </a:solidFill>
                <a:effectLst/>
                <a:ea typeface="+mn-ea"/>
                <a:cs typeface="+mn-cs"/>
              </a:rPr>
              <a:t>The communication with IoT Hub is bi-directional supports also Cloud to Device Messages, notice the communication is bi-</a:t>
            </a:r>
            <a:r>
              <a:rPr lang="en-US" kern="1200" dirty="0" err="1">
                <a:solidFill>
                  <a:schemeClr val="tx1"/>
                </a:solidFill>
                <a:effectLst/>
                <a:ea typeface="+mn-ea"/>
                <a:cs typeface="+mn-cs"/>
              </a:rPr>
              <a:t>redirectional</a:t>
            </a:r>
            <a:endParaRPr lang="en-US" kern="1200" dirty="0">
              <a:solidFill>
                <a:schemeClr val="tx1"/>
              </a:solidFill>
              <a:effectLst/>
              <a:ea typeface="+mn-ea"/>
              <a:cs typeface="+mn-cs"/>
            </a:endParaRPr>
          </a:p>
          <a:p>
            <a:pPr marL="336145" lvl="1" indent="-336145"/>
            <a:endParaRPr lang="en-US" kern="1200" dirty="0">
              <a:solidFill>
                <a:schemeClr val="tx1"/>
              </a:solidFill>
              <a:ea typeface="+mn-ea"/>
              <a:cs typeface="+mn-cs"/>
            </a:endParaRPr>
          </a:p>
          <a:p>
            <a:r>
              <a:rPr lang="en-US" kern="1200" dirty="0">
                <a:solidFill>
                  <a:schemeClr val="tx1"/>
                </a:solidFill>
                <a:effectLst/>
                <a:ea typeface="+mn-ea"/>
                <a:cs typeface="+mn-cs"/>
              </a:rPr>
              <a:t>In this sample architecture, we have 5 modules which are ingesting the data, filtering it, mapping the physical device unique identity which is MacAddress and mapping it to </a:t>
            </a:r>
            <a:r>
              <a:rPr lang="en-US" kern="1200" dirty="0" err="1">
                <a:solidFill>
                  <a:schemeClr val="tx1"/>
                </a:solidFill>
                <a:effectLst/>
                <a:ea typeface="+mn-ea"/>
                <a:cs typeface="+mn-cs"/>
              </a:rPr>
              <a:t>IoTHub</a:t>
            </a:r>
            <a:r>
              <a:rPr lang="en-US" kern="1200" dirty="0">
                <a:solidFill>
                  <a:schemeClr val="tx1"/>
                </a:solidFill>
                <a:effectLst/>
                <a:ea typeface="+mn-ea"/>
                <a:cs typeface="+mn-cs"/>
              </a:rPr>
              <a:t> device identity, logging the data and finally send it to </a:t>
            </a:r>
            <a:r>
              <a:rPr lang="en-US" kern="1200" dirty="0" err="1">
                <a:solidFill>
                  <a:schemeClr val="tx1"/>
                </a:solidFill>
                <a:effectLst/>
                <a:ea typeface="+mn-ea"/>
                <a:cs typeface="+mn-cs"/>
              </a:rPr>
              <a:t>IoTHub</a:t>
            </a:r>
            <a:r>
              <a:rPr lang="en-US" kern="1200" dirty="0">
                <a:solidFill>
                  <a:schemeClr val="tx1"/>
                </a:solidFill>
                <a:effectLst/>
                <a:ea typeface="+mn-ea"/>
                <a:cs typeface="+mn-cs"/>
              </a:rPr>
              <a:t> via any of the supported protocols.</a:t>
            </a:r>
          </a:p>
          <a:p>
            <a:pPr marL="336145" lvl="1" indent="-336145"/>
            <a:endParaRPr lang="en-US" kern="1200" dirty="0">
              <a:solidFill>
                <a:schemeClr val="tx1"/>
              </a:solidFill>
              <a:ea typeface="+mn-ea"/>
              <a:cs typeface="+mn-cs"/>
            </a:endParaRPr>
          </a:p>
          <a:p>
            <a:pPr marL="336145" lvl="1" indent="-336145"/>
            <a:r>
              <a:rPr lang="en-US" dirty="0">
                <a:solidFill>
                  <a:schemeClr val="tx1"/>
                </a:solidFill>
              </a:rPr>
              <a:t>Write modules in C, Java, C#, Node.js. Mix and match!</a:t>
            </a:r>
            <a:endParaRPr lang="en-US" kern="1200" dirty="0">
              <a:solidFill>
                <a:schemeClr val="tx1"/>
              </a:solidFill>
              <a:effectLst/>
              <a:ea typeface="+mn-ea"/>
              <a:cs typeface="+mn-cs"/>
            </a:endParaRPr>
          </a:p>
          <a:p>
            <a:pPr marL="336145" lvl="1" indent="-336145"/>
            <a:endParaRPr lang="en-US" dirty="0">
              <a:solidFill>
                <a:schemeClr val="tx1"/>
              </a:solidFill>
            </a:endParaRPr>
          </a:p>
          <a:p>
            <a:r>
              <a:rPr lang="en-US" dirty="0">
                <a:solidFill>
                  <a:schemeClr val="tx1"/>
                </a:solidFill>
              </a:rPr>
              <a:t>Modules talk to each other through a message broker</a:t>
            </a:r>
          </a:p>
          <a:p>
            <a:r>
              <a:rPr lang="en-US" dirty="0">
                <a:solidFill>
                  <a:schemeClr val="tx1"/>
                </a:solidFill>
              </a:rPr>
              <a:t>Out-of-the-box modules</a:t>
            </a:r>
          </a:p>
          <a:p>
            <a:r>
              <a:rPr lang="en-US" dirty="0">
                <a:solidFill>
                  <a:schemeClr val="tx1"/>
                </a:solidFill>
              </a:rPr>
              <a:t>Gateway is easy to configure: JSON or direct APIs</a:t>
            </a:r>
            <a:endParaRPr lang="en-US" dirty="0"/>
          </a:p>
          <a:p>
            <a:r>
              <a:rPr lang="en-US" dirty="0" err="1"/>
              <a:t>IoTHub</a:t>
            </a:r>
            <a:r>
              <a:rPr lang="en-US" dirty="0"/>
              <a:t> Module can use HTTP, AMQP, or MQTT transports</a:t>
            </a:r>
          </a:p>
          <a:p>
            <a:r>
              <a:rPr lang="en-US" dirty="0">
                <a:solidFill>
                  <a:schemeClr val="tx1"/>
                </a:solidFill>
              </a:rPr>
              <a:t>Buffers data when the network connection is down, supports retries</a:t>
            </a:r>
          </a:p>
          <a:p>
            <a:r>
              <a:rPr lang="en-US" dirty="0">
                <a:solidFill>
                  <a:schemeClr val="tx1"/>
                </a:solidFill>
              </a:rPr>
              <a:t>Connection multiplexing with </a:t>
            </a:r>
            <a:r>
              <a:rPr lang="en-US" dirty="0" err="1">
                <a:solidFill>
                  <a:schemeClr val="tx1"/>
                </a:solidFill>
              </a:rPr>
              <a:t>IoTHub</a:t>
            </a:r>
            <a:r>
              <a:rPr lang="en-US" dirty="0">
                <a:solidFill>
                  <a:schemeClr val="tx1"/>
                </a:solidFill>
              </a:rPr>
              <a:t> module, message batching</a:t>
            </a:r>
            <a:endParaRPr lang="en-US"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kern="1200" dirty="0">
              <a:solidFill>
                <a:schemeClr val="tx1"/>
              </a:solidFill>
              <a:effectLst/>
              <a:ea typeface="+mn-ea"/>
              <a:cs typeface="+mn-cs"/>
            </a:endParaRPr>
          </a:p>
          <a:p>
            <a:endParaRPr lang="en-US" kern="1200" dirty="0">
              <a:solidFill>
                <a:schemeClr val="tx1"/>
              </a:solidFill>
              <a:effectLst/>
              <a:ea typeface="+mn-ea"/>
              <a:cs typeface="+mn-cs"/>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113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gateway creation – Developers can use a JSON configuration file to specify which models are attached to</a:t>
            </a:r>
            <a:r>
              <a:rPr lang="en-US" baseline="0" dirty="0"/>
              <a:t> the message broker. This is an improvement over declaring, initializing, and connecting all of the modules to the message bus by hand.</a:t>
            </a:r>
          </a:p>
          <a:p>
            <a:endParaRPr lang="en-US" baseline="0" dirty="0"/>
          </a:p>
          <a:p>
            <a:r>
              <a:rPr lang="en-US" baseline="0" dirty="0"/>
              <a:t>Efficient D2C and C2D connectivity – The module which sends and receives data from IoT Hub on behalf of devices makes sure to multiplex these connections over one gateway to IoT Hub connection. In other words, even if there are 100 devices with their own connection to the gateway, the gateway will only create one connection to the cloud and send data all devices over that one connection. </a:t>
            </a:r>
          </a:p>
          <a:p>
            <a:endParaRPr lang="en-US" baseline="0" dirty="0"/>
          </a:p>
          <a:p>
            <a:r>
              <a:rPr lang="en-US" baseline="0" dirty="0"/>
              <a:t>Protocol translation example – The SDK contains an example of how to do protocol translation for a TI Sensor tag which speaks Bluetooth Low Energy. </a:t>
            </a:r>
          </a:p>
          <a:p>
            <a:endParaRPr lang="en-US" baseline="0" dirty="0"/>
          </a:p>
          <a:p>
            <a:r>
              <a:rPr lang="en-US" baseline="0" dirty="0"/>
              <a:t>Configuration of module pipeline – Developers must choose the modules which make up their gateway and configure the modules according to their exact scenario.</a:t>
            </a:r>
          </a:p>
          <a:p>
            <a:endParaRPr lang="en-US" baseline="0" dirty="0"/>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C97217-A82B-489E-ACC0-64753003E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40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A wide variety of devices that we may need to work with. Some</a:t>
            </a:r>
            <a:r>
              <a:rPr lang="en-US" baseline="0" dirty="0"/>
              <a:t> may be in-place already; i.e. We have an existing device that we need to connect. Others may be </a:t>
            </a:r>
            <a:r>
              <a:rPr lang="en-US" baseline="0" dirty="0" err="1"/>
              <a:t>greenfields</a:t>
            </a:r>
            <a:r>
              <a:rPr lang="en-US" baseline="0" dirty="0"/>
              <a:t> devices; i.e. we are specifying and building the device as part of the solution we’re rolling out.</a:t>
            </a:r>
          </a:p>
          <a:p>
            <a:endParaRPr lang="en-US" baseline="0" dirty="0"/>
          </a:p>
          <a:p>
            <a:r>
              <a:rPr lang="en-US" baseline="0" dirty="0"/>
              <a:t>When thinking about Protocols we need to consider two areas. </a:t>
            </a:r>
          </a:p>
          <a:p>
            <a:pPr marL="228600" indent="-228600">
              <a:buAutoNum type="arabicPeriod"/>
            </a:pPr>
            <a:r>
              <a:rPr lang="en-US" baseline="0" dirty="0"/>
              <a:t>What messaging protocol are our devices able to communicate using? One of the </a:t>
            </a:r>
            <a:r>
              <a:rPr lang="en-US" baseline="0" dirty="0" err="1"/>
              <a:t>IoT</a:t>
            </a:r>
            <a:r>
              <a:rPr lang="en-US" baseline="0" dirty="0"/>
              <a:t> Hub supported protocols (AMQP, HTTP and MQTT)? Or does it use a proprietary protocol that we’ll need to broker either in the field or in the cloud?</a:t>
            </a:r>
          </a:p>
          <a:p>
            <a:pPr marL="228600" indent="-228600">
              <a:buAutoNum type="arabicPeriod"/>
            </a:pPr>
            <a:r>
              <a:rPr lang="en-US" baseline="0" dirty="0"/>
              <a:t>What physical networking protocol does the device use? Many devices, particularly smaller devices, may be using lightweight PAN networks to communicate (BT/BTLE/Zigbee,6LoWPAN) and will need a device in the field (a field gateway) to connect them to an IP based network and then to the Cloud.</a:t>
            </a:r>
          </a:p>
          <a:p>
            <a:pPr marL="228600" indent="-228600">
              <a:buAutoNum type="arabicPeriod"/>
            </a:pPr>
            <a:endParaRPr lang="en-US" baseline="0" dirty="0"/>
          </a:p>
          <a:p>
            <a:pPr marL="0" indent="0">
              <a:buNone/>
            </a:pPr>
            <a:r>
              <a:rPr lang="en-US" baseline="0" dirty="0"/>
              <a:t>What programming platforms are going to be used? Will you be able to port one of the Azure </a:t>
            </a:r>
            <a:r>
              <a:rPr lang="en-US" baseline="0" dirty="0" err="1"/>
              <a:t>IoT</a:t>
            </a:r>
            <a:r>
              <a:rPr lang="en-US" baseline="0" dirty="0"/>
              <a:t> client SDKs across to your device? Or are we going to have to port the C library across to the platform?</a:t>
            </a:r>
          </a:p>
          <a:p>
            <a:pPr marL="0" indent="0">
              <a:buNone/>
            </a:pPr>
            <a:endParaRPr lang="en-US" baseline="0" dirty="0"/>
          </a:p>
          <a:p>
            <a:pPr marL="0" indent="0">
              <a:buNone/>
            </a:pPr>
            <a:r>
              <a:rPr lang="en-US" baseline="0" dirty="0"/>
              <a:t>What security requirements are required, in particular, what approach is going to be taken to authentication between device and cloud?</a:t>
            </a:r>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739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When considering what will need to be achieved in the cloud:</a:t>
            </a:r>
          </a:p>
          <a:p>
            <a:pPr marL="171450" indent="-171450">
              <a:buFontTx/>
              <a:buChar char="-"/>
            </a:pPr>
            <a:r>
              <a:rPr lang="en-US" dirty="0"/>
              <a:t>What are the types and volumes of data to be processed? Some cloud </a:t>
            </a:r>
            <a:r>
              <a:rPr lang="en-US" dirty="0" err="1"/>
              <a:t>IoT</a:t>
            </a:r>
            <a:r>
              <a:rPr lang="en-US" dirty="0"/>
              <a:t> platforms are more capable than others when it comes to high volume telemetry ingestion; indeed some require using two different paths</a:t>
            </a:r>
            <a:r>
              <a:rPr lang="en-US" baseline="0" dirty="0"/>
              <a:t> for device command and control vs telemetry ingestion.</a:t>
            </a:r>
          </a:p>
          <a:p>
            <a:pPr marL="171450" indent="-171450">
              <a:buFontTx/>
              <a:buChar char="-"/>
            </a:pPr>
            <a:r>
              <a:rPr lang="en-US" baseline="0" dirty="0"/>
              <a:t>How will your device deal with command and control requirements and how will you manage and update devices in the field. Having a suitable mechanism for remote update of devices will be critical in most scenarios; much of the value of low cost </a:t>
            </a:r>
            <a:r>
              <a:rPr lang="en-US" baseline="0" dirty="0" err="1"/>
              <a:t>IoT</a:t>
            </a:r>
            <a:r>
              <a:rPr lang="en-US" baseline="0" dirty="0"/>
              <a:t> devices will be lost if they require a technician to visit them in the field for updates; silicon has gotten much cheaper but technician labor costs have not.</a:t>
            </a:r>
          </a:p>
          <a:p>
            <a:endParaRPr lang="en-US" baseline="0"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787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44</a:t>
            </a:fld>
            <a:endParaRPr lang="en-US"/>
          </a:p>
        </p:txBody>
      </p:sp>
    </p:spTree>
    <p:extLst>
      <p:ext uri="{BB962C8B-B14F-4D97-AF65-F5344CB8AC3E}">
        <p14:creationId xmlns:p14="http://schemas.microsoft.com/office/powerpoint/2010/main" val="2364479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hlinkClick r:id="rId3"/>
              </a:rPr>
              <a:t>https://mspartnerlp.partner.microsoft.com/LearningPath/LearningPath/DLPaths?trackId=2918&amp;rowId=3606&amp;trackPathId=14612</a:t>
            </a:r>
            <a:r>
              <a:rPr lang="en-US" dirty="0"/>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F66951EF-8173-40FE-AE57-38A6F6A15BF1}" type="slidenum">
              <a:rPr lang="en-US" smtClean="0"/>
              <a:t>45</a:t>
            </a:fld>
            <a:endParaRPr lang="en-US"/>
          </a:p>
        </p:txBody>
      </p:sp>
    </p:spTree>
    <p:extLst>
      <p:ext uri="{BB962C8B-B14F-4D97-AF65-F5344CB8AC3E}">
        <p14:creationId xmlns:p14="http://schemas.microsoft.com/office/powerpoint/2010/main" val="1660258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In this deck we will be focusing on the second of these elements. We have connected our devices and set up a path of data to flow the Azure cloud. Now how do we analyze the data coming in and visualize the results. there are many different services available that are part of the Azure IoT suite that can help. However it is first important to understand the different analysis patterns available</a:t>
            </a: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276050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NZ" dirty="0"/>
              <a:t>When you</a:t>
            </a:r>
            <a:r>
              <a:rPr lang="en-NZ" baseline="0" dirty="0"/>
              <a:t> think about designing and architecting your </a:t>
            </a:r>
            <a:r>
              <a:rPr lang="en-NZ" baseline="0" dirty="0" err="1"/>
              <a:t>IoT</a:t>
            </a:r>
            <a:r>
              <a:rPr lang="en-NZ" baseline="0" dirty="0"/>
              <a:t> solution, here are some additional considerations (more will be discussed in the hands-on labs).</a:t>
            </a:r>
          </a:p>
          <a:p>
            <a:endParaRPr lang="en-NZ" baseline="0" dirty="0"/>
          </a:p>
          <a:p>
            <a:r>
              <a:rPr lang="en-NZ" b="1" i="1" baseline="0" dirty="0"/>
              <a:t>Event Processing</a:t>
            </a:r>
          </a:p>
          <a:p>
            <a:r>
              <a:rPr lang="en-NZ" baseline="0" dirty="0"/>
              <a:t>Is synchronous event processing sufficient? Or will you need to run an aggregate event processing pipeline?</a:t>
            </a:r>
          </a:p>
          <a:p>
            <a:endParaRPr lang="en-NZ" baseline="0" dirty="0"/>
          </a:p>
          <a:p>
            <a:r>
              <a:rPr lang="en-NZ" baseline="0" dirty="0"/>
              <a:t>This will effect your approach to </a:t>
            </a:r>
            <a:r>
              <a:rPr lang="en-NZ" b="1" i="1" baseline="0" dirty="0"/>
              <a:t>Rules.</a:t>
            </a:r>
          </a:p>
          <a:p>
            <a:pPr marL="171450" indent="-171450">
              <a:buFontTx/>
              <a:buChar char="-"/>
            </a:pPr>
            <a:r>
              <a:rPr lang="en-NZ" b="0" i="0" baseline="0" dirty="0"/>
              <a:t>How’re you going to represent your rules?</a:t>
            </a:r>
          </a:p>
          <a:p>
            <a:pPr marL="171450" indent="-171450">
              <a:buFontTx/>
              <a:buChar char="-"/>
            </a:pPr>
            <a:r>
              <a:rPr lang="en-NZ" b="0" i="0" baseline="0" dirty="0"/>
              <a:t>…</a:t>
            </a:r>
          </a:p>
          <a:p>
            <a:pPr marL="171450" indent="-171450">
              <a:buFontTx/>
              <a:buChar char="-"/>
            </a:pPr>
            <a:endParaRPr lang="en-NZ" b="0" i="0" baseline="0" dirty="0"/>
          </a:p>
          <a:p>
            <a:pPr marL="0" indent="0">
              <a:buFontTx/>
              <a:buNone/>
            </a:pPr>
            <a:r>
              <a:rPr lang="en-NZ" b="0" i="0" baseline="0" dirty="0"/>
              <a:t>The Azure </a:t>
            </a:r>
            <a:r>
              <a:rPr lang="en-NZ" b="0" i="0" baseline="0" dirty="0" err="1"/>
              <a:t>IoT</a:t>
            </a:r>
            <a:r>
              <a:rPr lang="en-NZ" b="0" i="0" baseline="0" dirty="0"/>
              <a:t> Suite uses Azure Stream Analytics which supports this rich rule and event based processing.</a:t>
            </a:r>
          </a:p>
          <a:p>
            <a:pPr marL="171450" indent="-171450">
              <a:buFontTx/>
              <a:buChar char="-"/>
            </a:pPr>
            <a:endParaRPr lang="en-NZ" b="0" i="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724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IoT supports multiple patterns of analytics as you can see. For simplicity’s sake lets look at each phase in an IoT solution where analytics can be applied.</a:t>
            </a:r>
          </a:p>
          <a:p>
            <a:r>
              <a:rPr lang="en-US" sz="1200" kern="1200" dirty="0">
                <a:solidFill>
                  <a:schemeClr val="tx1"/>
                </a:solidFill>
                <a:effectLst/>
                <a:latin typeface="+mn-lt"/>
                <a:ea typeface="+mn-ea"/>
                <a:cs typeface="+mn-cs"/>
              </a:rPr>
              <a:t>Let’s start with the one on the left. The first is on the edge where you can add modules to filter, aggregate, log, route data and more. This phase is prevalent in many gateway scenarios.</a:t>
            </a:r>
          </a:p>
          <a:p>
            <a:r>
              <a:rPr lang="en-US" sz="1200" kern="1200" dirty="0">
                <a:solidFill>
                  <a:schemeClr val="tx1"/>
                </a:solidFill>
                <a:effectLst/>
                <a:latin typeface="+mn-lt"/>
                <a:ea typeface="+mn-ea"/>
                <a:cs typeface="+mn-cs"/>
              </a:rPr>
              <a:t>Even during In-Cloud Ingestion-Analytics can be supported.  Such as querying the twin within Azure IoT Hub, filtering and routing message at this level etc.</a:t>
            </a:r>
          </a:p>
          <a:p>
            <a:r>
              <a:rPr lang="en-US" sz="1200" kern="1200" dirty="0">
                <a:solidFill>
                  <a:schemeClr val="tx1"/>
                </a:solidFill>
                <a:effectLst/>
                <a:latin typeface="+mn-lt"/>
                <a:ea typeface="+mn-ea"/>
                <a:cs typeface="+mn-cs"/>
              </a:rPr>
              <a:t>There are two main patterns that can be applied to the data for IoT.</a:t>
            </a:r>
          </a:p>
          <a:p>
            <a:r>
              <a:rPr lang="en-US" sz="1200" kern="1200" dirty="0">
                <a:solidFill>
                  <a:schemeClr val="tx1"/>
                </a:solidFill>
                <a:effectLst/>
                <a:latin typeface="+mn-lt"/>
                <a:ea typeface="+mn-ea"/>
                <a:cs typeface="+mn-cs"/>
              </a:rPr>
              <a:t>The first one is hot path: Where data is actually analyzed in real time. In this path real time event monitoring whether simple or complex becomes critical. The incoming data is analyzed based on a set of rules and the data can then be transformed and insights generated. Typically looking at this data through the time series lens can make it even more important to generate accurate predictions. This data can also be applied to machine learning models to better produce the desired output or prediction. There are many different services that can support hot path analytics some of which we will discuss today.</a:t>
            </a:r>
          </a:p>
          <a:p>
            <a:r>
              <a:rPr lang="en-US" sz="1200" kern="1200" dirty="0">
                <a:solidFill>
                  <a:schemeClr val="tx1"/>
                </a:solidFill>
                <a:effectLst/>
                <a:latin typeface="+mn-lt"/>
                <a:ea typeface="+mn-ea"/>
                <a:cs typeface="+mn-cs"/>
              </a:rPr>
              <a:t>Another path we see is the cold path where data is moved into some sort of storage and then different analytic services dependent on your needs can be used to generate insights. </a:t>
            </a:r>
          </a:p>
          <a:p>
            <a:r>
              <a:rPr lang="en-US" sz="1200" kern="1200" dirty="0">
                <a:solidFill>
                  <a:schemeClr val="tx1"/>
                </a:solidFill>
                <a:effectLst/>
                <a:latin typeface="+mn-lt"/>
                <a:ea typeface="+mn-ea"/>
                <a:cs typeface="+mn-cs"/>
              </a:rPr>
              <a:t> </a:t>
            </a:r>
          </a:p>
          <a:p>
            <a:endParaRPr lang="en-US" b="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520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analytics first moves data (Archived, historical, logs,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into some sort of storage and then different analysis is applied to it to generate insights. This is still a common pattern that we must at least talk about briefly as many non software companies still understand this scenario better. Plus when you talk about kicking off POC’s it is very simple to start with making sense of historical data first.</a:t>
            </a:r>
          </a:p>
          <a:p>
            <a:r>
              <a:rPr lang="en-US" sz="1200" kern="1200" dirty="0">
                <a:solidFill>
                  <a:schemeClr val="tx1"/>
                </a:solidFill>
                <a:effectLst/>
                <a:latin typeface="+mn-lt"/>
                <a:ea typeface="+mn-ea"/>
                <a:cs typeface="+mn-cs"/>
              </a:rPr>
              <a:t>As you can see Azure IoT Hub can push cold data directly into blob using file upload feature, or telemetry data using Event Hubs can be pushed into different storage types whether it is Blob or Data Lake or something else. Then machine learning can be applied to this data after it has been cleaned, prepped and transformed. Azure IoT suite and Cortana Intelligent suite components can be leveraged here and finally the insights from this data can be visualized, fed back into business systems or actions back on devices can be taken as well.</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1F8606-7BA6-450B-83AD-F9C5B2D8E882}" type="slidenum">
              <a:rPr lang="en-US" smtClean="0"/>
              <a:t>49</a:t>
            </a:fld>
            <a:endParaRPr lang="en-US"/>
          </a:p>
        </p:txBody>
      </p:sp>
    </p:spTree>
    <p:extLst>
      <p:ext uri="{BB962C8B-B14F-4D97-AF65-F5344CB8AC3E}">
        <p14:creationId xmlns:p14="http://schemas.microsoft.com/office/powerpoint/2010/main" val="587312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345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Hot path or real time analytics or streaming analytics is becoming extremely popular due to its usefulness in IoT scenarios.</a:t>
            </a:r>
          </a:p>
          <a:p>
            <a:r>
              <a:rPr lang="en-US" sz="1200" kern="1200" dirty="0">
                <a:solidFill>
                  <a:schemeClr val="tx1"/>
                </a:solidFill>
                <a:effectLst/>
                <a:latin typeface="+mn-lt"/>
                <a:ea typeface="+mn-ea"/>
                <a:cs typeface="+mn-cs"/>
              </a:rPr>
              <a:t>Real time analytics refer to analyzing fast moving data streams and events, while the data is still on the wire. As seen in the previous slide, In traditional data analytics you first store the data in a database and then run analytics on the data to uncover insights. But, you do not always have the luxury of time to do that – as many insights have a very short shelf life for you to act on. For example, you have less than 5 seconds to stop an overheated engine , detect a power failure, detect a fire in a building – so that you can promptly address such situations and avoid catastrophic damage. </a:t>
            </a:r>
          </a:p>
          <a:p>
            <a:r>
              <a:rPr lang="en-US" sz="1200" kern="1200" dirty="0">
                <a:solidFill>
                  <a:schemeClr val="tx1"/>
                </a:solidFill>
                <a:effectLst/>
                <a:latin typeface="+mn-lt"/>
                <a:ea typeface="+mn-ea"/>
                <a:cs typeface="+mn-cs"/>
              </a:rPr>
              <a:t>This real time analysis when coupled with machine learning and visualization is gaining a whole lot of momentum in the IoT space. This combination of analytics on data on the wire can lead us from proactive monitoring to predictive and prescriptive analytics.</a:t>
            </a:r>
          </a:p>
          <a:p>
            <a:r>
              <a:rPr lang="en-US" sz="1200" kern="1200" dirty="0">
                <a:solidFill>
                  <a:schemeClr val="tx1"/>
                </a:solidFill>
                <a:effectLst/>
                <a:latin typeface="+mn-lt"/>
                <a:ea typeface="+mn-ea"/>
                <a:cs typeface="+mn-cs"/>
              </a:rPr>
              <a:t>The data through real time analysis can be fed through machine learning which will determine the probability of predicting a certain outcome based on the algorithm and historical data. This outcome can then be visualized graphically and a predictive action can be taken saving millions of dollars in efficiency and giving way to new business models.</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9156EBD0-E259-4072-9401-F202BFF92A0D}"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408726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a:bodyPr>
          <a:lstStyle/>
          <a:p>
            <a:r>
              <a:rPr lang="en-US" kern="1200" dirty="0">
                <a:solidFill>
                  <a:schemeClr val="tx1"/>
                </a:solidFill>
                <a:effectLst/>
                <a:latin typeface="+mn-lt"/>
                <a:ea typeface="+mn-ea"/>
                <a:cs typeface="+mn-cs"/>
              </a:rPr>
              <a:t>This pattern of analytics is the back bone of the Azure IoT reference architecture and is used in our Remote Monitoring and Predictive Maintenance architectural frameworks for PCS. As you can see in this implementation we are using many different analytics services, and will dig deep into the services outlined in red which make the analytics patterns discussed above possible.</a:t>
            </a:r>
          </a:p>
          <a:p>
            <a:r>
              <a:rPr lang="en-US" kern="1200" dirty="0">
                <a:solidFill>
                  <a:schemeClr val="tx1"/>
                </a:solidFill>
                <a:effectLst/>
                <a:latin typeface="+mn-lt"/>
                <a:ea typeface="+mn-ea"/>
                <a:cs typeface="+mn-cs"/>
              </a:rPr>
              <a:t> </a:t>
            </a:r>
          </a:p>
          <a:p>
            <a:r>
              <a:rPr lang="en-US" kern="1200" dirty="0">
                <a:solidFill>
                  <a:schemeClr val="tx1"/>
                </a:solidFill>
                <a:effectLst/>
                <a:latin typeface="+mn-lt"/>
                <a:ea typeface="+mn-ea"/>
                <a:cs typeface="+mn-cs"/>
              </a:rPr>
              <a:t>First we Provision simulated devices with a C# device emulator running </a:t>
            </a:r>
            <a:r>
              <a:rPr lang="en-US" kern="1200" dirty="0" err="1">
                <a:solidFill>
                  <a:schemeClr val="tx1"/>
                </a:solidFill>
                <a:effectLst/>
                <a:latin typeface="+mn-lt"/>
                <a:ea typeface="+mn-ea"/>
                <a:cs typeface="+mn-cs"/>
              </a:rPr>
              <a:t>.Net</a:t>
            </a:r>
            <a:r>
              <a:rPr lang="en-US" kern="1200" dirty="0">
                <a:solidFill>
                  <a:schemeClr val="tx1"/>
                </a:solidFill>
                <a:effectLst/>
                <a:latin typeface="+mn-lt"/>
                <a:ea typeface="+mn-ea"/>
                <a:cs typeface="+mn-cs"/>
              </a:rPr>
              <a:t>. These simulated devices are connected to a IoT Hub that manages the two way communication between cloud and device and creates a secure command and control channel. </a:t>
            </a:r>
          </a:p>
          <a:p>
            <a:pPr marL="171450" indent="-171450">
              <a:buFontTx/>
              <a:buChar char="-"/>
            </a:pPr>
            <a:endParaRPr lang="en-US" baseline="0" dirty="0"/>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endParaRPr lang="en-US" i="0" baseline="0" dirty="0"/>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endParaRPr lang="en-US" i="0" baseline="0" dirty="0"/>
          </a:p>
          <a:p>
            <a:pPr marL="171450" indent="-171450">
              <a:buFontTx/>
              <a:buChar char="-"/>
            </a:pPr>
            <a:r>
              <a:rPr lang="en-US" i="0" baseline="0" dirty="0"/>
              <a:t>Document DB stores all the metadata and device properties for each connected device. </a:t>
            </a:r>
          </a:p>
          <a:p>
            <a:pPr marL="171450" indent="-171450">
              <a:buFontTx/>
              <a:buChar char="-"/>
            </a:pPr>
            <a:endParaRPr lang="en-US" i="0" baseline="0" dirty="0"/>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endParaRPr lang="en-US" i="0" baseline="0" dirty="0"/>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endParaRPr lang="en-US" i="0" baseline="0" dirty="0"/>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66614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let’s take an in-depth look at some of these services that makes these analytic patterns possible. The first one we will look at is the Azure Stream analytics.</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268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can see there are many scenarios where stream analytics is applicable. From a practical perspective a lot of the stream analytics is looking at telemetry data in real time and getting insights whether this is looking at credit card data from Point of Sale devices or looking at data in real time from a truck for fleet management for route optimization to making real time power related decisions based on data from power grids. Real time analytics is becoming key in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scenarios where the telemetry data streaming from the devices need to be acted upon in a very short time frame for a big impact on corporations. The example is credit card transactions from Point of Sales and data analysis from Power Grids to determine anomalies for appropriate actions.</a:t>
            </a:r>
          </a:p>
          <a:p>
            <a:r>
              <a:rPr lang="en-US" sz="1200" kern="1200" dirty="0">
                <a:solidFill>
                  <a:schemeClr val="tx1"/>
                </a:solidFill>
                <a:effectLst/>
                <a:latin typeface="+mn-lt"/>
                <a:ea typeface="+mn-ea"/>
                <a:cs typeface="+mn-cs"/>
              </a:rPr>
              <a:t>Azure Stream Analytics makes all of it possible!!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1F8606-7BA6-450B-83AD-F9C5B2D8E882}" type="slidenum">
              <a:rPr lang="en-US" smtClean="0"/>
              <a:t>53</a:t>
            </a:fld>
            <a:endParaRPr lang="en-US"/>
          </a:p>
        </p:txBody>
      </p:sp>
    </p:spTree>
    <p:extLst>
      <p:ext uri="{BB962C8B-B14F-4D97-AF65-F5344CB8AC3E}">
        <p14:creationId xmlns:p14="http://schemas.microsoft.com/office/powerpoint/2010/main" val="33519896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77500" lnSpcReduction="20000"/>
          </a:bodyPr>
          <a:lstStyle/>
          <a:p>
            <a:r>
              <a:rPr lang="en-US" sz="1800" kern="1200" dirty="0">
                <a:solidFill>
                  <a:schemeClr val="tx1"/>
                </a:solidFill>
                <a:effectLst/>
                <a:latin typeface="+mn-lt"/>
                <a:ea typeface="+mn-ea"/>
                <a:cs typeface="+mn-cs"/>
              </a:rPr>
              <a:t>Like we discussed in the previous slides, Azure Stream Analytics helps monitor your IoT infrastructure, detect anomalies and respond back to critical situations in real time. This is achieved by means of continuously analyzing single or multiple streams of data, identify complex correlations among these streams of data and flagging discrepancies or pre defined patterns as they occur for further actions.</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Azure stream analytics is very developer friendly . One could easily write streaming queries just like a SQL query. Some of the other similar technologies out there need developers to express logic in Java or C#, which results in longer developer ramp-up time and a lot more IT budgets to pay for such skills.</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Azure Stream Analytics has strong integration with a wide array of services on Azure. Whether it is reading reference data from Azure blob storage, or scoring events in real time with Azure ML algorithms, or writing results to a Power BI real time dashboard – we have you covered. Such out of box integrations help customers rapidly build new applications.</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Azure Stream Analytics is a fully managed PaaS service in Azure. There are no upfront costs involved in setting up compute clusters and complex hardware wiring like you would do with an on-</a:t>
            </a:r>
            <a:r>
              <a:rPr lang="en-US" sz="1800" kern="1200" dirty="0" err="1">
                <a:solidFill>
                  <a:schemeClr val="tx1"/>
                </a:solidFill>
                <a:effectLst/>
                <a:latin typeface="+mn-lt"/>
                <a:ea typeface="+mn-ea"/>
                <a:cs typeface="+mn-cs"/>
              </a:rPr>
              <a:t>prem</a:t>
            </a:r>
            <a:r>
              <a:rPr lang="en-US" sz="1800" kern="1200" dirty="0">
                <a:solidFill>
                  <a:schemeClr val="tx1"/>
                </a:solidFill>
                <a:effectLst/>
                <a:latin typeface="+mn-lt"/>
                <a:ea typeface="+mn-ea"/>
                <a:cs typeface="+mn-cs"/>
              </a:rPr>
              <a:t> solution. You only pay for what you use. Also, you as a customer will never have to do any performance tuning. We take care of all of it in the background.</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Azure Stream Analytics is Enterprise grade. It is compliant with many industry and government certifications such as SOC, HIPPA, ISO etc. That’s how customers are able to scale up their businesses confidently.  Azure stream analytics promises 3 9s availability that is financially guaranteed. </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Then, there is built in auto recovery so that customers will never lose the data. And the good thing is – you do not need to write a single line of code to achieve this.  Azure Stream Analytics is available across multiple worldwide datacenters and sovereign clouds .</a:t>
            </a:r>
          </a:p>
          <a:p>
            <a:r>
              <a:rPr lang="en-US" sz="1800" kern="1200" dirty="0">
                <a:solidFill>
                  <a:schemeClr val="tx1"/>
                </a:solidFill>
                <a:effectLst/>
                <a:latin typeface="+mn-lt"/>
                <a:ea typeface="+mn-ea"/>
                <a:cs typeface="+mn-cs"/>
              </a:rPr>
              <a:t>Azure Stream Analytics is a highly scalable solution that can process millions of events per second and produce results with a sub second latencies. We talked about variable workloads . With Azure Stream Analytics you do not need to design your system for peak throughputs and can add more compute footprint as you go. </a:t>
            </a:r>
            <a:endParaRPr lang="en-US" sz="2800" b="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7021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lnSpcReduction="1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kern="1200" dirty="0">
                <a:solidFill>
                  <a:schemeClr val="tx1"/>
                </a:solidFill>
                <a:effectLst/>
                <a:latin typeface="+mn-lt"/>
                <a:ea typeface="+mn-ea"/>
                <a:cs typeface="+mn-cs"/>
              </a:rPr>
              <a:t>Now lets take a deeper look at Azure Stream analytics and how it can be used in your </a:t>
            </a:r>
            <a:r>
              <a:rPr lang="en-US" kern="1200" dirty="0" err="1">
                <a:solidFill>
                  <a:schemeClr val="tx1"/>
                </a:solidFill>
                <a:effectLst/>
                <a:latin typeface="+mn-lt"/>
                <a:ea typeface="+mn-ea"/>
                <a:cs typeface="+mn-cs"/>
              </a:rPr>
              <a:t>IoT</a:t>
            </a:r>
            <a:r>
              <a:rPr lang="en-US" kern="1200" dirty="0">
                <a:solidFill>
                  <a:schemeClr val="tx1"/>
                </a:solidFill>
                <a:effectLst/>
                <a:latin typeface="+mn-lt"/>
                <a:ea typeface="+mn-ea"/>
                <a:cs typeface="+mn-cs"/>
              </a:rPr>
              <a:t> solutions. ASA’s streaming pipe is set up as jobs which have a set of inputs, outputs  and queries associated with it. Both </a:t>
            </a:r>
            <a:r>
              <a:rPr lang="en-US" kern="1200" dirty="0" err="1">
                <a:solidFill>
                  <a:schemeClr val="tx1"/>
                </a:solidFill>
                <a:effectLst/>
                <a:latin typeface="+mn-lt"/>
                <a:ea typeface="+mn-ea"/>
                <a:cs typeface="+mn-cs"/>
              </a:rPr>
              <a:t>IoT</a:t>
            </a:r>
            <a:r>
              <a:rPr lang="en-US" kern="1200" dirty="0">
                <a:solidFill>
                  <a:schemeClr val="tx1"/>
                </a:solidFill>
                <a:effectLst/>
                <a:latin typeface="+mn-lt"/>
                <a:ea typeface="+mn-ea"/>
                <a:cs typeface="+mn-cs"/>
              </a:rPr>
              <a:t> Hub and Event Hubs can stream data directly into ASA. In addition you can add a number of reference data streams for richer processing. The output of the jobs can be any data storage like blob or SQL or Event Hubs or Service Bus Topics so the insights can be integrated into other business processes like Dynamics CRM </a:t>
            </a:r>
            <a:r>
              <a:rPr lang="en-US" kern="1200" dirty="0" err="1">
                <a:solidFill>
                  <a:schemeClr val="tx1"/>
                </a:solidFill>
                <a:effectLst/>
                <a:latin typeface="+mn-lt"/>
                <a:ea typeface="+mn-ea"/>
                <a:cs typeface="+mn-cs"/>
              </a:rPr>
              <a:t>etc</a:t>
            </a:r>
            <a:r>
              <a:rPr lang="en-US" kern="1200" dirty="0">
                <a:solidFill>
                  <a:schemeClr val="tx1"/>
                </a:solidFill>
                <a:effectLst/>
                <a:latin typeface="+mn-lt"/>
                <a:ea typeface="+mn-ea"/>
                <a:cs typeface="+mn-cs"/>
              </a:rPr>
              <a:t> or simply be routed to Power BI for visualization.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effectLst/>
              <a:latin typeface="+mn-lt"/>
              <a:ea typeface="+mn-ea"/>
              <a:cs typeface="+mn-cs"/>
            </a:endParaRPr>
          </a:p>
          <a:p>
            <a:pPr marL="0" indent="0">
              <a:buNone/>
            </a:pPr>
            <a:r>
              <a:rPr lang="en-US" b="1" dirty="0"/>
              <a:t>Available Outputs:</a:t>
            </a:r>
          </a:p>
          <a:p>
            <a:pPr lvl="1"/>
            <a:r>
              <a:rPr lang="en-NZ" dirty="0"/>
              <a:t>SQL Database</a:t>
            </a:r>
          </a:p>
          <a:p>
            <a:pPr lvl="1"/>
            <a:r>
              <a:rPr lang="en-NZ" dirty="0"/>
              <a:t>Blob Storage</a:t>
            </a:r>
          </a:p>
          <a:p>
            <a:pPr lvl="1"/>
            <a:r>
              <a:rPr lang="en-NZ" dirty="0"/>
              <a:t>Event Hub</a:t>
            </a:r>
          </a:p>
          <a:p>
            <a:pPr lvl="1"/>
            <a:r>
              <a:rPr lang="en-NZ" dirty="0"/>
              <a:t>Power BI</a:t>
            </a:r>
          </a:p>
          <a:p>
            <a:pPr lvl="1"/>
            <a:r>
              <a:rPr lang="en-NZ" dirty="0"/>
              <a:t>Table Storage</a:t>
            </a:r>
          </a:p>
          <a:p>
            <a:pPr lvl="1"/>
            <a:r>
              <a:rPr lang="en-NZ" dirty="0"/>
              <a:t>Service Bus Queues and Topics</a:t>
            </a:r>
          </a:p>
          <a:p>
            <a:pPr lvl="1"/>
            <a:r>
              <a:rPr lang="en-NZ" dirty="0"/>
              <a:t>Document DB</a:t>
            </a:r>
          </a:p>
          <a:p>
            <a:pPr lvl="1"/>
            <a:r>
              <a:rPr lang="en-NZ" dirty="0"/>
              <a:t>Data Lake Store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indent="0">
              <a:buNone/>
            </a:pPr>
            <a:r>
              <a:rPr lang="en-NZ" b="1" dirty="0"/>
              <a:t>Data stream inputs</a:t>
            </a:r>
          </a:p>
          <a:p>
            <a:pPr lvl="1"/>
            <a:r>
              <a:rPr lang="en-NZ" b="1" dirty="0"/>
              <a:t>Event Hub:  </a:t>
            </a:r>
            <a:r>
              <a:rPr lang="en-US" i="1" dirty="0"/>
              <a:t>Feed events into Azure in real time, and Stream Analytics jobs can process them</a:t>
            </a:r>
          </a:p>
          <a:p>
            <a:pPr lvl="1"/>
            <a:r>
              <a:rPr lang="en-US" b="1" dirty="0" err="1"/>
              <a:t>IoT</a:t>
            </a:r>
            <a:r>
              <a:rPr lang="en-US" b="1" dirty="0"/>
              <a:t> Hub: </a:t>
            </a:r>
            <a:r>
              <a:rPr lang="en-US" i="1" dirty="0"/>
              <a:t>Stream information collected from connected devices directly into a streaming analytics job</a:t>
            </a:r>
          </a:p>
          <a:p>
            <a:pPr lvl="1"/>
            <a:r>
              <a:rPr lang="en-US" b="1" dirty="0"/>
              <a:t>Blob Storage:  </a:t>
            </a:r>
            <a:r>
              <a:rPr lang="en-US" i="1" dirty="0"/>
              <a:t>Can be used as an input source for ingesting bulk data </a:t>
            </a:r>
          </a:p>
          <a:p>
            <a:pPr marL="0" indent="0">
              <a:buNone/>
            </a:pPr>
            <a:r>
              <a:rPr lang="en-NZ" b="1" dirty="0"/>
              <a:t>Reference Data</a:t>
            </a:r>
          </a:p>
          <a:p>
            <a:pPr lvl="1"/>
            <a:r>
              <a:rPr lang="en-NZ" dirty="0"/>
              <a:t>Static or slow changing used for performing look-ups</a:t>
            </a:r>
          </a:p>
          <a:p>
            <a:pPr lvl="1"/>
            <a:r>
              <a:rPr lang="en-NZ" dirty="0"/>
              <a:t>Azure Blob Storage is the only supported reference input</a:t>
            </a:r>
          </a:p>
          <a:p>
            <a:pPr lvl="1"/>
            <a:r>
              <a:rPr lang="en-NZ" dirty="0"/>
              <a:t>Source blobs limited to 50MB in size</a:t>
            </a:r>
          </a:p>
          <a:p>
            <a:pPr marL="0" indent="0">
              <a:buNone/>
            </a:pPr>
            <a:r>
              <a:rPr lang="en-NZ" b="1" dirty="0"/>
              <a:t>Input Data Types</a:t>
            </a:r>
          </a:p>
          <a:p>
            <a:pPr lvl="1"/>
            <a:r>
              <a:rPr lang="en-NZ" dirty="0"/>
              <a:t>CSV, JSON and Avro Serialized</a:t>
            </a:r>
            <a:endParaRPr lang="en-US" sz="900" kern="1200" dirty="0">
              <a:solidFill>
                <a:schemeClr val="tx1"/>
              </a:solidFill>
              <a:effectLst/>
              <a:latin typeface="Segoe UI Light" pitchFamily="34" charset="0"/>
              <a:ea typeface="+mn-ea"/>
              <a:cs typeface="+mn-cs"/>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57874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lnSpcReduction="10000"/>
          </a:bodyPr>
          <a:lstStyle/>
          <a:p>
            <a:r>
              <a:rPr lang="en-US" sz="1800" b="0" baseline="0" dirty="0"/>
              <a:t>Azure Stream Analytics provides you a rich set of visual tools to debug your query as well as monitor your job performance statistics in real time.</a:t>
            </a:r>
          </a:p>
          <a:p>
            <a:endParaRPr lang="en-US" sz="1800" b="0"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t>The concept of reference data and enrichment is very important</a:t>
            </a:r>
            <a:r>
              <a:rPr lang="en-US" sz="1800" baseline="0" dirty="0"/>
              <a:t> to learn about</a:t>
            </a:r>
            <a:r>
              <a:rPr lang="en-US" sz="1800" dirty="0"/>
              <a:t>. We always want to shrink payload down because you are transporting data over network, GPRS etc.</a:t>
            </a:r>
            <a:r>
              <a:rPr lang="en-US" sz="1800" baseline="0" dirty="0"/>
              <a:t> and</a:t>
            </a:r>
            <a:r>
              <a:rPr lang="en-US" sz="1800" dirty="0"/>
              <a:t> only send data that is very relevant. Payload might only look like sensor A, temp x. But, you need to know where this sensor maps to – in other words, where this located, which manufacturer did we get it from </a:t>
            </a:r>
            <a:r>
              <a:rPr lang="en-US" sz="1800" dirty="0" err="1"/>
              <a:t>etc</a:t>
            </a:r>
            <a:r>
              <a:rPr lang="en-US" sz="1800" dirty="0"/>
              <a:t> – in case it fails., So this is called reference data. This is data at rest.  We let you add reference data. You can treat reference data as another stream to further augment your streaming data. By the way, this is one of the more used features. You can refresh the blob too. Similarly, you can also use Machine Learning algorithms</a:t>
            </a:r>
            <a:r>
              <a:rPr lang="en-US" sz="1800" baseline="0" dirty="0"/>
              <a:t> to score every event as they come in. </a:t>
            </a:r>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t>Let me talk about Event processing semantics. These concepts that we support through simple configuration settings are really helpful to differentiate ourselves. </a:t>
            </a:r>
            <a:r>
              <a:rPr lang="en-US" sz="1800" b="0" baseline="0" dirty="0"/>
              <a:t> Through late arrival and out of order policies, we</a:t>
            </a:r>
            <a:r>
              <a:rPr lang="en-US" sz="1800" dirty="0"/>
              <a:t> can specify that the system should wait for a certain period of time to ensure all the data comes into IOT hub before I start processing. Maybe some events are coming in from TCP IP connections, some via Bluetooth and so on. This is important where sequence of events is key for your analysis.  Basically on our configuration settings, I can say how long I want to wait for the events to.</a:t>
            </a:r>
            <a:r>
              <a:rPr lang="en-US" sz="1800" baseline="0"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048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AU" kern="1200" dirty="0">
                <a:solidFill>
                  <a:schemeClr val="tx1"/>
                </a:solidFill>
                <a:effectLst/>
                <a:ea typeface="+mn-ea"/>
                <a:cs typeface="+mn-cs"/>
              </a:rPr>
              <a:t>Tumbling window functions are used to segment a data stream into distinct time segments and perform a function against them, such as the example below. The key differentiators of a Tumbling window are that they repeat, do not overlap and an event cannot belong to more than one tumbling window.</a:t>
            </a:r>
            <a:endParaRPr lang="en-NZ" sz="280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0194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AU" kern="1200" dirty="0">
                <a:solidFill>
                  <a:schemeClr val="tx1"/>
                </a:solidFill>
                <a:effectLst/>
                <a:ea typeface="+mn-ea"/>
                <a:cs typeface="+mn-cs"/>
              </a:rPr>
              <a:t>Hopping window functions hop forward in time by a fixed period. It may be easy to think of them as Tumbling windows that can overlap, so events can belong to more than one Hopping window result set. To make a Hopping window the same as a Tumbling window one would simply specify the hop size to be the same as the window size.</a:t>
            </a:r>
            <a:endParaRPr lang="en-NZ" sz="280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3456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AU" kern="1200" dirty="0">
                <a:solidFill>
                  <a:schemeClr val="tx1"/>
                </a:solidFill>
                <a:effectLst/>
                <a:ea typeface="+mn-ea"/>
                <a:cs typeface="+mn-cs"/>
              </a:rPr>
              <a:t>Sliding window functions, unlike Tumbling or Hopping windows, produce an output only when an event occurs. Every window will have at least one event and the window continuously moves forward by an € (epsilon). Like Hopping Windows, events can belong to more than one Sliding Window.</a:t>
            </a:r>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436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r>
              <a:rPr lang="en-US" sz="1400" b="0" dirty="0"/>
              <a:t>Next,</a:t>
            </a:r>
            <a:r>
              <a:rPr lang="en-US" sz="1400" b="0" baseline="0" dirty="0"/>
              <a:t> organizations start to develop some business intelligence around the huge streams of data.</a:t>
            </a:r>
          </a:p>
          <a:p>
            <a:endParaRPr lang="en-US" sz="1400" b="0" dirty="0"/>
          </a:p>
          <a:p>
            <a:r>
              <a:rPr lang="en-US" sz="1400" b="0" dirty="0"/>
              <a:t>Once they’ve built a data set customers will start to derive insight from this.</a:t>
            </a:r>
            <a:r>
              <a:rPr lang="en-US" sz="1400" b="0" baseline="0" dirty="0"/>
              <a:t> This moves from experimentation and exploration of data to insight, often using machine learning and other statistical and predictive models.</a:t>
            </a:r>
          </a:p>
          <a:p>
            <a:endParaRPr lang="en-US" sz="1400" b="0" baseline="0" dirty="0"/>
          </a:p>
          <a:p>
            <a:r>
              <a:rPr lang="en-US" sz="1400" b="0" baseline="0" dirty="0"/>
              <a:t>The cloud and predictive analytics work really well together. This is because predictive analytics requires a lot of computing power, which is ‘on tap’ in the cloud.</a:t>
            </a:r>
          </a:p>
          <a:p>
            <a:endParaRPr lang="en-US" sz="1400" b="0" baseline="0" dirty="0"/>
          </a:p>
          <a:p>
            <a:r>
              <a:rPr lang="en-US" sz="1400" b="0" baseline="0" dirty="0"/>
              <a:t>Insight allows customers to take better decisions as they run their business. Some of these will be real time operationalization of predictive models, some of these will be longer term strategic decisions.</a:t>
            </a:r>
            <a:endParaRPr lang="en-US" sz="1400" b="0"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418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NZ" dirty="0"/>
              <a:t>In context of the Azure</a:t>
            </a:r>
            <a:r>
              <a:rPr lang="en-NZ" baseline="0" dirty="0"/>
              <a:t> </a:t>
            </a:r>
            <a:r>
              <a:rPr lang="en-NZ" baseline="0" dirty="0" err="1"/>
              <a:t>IoT</a:t>
            </a:r>
            <a:r>
              <a:rPr lang="en-NZ" dirty="0"/>
              <a:t> Remote</a:t>
            </a:r>
            <a:r>
              <a:rPr lang="en-NZ" baseline="0" dirty="0"/>
              <a:t> Monitoring solution</a:t>
            </a:r>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61083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600" baseline="0" dirty="0"/>
              <a:t>Power BI  is a powerful Data Visualization tool</a:t>
            </a:r>
          </a:p>
          <a:p>
            <a:r>
              <a:rPr lang="en-US" kern="1200" dirty="0">
                <a:solidFill>
                  <a:schemeClr val="tx1"/>
                </a:solidFill>
                <a:effectLst/>
                <a:latin typeface="+mn-lt"/>
                <a:ea typeface="+mn-ea"/>
                <a:cs typeface="+mn-cs"/>
              </a:rPr>
              <a:t>Power BI addresses three common business intelligence challenges that an organization may face:</a:t>
            </a:r>
          </a:p>
          <a:p>
            <a:pPr lvl="0"/>
            <a:r>
              <a:rPr lang="en-US" b="1" kern="1200" dirty="0">
                <a:solidFill>
                  <a:schemeClr val="tx1"/>
                </a:solidFill>
                <a:effectLst/>
                <a:latin typeface="+mn-lt"/>
                <a:ea typeface="+mn-ea"/>
                <a:cs typeface="+mn-cs"/>
              </a:rPr>
              <a:t>1. Getting an end-to-end view off what is happening </a:t>
            </a:r>
            <a:r>
              <a:rPr lang="en-US" kern="1200" dirty="0">
                <a:solidFill>
                  <a:schemeClr val="tx1"/>
                </a:solidFill>
                <a:effectLst/>
                <a:latin typeface="+mn-lt"/>
                <a:ea typeface="+mn-ea"/>
                <a:cs typeface="+mn-cs"/>
              </a:rPr>
              <a:t>— because data is often in disparate locations, it can be difficult for business users to see a complete picture of your business </a:t>
            </a:r>
          </a:p>
          <a:p>
            <a:pPr lvl="0"/>
            <a:r>
              <a:rPr lang="en-US" b="1" kern="1200" dirty="0">
                <a:solidFill>
                  <a:schemeClr val="tx1"/>
                </a:solidFill>
                <a:effectLst/>
                <a:latin typeface="+mn-lt"/>
                <a:ea typeface="+mn-ea"/>
                <a:cs typeface="+mn-cs"/>
              </a:rPr>
              <a:t>2. Managing multiple data sources </a:t>
            </a:r>
            <a:r>
              <a:rPr lang="en-US" kern="1200" dirty="0">
                <a:solidFill>
                  <a:schemeClr val="tx1"/>
                </a:solidFill>
                <a:effectLst/>
                <a:latin typeface="+mn-lt"/>
                <a:ea typeface="+mn-ea"/>
                <a:cs typeface="+mn-cs"/>
              </a:rPr>
              <a:t>— Data residing in SaaS solutions and other external locations can be difficult to manage programmatically, or access and refresh securely</a:t>
            </a:r>
          </a:p>
          <a:p>
            <a:pPr lvl="0"/>
            <a:r>
              <a:rPr lang="en-US" b="1" kern="1200" dirty="0">
                <a:solidFill>
                  <a:schemeClr val="tx1"/>
                </a:solidFill>
                <a:effectLst/>
                <a:latin typeface="+mn-lt"/>
                <a:ea typeface="+mn-ea"/>
                <a:cs typeface="+mn-cs"/>
              </a:rPr>
              <a:t>3. Making the right data available to the right users at the right time</a:t>
            </a:r>
            <a:endParaRPr lang="en-US" kern="1200" dirty="0">
              <a:solidFill>
                <a:schemeClr val="tx1"/>
              </a:solidFill>
              <a:effectLst/>
              <a:latin typeface="+mn-lt"/>
              <a:ea typeface="+mn-ea"/>
              <a:cs typeface="+mn-cs"/>
            </a:endParaRPr>
          </a:p>
          <a:p>
            <a:pPr lvl="1"/>
            <a:r>
              <a:rPr lang="en-US" kern="1200" dirty="0">
                <a:solidFill>
                  <a:schemeClr val="tx1"/>
                </a:solidFill>
                <a:effectLst/>
                <a:latin typeface="+mn-lt"/>
                <a:ea typeface="+mn-ea"/>
                <a:cs typeface="+mn-cs"/>
              </a:rPr>
              <a:t>Mobile business users need the latest operational data at their fingertips, no matter where they are or what device they’re using</a:t>
            </a:r>
          </a:p>
          <a:p>
            <a:pPr lvl="1"/>
            <a:r>
              <a:rPr lang="en-US" kern="1200" dirty="0">
                <a:solidFill>
                  <a:schemeClr val="tx1"/>
                </a:solidFill>
                <a:effectLst/>
                <a:latin typeface="+mn-lt"/>
                <a:ea typeface="+mn-ea"/>
                <a:cs typeface="+mn-cs"/>
              </a:rPr>
              <a:t>Different roles have different needs and access levels, so a one-size-fits all solution doesn’t work</a:t>
            </a:r>
          </a:p>
          <a:p>
            <a:endParaRPr lang="en-US" sz="160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2431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a:bodyPr>
          <a:lstStyle/>
          <a:p>
            <a:r>
              <a:rPr lang="en-US" baseline="0" dirty="0"/>
              <a:t>Let’s walk through an overview of how Power BI works.  </a:t>
            </a:r>
          </a:p>
          <a:p>
            <a:pPr marL="247688" indent="-247688">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81142" lvl="1" indent="-185766">
              <a:buFont typeface="Arial" panose="020B0604020202020204" pitchFamily="34" charset="0"/>
              <a:buChar char="•"/>
            </a:pPr>
            <a:r>
              <a:rPr lang="en-US" baseline="0" dirty="0"/>
              <a:t>Create beautiful visualizations to tell compelling data stories </a:t>
            </a:r>
          </a:p>
          <a:p>
            <a:pPr marL="681142" lvl="1" indent="-185766">
              <a:buFont typeface="Arial" panose="020B0604020202020204" pitchFamily="34" charset="0"/>
              <a:buChar char="•"/>
            </a:pPr>
            <a:r>
              <a:rPr lang="en-US" baseline="0" dirty="0"/>
              <a:t>Build rich, live dashboards that turn BI into business insights</a:t>
            </a:r>
          </a:p>
          <a:p>
            <a:pPr marL="681142" lvl="1" indent="-185766">
              <a:buFont typeface="Arial" panose="020B0604020202020204" pitchFamily="34" charset="0"/>
              <a:buChar char="•"/>
            </a:pPr>
            <a:r>
              <a:rPr lang="en-US" dirty="0"/>
              <a:t>Create reports</a:t>
            </a:r>
            <a:r>
              <a:rPr lang="en-US" baseline="0" dirty="0"/>
              <a:t> &amp; datasets from which you can create visualizations and dashboards</a:t>
            </a:r>
          </a:p>
          <a:p>
            <a:pPr marL="681142" lvl="1" indent="-185766">
              <a:buFont typeface="Arial" panose="020B0604020202020204" pitchFamily="34" charset="0"/>
              <a:buChar char="•"/>
            </a:pPr>
            <a:r>
              <a:rPr lang="en-US" baseline="0" dirty="0"/>
              <a:t>Enjoy the benefits of up-to-date data with real-time, automatic and scheduled refreshes</a:t>
            </a:r>
          </a:p>
          <a:p>
            <a:pPr marL="681142" lvl="1" indent="-185766">
              <a:buFont typeface="Arial" panose="020B0604020202020204" pitchFamily="34" charset="0"/>
              <a:buChar char="•"/>
            </a:pPr>
            <a:r>
              <a:rPr lang="en-US" baseline="0" dirty="0"/>
              <a:t>Share dashboards easily with other people in your organization</a:t>
            </a:r>
          </a:p>
          <a:p>
            <a:pPr marL="681142" lvl="1" indent="-185766">
              <a:buFont typeface="Arial" panose="020B0604020202020204" pitchFamily="34" charset="0"/>
              <a:buChar char="•"/>
            </a:pPr>
            <a:r>
              <a:rPr lang="en-US" baseline="0" dirty="0"/>
              <a:t>Ask questions of data in plain English with Natural Language Query</a:t>
            </a:r>
          </a:p>
          <a:p>
            <a:pPr marL="681142" lvl="1" indent="-185766">
              <a:buFont typeface="Arial" panose="020B0604020202020204" pitchFamily="34" charset="0"/>
              <a:buChar char="•"/>
            </a:pPr>
            <a:r>
              <a:rPr lang="en-US" baseline="0" dirty="0"/>
              <a:t>Stay connected to your data all the time with mobile applications</a:t>
            </a:r>
          </a:p>
          <a:p>
            <a:pPr marL="495376" lvl="1"/>
            <a:endParaRPr lang="en-US" baseline="0" dirty="0"/>
          </a:p>
          <a:p>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81142" lvl="1" indent="-185766">
              <a:buFont typeface="Arial" panose="020B0604020202020204" pitchFamily="34" charset="0"/>
              <a:buChar char="•"/>
            </a:pPr>
            <a:r>
              <a:rPr lang="en-US" baseline="0" dirty="0"/>
              <a:t>A variety of </a:t>
            </a:r>
            <a:r>
              <a:rPr lang="en-US" b="1" baseline="0" dirty="0"/>
              <a:t>popular SaaS solutions</a:t>
            </a:r>
            <a:r>
              <a:rPr lang="en-US" baseline="0" dirty="0"/>
              <a:t>, such as Marketo, Salesforce, GitHub, Dynamics CRM, Zendesk, and several others</a:t>
            </a:r>
            <a:endParaRPr lang="en-US" b="0" baseline="0" dirty="0"/>
          </a:p>
          <a:p>
            <a:pPr marL="681142" lvl="1" indent="-185766">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81142" lvl="1" indent="-185766">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81142" lvl="1" indent="-185766">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81142" lvl="1" indent="-185766">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DD81A89D-8738-4ED5-BF6E-F438F4965D3F}" type="slidenum">
              <a:rPr lang="en-US" smtClean="0"/>
              <a:t>62</a:t>
            </a:fld>
            <a:endParaRPr lang="en-US" dirty="0"/>
          </a:p>
        </p:txBody>
      </p:sp>
    </p:spTree>
    <p:extLst>
      <p:ext uri="{BB962C8B-B14F-4D97-AF65-F5344CB8AC3E}">
        <p14:creationId xmlns:p14="http://schemas.microsoft.com/office/powerpoint/2010/main" val="2881687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47C97217-A82B-489E-ACC0-64753003E7FF}" type="slidenum">
              <a:rPr lang="en-US" smtClean="0"/>
              <a:t>63</a:t>
            </a:fld>
            <a:endParaRPr lang="en-US"/>
          </a:p>
        </p:txBody>
      </p:sp>
    </p:spTree>
    <p:extLst>
      <p:ext uri="{BB962C8B-B14F-4D97-AF65-F5344CB8AC3E}">
        <p14:creationId xmlns:p14="http://schemas.microsoft.com/office/powerpoint/2010/main" val="11912996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US" sz="1600" baseline="0" dirty="0"/>
          </a:p>
          <a:p>
            <a:r>
              <a:rPr lang="en-US" sz="1600" baseline="0" dirty="0"/>
              <a:t>PowerBI  is a powerful Data Visualization tool</a:t>
            </a:r>
          </a:p>
          <a:p>
            <a:r>
              <a:rPr lang="en-US" kern="1200" dirty="0">
                <a:solidFill>
                  <a:schemeClr val="tx1"/>
                </a:solidFill>
                <a:effectLst/>
                <a:latin typeface="+mn-lt"/>
                <a:ea typeface="+mn-ea"/>
                <a:cs typeface="+mn-cs"/>
              </a:rPr>
              <a:t>Power BI addresses three common business intelligence challenges that an organization may face:</a:t>
            </a:r>
          </a:p>
          <a:p>
            <a:pPr lvl="0"/>
            <a:r>
              <a:rPr lang="en-US" b="1" kern="1200" dirty="0">
                <a:solidFill>
                  <a:schemeClr val="tx1"/>
                </a:solidFill>
                <a:effectLst/>
                <a:latin typeface="+mn-lt"/>
                <a:ea typeface="+mn-ea"/>
                <a:cs typeface="+mn-cs"/>
              </a:rPr>
              <a:t>1. Getting an end-to-end view off what is happening </a:t>
            </a:r>
            <a:r>
              <a:rPr lang="en-US" kern="1200" dirty="0">
                <a:solidFill>
                  <a:schemeClr val="tx1"/>
                </a:solidFill>
                <a:effectLst/>
                <a:latin typeface="+mn-lt"/>
                <a:ea typeface="+mn-ea"/>
                <a:cs typeface="+mn-cs"/>
              </a:rPr>
              <a:t>— because data is often in disparate locations, it can be difficult for business users to see a complete picture of your business </a:t>
            </a:r>
          </a:p>
          <a:p>
            <a:pPr lvl="0"/>
            <a:r>
              <a:rPr lang="en-US" b="1" kern="1200" dirty="0">
                <a:solidFill>
                  <a:schemeClr val="tx1"/>
                </a:solidFill>
                <a:effectLst/>
                <a:latin typeface="+mn-lt"/>
                <a:ea typeface="+mn-ea"/>
                <a:cs typeface="+mn-cs"/>
              </a:rPr>
              <a:t>2. Managing multiple data sources </a:t>
            </a:r>
            <a:r>
              <a:rPr lang="en-US" kern="1200" dirty="0">
                <a:solidFill>
                  <a:schemeClr val="tx1"/>
                </a:solidFill>
                <a:effectLst/>
                <a:latin typeface="+mn-lt"/>
                <a:ea typeface="+mn-ea"/>
                <a:cs typeface="+mn-cs"/>
              </a:rPr>
              <a:t>— Data residing in SaaS solutions and other external locations can be difficult to manage programmatically, or access and refresh securely</a:t>
            </a:r>
          </a:p>
          <a:p>
            <a:pPr lvl="0"/>
            <a:r>
              <a:rPr lang="en-US" b="1" kern="1200" dirty="0">
                <a:solidFill>
                  <a:schemeClr val="tx1"/>
                </a:solidFill>
                <a:effectLst/>
                <a:latin typeface="+mn-lt"/>
                <a:ea typeface="+mn-ea"/>
                <a:cs typeface="+mn-cs"/>
              </a:rPr>
              <a:t>3. Making the right data available to the right users at the right time</a:t>
            </a:r>
            <a:endParaRPr lang="en-US" kern="1200" dirty="0">
              <a:solidFill>
                <a:schemeClr val="tx1"/>
              </a:solidFill>
              <a:effectLst/>
              <a:latin typeface="+mn-lt"/>
              <a:ea typeface="+mn-ea"/>
              <a:cs typeface="+mn-cs"/>
            </a:endParaRPr>
          </a:p>
          <a:p>
            <a:pPr lvl="1"/>
            <a:r>
              <a:rPr lang="en-US" kern="1200" dirty="0">
                <a:solidFill>
                  <a:schemeClr val="tx1"/>
                </a:solidFill>
                <a:effectLst/>
                <a:latin typeface="+mn-lt"/>
                <a:ea typeface="+mn-ea"/>
                <a:cs typeface="+mn-cs"/>
              </a:rPr>
              <a:t>Mobile business users need the latest operational data at their fingertips, no matter where they are or what device they’re using</a:t>
            </a:r>
          </a:p>
          <a:p>
            <a:pPr lvl="1"/>
            <a:r>
              <a:rPr lang="en-US" kern="1200" dirty="0">
                <a:solidFill>
                  <a:schemeClr val="tx1"/>
                </a:solidFill>
                <a:effectLst/>
                <a:latin typeface="+mn-lt"/>
                <a:ea typeface="+mn-ea"/>
                <a:cs typeface="+mn-cs"/>
              </a:rPr>
              <a:t>Different roles have different needs and access levels, so a one-size-fits all solution doesn’t work</a:t>
            </a:r>
          </a:p>
          <a:p>
            <a:endParaRPr lang="en-US" sz="160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498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NZ" dirty="0"/>
              <a:t>In terms of the usage of Event Hubs within the Azure </a:t>
            </a:r>
            <a:r>
              <a:rPr lang="en-NZ" dirty="0" err="1"/>
              <a:t>IoT</a:t>
            </a:r>
            <a:r>
              <a:rPr lang="en-NZ" dirty="0"/>
              <a:t> Suite Remote Monitoring Preconfigured</a:t>
            </a:r>
            <a:r>
              <a:rPr lang="en-NZ" baseline="0" dirty="0"/>
              <a:t> solution:</a:t>
            </a:r>
          </a:p>
          <a:p>
            <a:r>
              <a:rPr lang="en-NZ" baseline="0" dirty="0"/>
              <a:t>- Azure Stream Analytics feeds certain events into Event Hubs to then be passed through via Web Jobs into both the Portal and logic apps.</a:t>
            </a:r>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1086827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NZ"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1825940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1010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800" dirty="0"/>
              <a:t>Azure Machine Learning adds</a:t>
            </a:r>
            <a:r>
              <a:rPr lang="en-US" sz="1800" baseline="0" dirty="0"/>
              <a:t> a powerful predictive component to any IoT solution. Above is a powerful example (from TKE and Rockwell demos) showing how predictive algorithms analyze data and predict trends. In this case the upward movement of data shows that the asset in question will fail before its regular maintenance service is due to be carried out. This will result in a lost-time outage and decreased production. When the alert is generated and escalated the user is able to carry out the maintenance in advance, avoiding the outage. This data can also be used through the data visualization tools and deeper analysis to see if this is a wider issue. It may well be the case that this is a uniform problem across the infrastructure and service windows or certain types of parts used may need to be altered. </a:t>
            </a:r>
          </a:p>
          <a:p>
            <a:endParaRPr lang="en-US" sz="1800" b="0" baseline="0" dirty="0"/>
          </a:p>
          <a:p>
            <a:r>
              <a:rPr lang="en-US" sz="1800" b="1" baseline="0" dirty="0"/>
              <a:t>Machine Learning</a:t>
            </a:r>
            <a:endParaRPr lang="en-US" sz="1800" b="0" baseline="0" dirty="0"/>
          </a:p>
          <a:p>
            <a:pPr marL="285750" indent="-285750">
              <a:buFontTx/>
              <a:buChar char="-"/>
            </a:pPr>
            <a:r>
              <a:rPr lang="en-US" sz="1800" b="0" baseline="0" dirty="0"/>
              <a:t>Predictive analytics</a:t>
            </a:r>
          </a:p>
          <a:p>
            <a:pPr marL="285750" indent="-285750">
              <a:buFontTx/>
              <a:buChar char="-"/>
            </a:pPr>
            <a:r>
              <a:rPr lang="en-US" sz="1800" b="0" baseline="0" dirty="0"/>
              <a:t>Avoid outages by predicting issues early and proactively resolving them</a:t>
            </a:r>
          </a:p>
          <a:p>
            <a:pPr marL="285750" indent="-285750">
              <a:buFontTx/>
              <a:buChar char="-"/>
            </a:pPr>
            <a:r>
              <a:rPr lang="en-US" sz="1800" b="0" baseline="0" dirty="0"/>
              <a:t>Leads to deeper analysis with data visualization to diagnose wider problems</a:t>
            </a: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6677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6807201" cy="3829050"/>
          </a:xfrm>
        </p:spPr>
      </p:sp>
      <p:sp>
        <p:nvSpPr>
          <p:cNvPr id="3" name="Notes Placeholder 2"/>
          <p:cNvSpPr>
            <a:spLocks noGrp="1"/>
          </p:cNvSpPr>
          <p:nvPr>
            <p:ph type="body" idx="1"/>
          </p:nvPr>
        </p:nvSpPr>
        <p:spPr/>
        <p:txBody>
          <a:bodyPr>
            <a:normAutofit fontScale="92500" lnSpcReduction="20000"/>
          </a:bodyPr>
          <a:lstStyle/>
          <a:p>
            <a:r>
              <a:rPr lang="en-NZ" sz="1800" dirty="0"/>
              <a:t>It</a:t>
            </a:r>
            <a:r>
              <a:rPr lang="en-NZ" sz="1800" baseline="0" dirty="0"/>
              <a:t> i</a:t>
            </a:r>
            <a:r>
              <a:rPr lang="en-NZ" sz="1800" dirty="0"/>
              <a:t>s possible</a:t>
            </a:r>
            <a:r>
              <a:rPr lang="en-NZ" sz="1800" baseline="0" dirty="0"/>
              <a:t> to call Azure Machine Learning either in batch form (passing up a large batch of data), or via the real time web service API.</a:t>
            </a:r>
          </a:p>
          <a:p>
            <a:endParaRPr lang="en-NZ" sz="1800" baseline="0" dirty="0"/>
          </a:p>
          <a:p>
            <a:r>
              <a:rPr lang="en-NZ" sz="1800" baseline="0" dirty="0"/>
              <a:t>You may encounter times when it’s necessary to take both of these approaches in your </a:t>
            </a:r>
            <a:r>
              <a:rPr lang="en-NZ" sz="1800" baseline="0" dirty="0" err="1"/>
              <a:t>IoT</a:t>
            </a:r>
            <a:r>
              <a:rPr lang="en-NZ" sz="1800" baseline="0" dirty="0"/>
              <a:t> solution…</a:t>
            </a:r>
          </a:p>
          <a:p>
            <a:pPr marL="171450" indent="-171450">
              <a:buFontTx/>
              <a:buChar char="-"/>
            </a:pPr>
            <a:r>
              <a:rPr lang="en-NZ" sz="1800" baseline="0" dirty="0"/>
              <a:t>In some cases exporting a large batch of data out of blob storage and running that through Azure Machine Learning.</a:t>
            </a:r>
          </a:p>
          <a:p>
            <a:pPr marL="171450" indent="-171450">
              <a:buFontTx/>
              <a:buChar char="-"/>
            </a:pPr>
            <a:r>
              <a:rPr lang="en-NZ" sz="1800" baseline="0" dirty="0"/>
              <a:t>Other times making real time API calls off the back of Azure Stream Analytics or an Azure Event Hubs job across to the Azure Machine Learning API.</a:t>
            </a:r>
            <a:endParaRPr lang="en-NZ" sz="1800" dirty="0"/>
          </a:p>
          <a:p>
            <a:endParaRPr lang="en-NZ" sz="1800" dirty="0"/>
          </a:p>
          <a:p>
            <a:r>
              <a:rPr lang="en-NZ" sz="1800" dirty="0"/>
              <a:t>Learn more here: </a:t>
            </a:r>
            <a:r>
              <a:rPr lang="en-NZ" sz="1800" dirty="0">
                <a:hlinkClick r:id="rId3"/>
              </a:rPr>
              <a:t>https://azure.microsoft.com/en-us/documentation/articles/data-factory-azure-ml-batch-execution-activity</a:t>
            </a:r>
            <a:r>
              <a:rPr lang="en-NZ" sz="1800" dirty="0"/>
              <a:t> </a:t>
            </a:r>
          </a:p>
          <a:p>
            <a:endParaRPr lang="en-US" sz="1800" b="0" baseline="0" dirty="0"/>
          </a:p>
          <a:p>
            <a:endParaRPr lang="en-US" sz="1800" b="0" baseline="0" dirty="0"/>
          </a:p>
          <a:p>
            <a:r>
              <a:rPr lang="en-US" sz="1800" b="0" baseline="0" dirty="0"/>
              <a:t>Utilize ML Studio to create models using a simple drag-and-drop decision tree method. Split data to create and test the model for accuracy. When the model is adequate it can be deployed quickly to the ML API service. This generates the model as a URL that can be called from any business endpoint. </a:t>
            </a:r>
          </a:p>
          <a:p>
            <a:endParaRPr lang="en-US" sz="1800" b="0" baseline="0" dirty="0"/>
          </a:p>
          <a:p>
            <a:r>
              <a:rPr lang="en-US" sz="1800" b="1" baseline="0" dirty="0"/>
              <a:t>Machine Learning</a:t>
            </a:r>
            <a:endParaRPr lang="en-US" sz="1800" b="0" baseline="0" dirty="0"/>
          </a:p>
          <a:p>
            <a:pPr marL="285750" indent="-285750">
              <a:buFontTx/>
              <a:buChar char="-"/>
            </a:pPr>
            <a:r>
              <a:rPr lang="en-US" sz="1800" b="0" baseline="0" dirty="0"/>
              <a:t>Access data, </a:t>
            </a:r>
          </a:p>
          <a:p>
            <a:pPr marL="285750" indent="-285750">
              <a:buFontTx/>
              <a:buChar char="-"/>
            </a:pPr>
            <a:r>
              <a:rPr lang="en-US" sz="1800" b="0" baseline="0" dirty="0"/>
              <a:t>Prepare, test and deploy models</a:t>
            </a:r>
          </a:p>
          <a:p>
            <a:pPr marL="285750" indent="-285750">
              <a:buFontTx/>
              <a:buChar char="-"/>
            </a:pPr>
            <a:r>
              <a:rPr lang="en-US" sz="1800" b="0" baseline="0" dirty="0"/>
              <a:t>Rapid one-click deployment</a:t>
            </a:r>
          </a:p>
          <a:p>
            <a:pPr marL="285750" indent="-285750">
              <a:buFontTx/>
              <a:buChar char="-"/>
            </a:pPr>
            <a:r>
              <a:rPr lang="en-US" sz="1800" b="0" baseline="0" dirty="0"/>
              <a:t>Preconfigured algorithm libraries </a:t>
            </a: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360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107950"/>
            <a:ext cx="6577013" cy="3700463"/>
          </a:xfrm>
        </p:spPr>
      </p:sp>
      <p:sp>
        <p:nvSpPr>
          <p:cNvPr id="3" name="Notes Placeholder 2"/>
          <p:cNvSpPr>
            <a:spLocks noGrp="1"/>
          </p:cNvSpPr>
          <p:nvPr>
            <p:ph type="body" idx="1"/>
          </p:nvPr>
        </p:nvSpPr>
        <p:spPr/>
        <p:txBody>
          <a:bodyPr/>
          <a:lstStyle/>
          <a:p>
            <a:r>
              <a:rPr lang="en-US" sz="1400" b="0" kern="1200" dirty="0">
                <a:solidFill>
                  <a:schemeClr val="tx1"/>
                </a:solidFill>
                <a:effectLst/>
                <a:latin typeface="+mn-lt"/>
                <a:ea typeface="+mn-ea"/>
                <a:cs typeface="+mn-cs"/>
              </a:rPr>
              <a:t>Customers then integrat</a:t>
            </a:r>
            <a:r>
              <a:rPr lang="en-US" sz="1400" b="0" kern="1200" baseline="0" dirty="0">
                <a:solidFill>
                  <a:schemeClr val="tx1"/>
                </a:solidFill>
                <a:effectLst/>
                <a:latin typeface="+mn-lt"/>
                <a:ea typeface="+mn-ea"/>
                <a:cs typeface="+mn-cs"/>
              </a:rPr>
              <a:t>e </a:t>
            </a:r>
            <a:r>
              <a:rPr lang="en-US" sz="1400" b="0" kern="1200" baseline="0" dirty="0" err="1">
                <a:solidFill>
                  <a:schemeClr val="tx1"/>
                </a:solidFill>
                <a:effectLst/>
                <a:latin typeface="+mn-lt"/>
                <a:ea typeface="+mn-ea"/>
                <a:cs typeface="+mn-cs"/>
              </a:rPr>
              <a:t>IoT</a:t>
            </a:r>
            <a:r>
              <a:rPr lang="en-US" sz="1400" b="0" kern="1200" baseline="0" dirty="0">
                <a:solidFill>
                  <a:schemeClr val="tx1"/>
                </a:solidFill>
                <a:effectLst/>
                <a:latin typeface="+mn-lt"/>
                <a:ea typeface="+mn-ea"/>
                <a:cs typeface="+mn-cs"/>
              </a:rPr>
              <a:t> into their broader business and explore new areas in which to deploy </a:t>
            </a:r>
            <a:r>
              <a:rPr lang="en-US" sz="1400" b="0" kern="1200" baseline="0" dirty="0" err="1">
                <a:solidFill>
                  <a:schemeClr val="tx1"/>
                </a:solidFill>
                <a:effectLst/>
                <a:latin typeface="+mn-lt"/>
                <a:ea typeface="+mn-ea"/>
                <a:cs typeface="+mn-cs"/>
              </a:rPr>
              <a:t>IoT</a:t>
            </a:r>
            <a:r>
              <a:rPr lang="en-US" sz="1400" b="0" kern="1200" baseline="0" dirty="0">
                <a:solidFill>
                  <a:schemeClr val="tx1"/>
                </a:solidFill>
                <a:effectLst/>
                <a:latin typeface="+mn-lt"/>
                <a:ea typeface="+mn-ea"/>
                <a:cs typeface="+mn-cs"/>
              </a:rPr>
              <a:t> solutions.</a:t>
            </a:r>
          </a:p>
          <a:p>
            <a:endParaRPr lang="en-US" sz="1400" b="0" kern="1200" baseline="0" dirty="0">
              <a:solidFill>
                <a:schemeClr val="tx1"/>
              </a:solidFill>
              <a:effectLst/>
              <a:latin typeface="+mn-lt"/>
              <a:ea typeface="+mn-ea"/>
              <a:cs typeface="+mn-cs"/>
            </a:endParaRPr>
          </a:p>
          <a:p>
            <a:r>
              <a:rPr lang="en-US" sz="1400"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400" b="0" kern="1200" baseline="0" dirty="0">
              <a:solidFill>
                <a:schemeClr val="tx1"/>
              </a:solidFill>
              <a:effectLst/>
              <a:latin typeface="+mn-lt"/>
              <a:ea typeface="+mn-ea"/>
              <a:cs typeface="+mn-cs"/>
            </a:endParaRPr>
          </a:p>
          <a:p>
            <a:r>
              <a:rPr lang="en-US" sz="1400" b="0" kern="1200" baseline="0" dirty="0">
                <a:solidFill>
                  <a:schemeClr val="tx1"/>
                </a:solidFill>
                <a:effectLst/>
                <a:latin typeface="+mn-lt"/>
                <a:ea typeface="+mn-ea"/>
                <a:cs typeface="+mn-cs"/>
              </a:rPr>
              <a:t>The cycle continues.</a:t>
            </a:r>
            <a:endParaRPr lang="en-US" sz="14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E4B192-2ACB-489C-8CF8-80A7D5A4C41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110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Quickly build and develop complex algorithms</a:t>
            </a:r>
            <a:r>
              <a:rPr lang="en-US" baseline="0" dirty="0"/>
              <a:t> and predictive models using ML Studio and its drag-and-drop multi class decision forest tool. Through this portal device data can be easily accessed and split into columns to test and train the model. Score the model for accuracy, generating R-squared % rankings. When the user is comfortable with the model it can be quickly deployed to the ML API service. This allows for incredibly fast model deployment and integration, as opposed to requiring data science teams to develop and deploy custom solutions. </a:t>
            </a:r>
          </a:p>
          <a:p>
            <a:endParaRPr lang="en-US" baseline="0" dirty="0"/>
          </a:p>
          <a:p>
            <a:r>
              <a:rPr lang="en-US" b="1" baseline="0" dirty="0"/>
              <a:t>Machine Learning</a:t>
            </a:r>
            <a:endParaRPr lang="en-US" b="0" baseline="0" dirty="0"/>
          </a:p>
          <a:p>
            <a:pPr marL="171450" indent="-171450">
              <a:buFontTx/>
              <a:buChar char="-"/>
            </a:pPr>
            <a:r>
              <a:rPr lang="en-US" b="0" baseline="0" dirty="0"/>
              <a:t>Train and test AML models</a:t>
            </a:r>
          </a:p>
          <a:p>
            <a:pPr marL="171450" indent="-171450">
              <a:buFontTx/>
              <a:buChar char="-"/>
            </a:pPr>
            <a:r>
              <a:rPr lang="en-US" b="0" baseline="0" dirty="0"/>
              <a:t>Rapid deployment</a:t>
            </a:r>
            <a:endParaRPr lang="en-US"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67475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hlinkClick r:id="rId3"/>
              </a:rPr>
              <a:t>https://mspartnerlp.partner.microsoft.com/LearningPath/LearningPath/DLPaths?trackId=2918&amp;rowId=3606&amp;trackPathId=14612</a:t>
            </a:r>
            <a:r>
              <a:rPr lang="en-US" dirty="0"/>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fld id="{F66951EF-8173-40FE-AE57-38A6F6A15BF1}" type="slidenum">
              <a:rPr lang="en-US" smtClean="0"/>
              <a:t>71</a:t>
            </a:fld>
            <a:endParaRPr lang="en-US"/>
          </a:p>
        </p:txBody>
      </p:sp>
    </p:spTree>
    <p:extLst>
      <p:ext uri="{BB962C8B-B14F-4D97-AF65-F5344CB8AC3E}">
        <p14:creationId xmlns:p14="http://schemas.microsoft.com/office/powerpoint/2010/main" val="37670978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t>The Microsoft</a:t>
            </a:r>
            <a:r>
              <a:rPr lang="en-US" sz="1050" baseline="0" dirty="0"/>
              <a:t> Azure IoT Suite provisions products and services within a subscription enabling an accelerated development of an IoT solution pilot or proof of concept. The elements within the Suite are highly customizable and allow for users to choose preferred OS’s, languages and platforms. Getting started and onboarding devices is simplified with documentation, libraries and SDK’s. Data processing, command and control and porting data to dashboards and </a:t>
            </a:r>
            <a:r>
              <a:rPr lang="en-US" sz="1050" baseline="0" dirty="0" err="1"/>
              <a:t>LoB</a:t>
            </a:r>
            <a:r>
              <a:rPr lang="en-US" sz="1050" baseline="0" dirty="0"/>
              <a:t> applications allows access to decision making information in real time. Integration with business systems and processes means business can be transformed quickly with an end-to-end </a:t>
            </a:r>
            <a:r>
              <a:rPr lang="en-US" sz="1050" baseline="0" dirty="0" err="1"/>
              <a:t>Iot</a:t>
            </a:r>
            <a:r>
              <a:rPr lang="en-US" sz="1050" baseline="0" dirty="0"/>
              <a:t> solution. </a:t>
            </a:r>
          </a:p>
          <a:p>
            <a:pPr marL="0" indent="0">
              <a:buFont typeface="Arial" panose="020B0604020202020204" pitchFamily="34" charset="0"/>
              <a:buNone/>
            </a:pPr>
            <a:endParaRPr lang="en-US" sz="105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aseline="0" dirty="0"/>
              <a:t>Microsoft Azure IoT is comprised of the following components</a:t>
            </a:r>
          </a:p>
          <a:p>
            <a:pPr marL="0" indent="0">
              <a:buFont typeface="Arial" panose="020B0604020202020204" pitchFamily="34" charset="0"/>
              <a:buNone/>
            </a:pPr>
            <a:endParaRPr lang="en-US" sz="1050" baseline="0" dirty="0"/>
          </a:p>
          <a:p>
            <a:pPr marL="228600" indent="-228600">
              <a:buFont typeface="Arial" panose="020B0604020202020204" pitchFamily="34" charset="0"/>
              <a:buAutoNum type="arabicParenR"/>
            </a:pPr>
            <a:r>
              <a:rPr lang="en-US" sz="1050" baseline="0" dirty="0"/>
              <a:t>Connect and manage devices and gateways</a:t>
            </a:r>
          </a:p>
          <a:p>
            <a:pPr marL="685800" lvl="1" indent="-228600">
              <a:buFont typeface="Arial" panose="020B0604020202020204" pitchFamily="34" charset="0"/>
              <a:buAutoNum type="alphaLcParenR"/>
            </a:pPr>
            <a:r>
              <a:rPr lang="en-US" sz="1050" baseline="0" dirty="0"/>
              <a:t>Preconfigured solutions offer quick start-up provisioning to the most common IoT scenario requirements. </a:t>
            </a:r>
          </a:p>
          <a:p>
            <a:pPr marL="685800" lvl="1" indent="-228600">
              <a:buFont typeface="Arial" panose="020B0604020202020204" pitchFamily="34" charset="0"/>
              <a:buAutoNum type="alphaLcParenR"/>
            </a:pPr>
            <a:r>
              <a:rPr lang="en-US" sz="1050"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sz="1050"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sz="1050" baseline="0" dirty="0"/>
          </a:p>
          <a:p>
            <a:pPr marL="228600" indent="-228600">
              <a:buFont typeface="Arial" panose="020B0604020202020204" pitchFamily="34" charset="0"/>
              <a:buAutoNum type="arabicParenR"/>
            </a:pPr>
            <a:r>
              <a:rPr lang="en-US" sz="1050" baseline="0" dirty="0"/>
              <a:t>Analyze streaming data and generate predictive insights</a:t>
            </a:r>
          </a:p>
          <a:p>
            <a:pPr marL="685800" lvl="1" indent="-228600">
              <a:buFont typeface="Arial" panose="020B0604020202020204" pitchFamily="34" charset="0"/>
              <a:buAutoNum type="alphaLcParenR"/>
            </a:pPr>
            <a:r>
              <a:rPr lang="en-US" sz="1050" baseline="0" dirty="0"/>
              <a:t>Set thresholds, alert limits and values and alarm jobs while processing big data. </a:t>
            </a:r>
          </a:p>
          <a:p>
            <a:pPr marL="685800" lvl="1" indent="-228600">
              <a:buFont typeface="Arial" panose="020B0604020202020204" pitchFamily="34" charset="0"/>
              <a:buAutoNum type="alphaLcParenR"/>
            </a:pPr>
            <a:r>
              <a:rPr lang="en-US" sz="1050" baseline="0" dirty="0"/>
              <a:t>Visualize big data on dashboards or create reports for business decision makers.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lphaLcParenR"/>
              <a:tabLst/>
              <a:defRPr/>
            </a:pPr>
            <a:r>
              <a:rPr lang="en-US" sz="1050" baseline="0" dirty="0"/>
              <a:t>Implement predictive analytics and algorithms across historical and real time data for a variety of purposes. </a:t>
            </a:r>
          </a:p>
          <a:p>
            <a:pPr marL="685800" lvl="1" indent="-228600">
              <a:buFont typeface="Arial" panose="020B0604020202020204" pitchFamily="34" charset="0"/>
              <a:buAutoNum type="arabicParenR"/>
            </a:pPr>
            <a:endParaRPr lang="en-US" sz="1050" baseline="0" dirty="0"/>
          </a:p>
          <a:p>
            <a:pPr marL="228600" indent="-228600">
              <a:buFont typeface="Arial" panose="020B0604020202020204" pitchFamily="34" charset="0"/>
              <a:buAutoNum type="arabicParenR"/>
            </a:pPr>
            <a:r>
              <a:rPr lang="en-US" sz="1050" baseline="0" dirty="0"/>
              <a:t>Integrate and transform business processes </a:t>
            </a:r>
          </a:p>
          <a:p>
            <a:pPr marL="685800" lvl="1" indent="-228600">
              <a:buFont typeface="Arial" panose="020B0604020202020204" pitchFamily="34" charset="0"/>
              <a:buAutoNum type="alphaLcParenR"/>
            </a:pPr>
            <a:r>
              <a:rPr lang="en-US" sz="1050"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sz="1050"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sz="1050"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sz="1050" baseline="0" dirty="0"/>
          </a:p>
          <a:p>
            <a:pPr marL="228600" lvl="0" indent="-228600">
              <a:buFont typeface="+mj-lt"/>
              <a:buAutoNum type="arabicParenR" startAt="4"/>
            </a:pPr>
            <a:r>
              <a:rPr lang="en-US" sz="1050" baseline="0" dirty="0"/>
              <a:t>Secure IoT Infrastructure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050" dirty="0"/>
              <a:t>Protecting IoT solutions requires ensuring secure provisioning of devices, secure connectivity between these devices and the cloud, and secure data protection in the cloud during processing and storage. Working against such functionality, however, are resource-constrained devices, geographic distribution of deployments, and a large number of devices within a solution.. </a:t>
            </a:r>
          </a:p>
          <a:p>
            <a:pPr marL="0" lvl="0" indent="0">
              <a:buFont typeface="+mj-lt"/>
              <a:buNone/>
            </a:pPr>
            <a:endParaRPr lang="en-US" sz="1050" baseline="0" dirty="0"/>
          </a:p>
          <a:p>
            <a:pPr marL="0" lvl="0" indent="0">
              <a:buFont typeface="+mj-lt"/>
              <a:buNone/>
            </a:pPr>
            <a:r>
              <a:rPr lang="en-US" sz="1050" baseline="0" dirty="0"/>
              <a:t>5)  Customize IoT Architecture</a:t>
            </a:r>
          </a:p>
          <a:p>
            <a:pPr marL="457200" lvl="1" indent="0">
              <a:buFont typeface="+mj-lt"/>
              <a:buNone/>
            </a:pPr>
            <a:r>
              <a:rPr lang="en-US" sz="1050" baseline="0" dirty="0"/>
              <a:t>Not everyone will want to or is positioned to avail of IoT Suite’s pre-configured solutions and will instead want to customize their IoT solution using individual services.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6748804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Logic Apps provide a way to simplify and implement scalable integrations and workflows in the cloud. </a:t>
            </a:r>
          </a:p>
          <a:p>
            <a:endParaRPr lang="en-US" dirty="0"/>
          </a:p>
          <a:p>
            <a:r>
              <a:rPr lang="en-US" dirty="0"/>
              <a:t>It provides a visual designer to model and automate your process as a series of steps known as a workflow.. A logic app begins with a trigger (like 'When an account is added to Dynamics CRM') and after firing can begin many combinations actions, conversions, and condition logic.</a:t>
            </a:r>
          </a:p>
          <a:p>
            <a:r>
              <a:rPr lang="en-US" dirty="0"/>
              <a:t>The advantages of using Logic Apps include the following: </a:t>
            </a:r>
          </a:p>
          <a:p>
            <a:pPr marL="171450" indent="-171450">
              <a:buFont typeface="Arial" panose="020B0604020202020204" pitchFamily="34" charset="0"/>
              <a:buChar char="•"/>
            </a:pPr>
            <a:r>
              <a:rPr lang="en-US" dirty="0"/>
              <a:t>Saving time by designing complex processes using easy to understand design tools</a:t>
            </a:r>
          </a:p>
          <a:p>
            <a:pPr marL="171450" indent="-171450">
              <a:buFont typeface="Arial" panose="020B0604020202020204" pitchFamily="34" charset="0"/>
              <a:buChar char="•"/>
            </a:pPr>
            <a:r>
              <a:rPr lang="en-US" dirty="0"/>
              <a:t>Implementing patterns and workflows seamlessly, that would otherwise be difficult to implement in code</a:t>
            </a:r>
          </a:p>
          <a:p>
            <a:pPr marL="171450" indent="-171450">
              <a:buFont typeface="Arial" panose="020B0604020202020204" pitchFamily="34" charset="0"/>
              <a:buChar char="•"/>
            </a:pPr>
            <a:r>
              <a:rPr lang="en-US" dirty="0"/>
              <a:t>Getting started quickly from templates</a:t>
            </a:r>
          </a:p>
          <a:p>
            <a:pPr marL="171450" indent="-171450">
              <a:buFont typeface="Arial" panose="020B0604020202020204" pitchFamily="34" charset="0"/>
              <a:buChar char="•"/>
            </a:pPr>
            <a:r>
              <a:rPr lang="en-US" dirty="0"/>
              <a:t>Customizing your logic app with your own custom APIs, code, and actions</a:t>
            </a:r>
          </a:p>
          <a:p>
            <a:pPr marL="171450" indent="-171450">
              <a:buFont typeface="Arial" panose="020B0604020202020204" pitchFamily="34" charset="0"/>
              <a:buChar char="•"/>
            </a:pPr>
            <a:r>
              <a:rPr lang="en-US" dirty="0"/>
              <a:t>Connect and </a:t>
            </a:r>
            <a:r>
              <a:rPr lang="en-US" dirty="0" err="1"/>
              <a:t>synchronise</a:t>
            </a:r>
            <a:r>
              <a:rPr lang="en-US" dirty="0"/>
              <a:t> disparate systems across on-premises and the cloud</a:t>
            </a:r>
          </a:p>
          <a:p>
            <a:pPr marL="171450" indent="-171450">
              <a:buFont typeface="Arial" panose="020B0604020202020204" pitchFamily="34" charset="0"/>
              <a:buChar char="•"/>
            </a:pPr>
            <a:r>
              <a:rPr lang="en-US" dirty="0"/>
              <a:t>Build off of BizTalk server, API Management, Azure Functions, and Azure Service Bus with first-class integration support</a:t>
            </a:r>
          </a:p>
          <a:p>
            <a:pPr marL="171450" indent="-171450">
              <a:buFont typeface="Arial" panose="020B0604020202020204" pitchFamily="34" charset="0"/>
              <a:buChar char="•"/>
            </a:pPr>
            <a:r>
              <a:rPr lang="en-US" dirty="0"/>
              <a:t>Logic Apps is a fully managed </a:t>
            </a:r>
            <a:r>
              <a:rPr lang="en-US" dirty="0" err="1"/>
              <a:t>iPaaS</a:t>
            </a:r>
            <a:r>
              <a:rPr lang="en-US" dirty="0"/>
              <a:t> (integration Platform as a Service) allowing developers not to have to worry about building hosting, scalability, availability and management. Logic Apps will scale up automatically to meet demand.</a:t>
            </a:r>
          </a:p>
          <a:p>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4759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a:bodyPr>
          <a:lstStyle/>
          <a:p>
            <a:r>
              <a:rPr lang="en-US" sz="900" b="0" baseline="0" dirty="0"/>
              <a:t>Workflows and connections can be integrated and highly automated with Logic Apps. Utilize cross-platform capabilities and connect to both cloud and on-</a:t>
            </a:r>
            <a:r>
              <a:rPr lang="en-US" sz="900" b="0" baseline="0" dirty="0" err="1"/>
              <a:t>prem</a:t>
            </a:r>
            <a:r>
              <a:rPr lang="en-US" sz="900" b="0" baseline="0" dirty="0"/>
              <a:t> data flows. Standard, premium and customer connectors are available and easily integrated with a drag and drop UI in the Azure Management Portal. </a:t>
            </a:r>
          </a:p>
          <a:p>
            <a:endParaRPr lang="en-US" sz="900" b="0" baseline="0" dirty="0"/>
          </a:p>
          <a:p>
            <a:r>
              <a:rPr lang="en-US" sz="900" b="1" dirty="0"/>
              <a:t>Logic App Concepts</a:t>
            </a:r>
          </a:p>
          <a:p>
            <a:r>
              <a:rPr lang="en-US" sz="900" dirty="0"/>
              <a:t>The following are some of the key pieces that comprise the Logic Apps experience. </a:t>
            </a:r>
          </a:p>
          <a:p>
            <a:r>
              <a:rPr lang="en-US" sz="900" b="1" dirty="0"/>
              <a:t>Workflow</a:t>
            </a:r>
            <a:r>
              <a:rPr lang="en-US" sz="900" dirty="0"/>
              <a:t> - Logic Apps provides a graphical way to model your business processes as a series of steps or a workflow.</a:t>
            </a:r>
          </a:p>
          <a:p>
            <a:r>
              <a:rPr lang="en-US" sz="900" b="1" dirty="0"/>
              <a:t>Managed Connectors</a:t>
            </a:r>
            <a:r>
              <a:rPr lang="en-US" sz="900" dirty="0"/>
              <a:t> - Your logic apps need access to data and services. Managed connectors are created specifically to aid you when you are connecting to and working with your data. See the list of connectors available now in </a:t>
            </a:r>
            <a:r>
              <a:rPr lang="en-US" sz="900" dirty="0">
                <a:hlinkClick r:id="rId3"/>
              </a:rPr>
              <a:t>managed connectors</a:t>
            </a:r>
            <a:r>
              <a:rPr lang="en-US" sz="900" dirty="0"/>
              <a:t>.</a:t>
            </a:r>
          </a:p>
          <a:p>
            <a:r>
              <a:rPr lang="en-US" sz="900" b="1" dirty="0"/>
              <a:t>Triggers</a:t>
            </a:r>
            <a:r>
              <a:rPr lang="en-US" sz="900" dirty="0"/>
              <a:t> - Some Managed Connectors can also act as a trigger. A trigger starts a new instance of a workflow based on a specific event, like the arrival of an e-mail or a change in your Azure Storage account.</a:t>
            </a:r>
          </a:p>
          <a:p>
            <a:r>
              <a:rPr lang="en-US" sz="900" b="1" dirty="0"/>
              <a:t>Actions</a:t>
            </a:r>
            <a:r>
              <a:rPr lang="en-US" sz="900" dirty="0"/>
              <a:t> - Each step after the trigger in a workflow is called an action. Each action typically maps to an operation on your managed connector or custom API apps.</a:t>
            </a:r>
          </a:p>
          <a:p>
            <a:r>
              <a:rPr lang="en-US" sz="900" b="1" dirty="0"/>
              <a:t>Enterprise Integration Pack</a:t>
            </a:r>
            <a:r>
              <a:rPr lang="en-US" sz="900" dirty="0"/>
              <a:t> - For more advanced integration scenarios, Logic Apps includes capabilities from BizTalk. BizTalk is Microsoft's industry leading integration platform. The Enterprise Integration Pack connectors allow you to easily include validation, transformation, and more in to your Logic App workflows.</a:t>
            </a:r>
          </a:p>
          <a:p>
            <a:r>
              <a:rPr lang="en-US" sz="900" b="1" dirty="0"/>
              <a:t>Getting Started</a:t>
            </a:r>
          </a:p>
          <a:p>
            <a:r>
              <a:rPr lang="en-US" sz="900" dirty="0"/>
              <a:t>To get started with Logic Apps, follow the </a:t>
            </a:r>
            <a:r>
              <a:rPr lang="en-US" sz="900" dirty="0">
                <a:hlinkClick r:id="rId4"/>
              </a:rPr>
              <a:t>create a Logic App</a:t>
            </a:r>
            <a:r>
              <a:rPr lang="en-US" sz="900" dirty="0"/>
              <a:t> tutorial.</a:t>
            </a:r>
            <a:br>
              <a:rPr lang="en-US" sz="900" dirty="0"/>
            </a:br>
            <a:endParaRPr lang="en-US" sz="900" dirty="0"/>
          </a:p>
          <a:p>
            <a:r>
              <a:rPr lang="en-US" sz="900" dirty="0">
                <a:hlinkClick r:id="rId5"/>
              </a:rPr>
              <a:t>View common examples and scenarios</a:t>
            </a:r>
            <a:endParaRPr lang="en-US" sz="900" dirty="0"/>
          </a:p>
          <a:p>
            <a:r>
              <a:rPr lang="en-US" sz="900" dirty="0">
                <a:hlinkClick r:id="rId6"/>
              </a:rPr>
              <a:t>You can automate business processes with Logic Apps</a:t>
            </a:r>
            <a:r>
              <a:rPr lang="en-US" sz="900" dirty="0"/>
              <a:t> </a:t>
            </a:r>
          </a:p>
          <a:p>
            <a:r>
              <a:rPr lang="en-US" sz="900" dirty="0">
                <a:hlinkClick r:id="rId7"/>
              </a:rPr>
              <a:t>Learn How to Integrate your systems with Logic Apps</a:t>
            </a:r>
            <a:endParaRPr lang="en-US" sz="900" dirty="0"/>
          </a:p>
          <a:p>
            <a:endParaRPr lang="en-US" sz="900" dirty="0"/>
          </a:p>
          <a:p>
            <a:r>
              <a:rPr lang="en-US" sz="900" b="1" dirty="0"/>
              <a:t>Why Logic Apps?</a:t>
            </a:r>
          </a:p>
          <a:p>
            <a:r>
              <a:rPr lang="en-US" sz="900" dirty="0"/>
              <a:t>Logic Apps brings speed and scalability into the enterprise integration space. The ease of use of the designer, variety of available triggers and actions, and powerful management tools make centralizing your APIs simpler than ever. As businesses move towards digitalization, Logic Apps allows you to connect legacy and cutting-edge systems together.</a:t>
            </a:r>
          </a:p>
          <a:p>
            <a:r>
              <a:rPr lang="en-US" sz="900" dirty="0"/>
              <a:t>Additionally, with our </a:t>
            </a:r>
            <a:r>
              <a:rPr lang="en-US" sz="900" dirty="0">
                <a:hlinkClick r:id="rId8"/>
              </a:rPr>
              <a:t>Enterprise Integration Account</a:t>
            </a:r>
            <a:r>
              <a:rPr lang="en-US" sz="900" dirty="0"/>
              <a:t> you can scale to mature integration scenarios with the power of a </a:t>
            </a:r>
            <a:r>
              <a:rPr lang="en-US" sz="900" dirty="0">
                <a:hlinkClick r:id="rId9"/>
              </a:rPr>
              <a:t>XML messaging</a:t>
            </a:r>
            <a:r>
              <a:rPr lang="en-US" sz="900" dirty="0"/>
              <a:t>, </a:t>
            </a:r>
            <a:r>
              <a:rPr lang="en-US" sz="900" dirty="0">
                <a:hlinkClick r:id="rId8"/>
              </a:rPr>
              <a:t>trading partner management</a:t>
            </a:r>
            <a:r>
              <a:rPr lang="en-US" sz="900" dirty="0"/>
              <a:t>, and more.</a:t>
            </a:r>
          </a:p>
          <a:p>
            <a:r>
              <a:rPr lang="en-US" sz="900" b="1" dirty="0"/>
              <a:t>Easy to use design tools</a:t>
            </a:r>
            <a:r>
              <a:rPr lang="en-US" sz="900" dirty="0"/>
              <a:t> - Logic Apps can be designed end-to-end in the browser or with Visual Studio tools. Start with a trigger - from a simple schedule to when a GitHub issue is created. Then orchestrate any number of actions using the rich gallery of connectors.</a:t>
            </a:r>
          </a:p>
          <a:p>
            <a:r>
              <a:rPr lang="en-US" sz="900" b="1" dirty="0"/>
              <a:t>Connect APIs easily</a:t>
            </a:r>
            <a:r>
              <a:rPr lang="en-US" sz="900" dirty="0"/>
              <a:t> - Even composition tasks that are easy to describe are difficult to implement in code. Logic Apps makes it easy to connect disparate systems. Want to connect your cloud marketing solution to your on-premises billing system? Want to centralize messaging across APIs and systems with an Enterprise Service Bus? Logic apps are the fastest, most reliable way to deliver solutions to these problems.</a:t>
            </a:r>
          </a:p>
          <a:p>
            <a:r>
              <a:rPr lang="en-US" sz="900" b="1" dirty="0"/>
              <a:t>Get started quickly from templates</a:t>
            </a:r>
            <a:r>
              <a:rPr lang="en-US" sz="900" dirty="0"/>
              <a:t> - To help you get started we've provided a </a:t>
            </a:r>
            <a:r>
              <a:rPr lang="en-US" sz="900" dirty="0">
                <a:hlinkClick r:id="rId10"/>
              </a:rPr>
              <a:t>gallery of templates</a:t>
            </a:r>
            <a:r>
              <a:rPr lang="en-US" sz="900" dirty="0"/>
              <a:t> that allow you to rapidly create some common solutions. From advanced B2B solutions to simple SaaS connectivity, and even a few that are just 'for fun' - the gallery is the fastest way to get started with the power of Logic Apps.</a:t>
            </a:r>
          </a:p>
          <a:p>
            <a:r>
              <a:rPr lang="en-US" sz="900" b="1" dirty="0"/>
              <a:t>Extensibility baked-in</a:t>
            </a:r>
            <a:r>
              <a:rPr lang="en-US" sz="900" dirty="0"/>
              <a:t> - Don't see the connector you need? Logic Apps is designed to work with your own APIs and code; you can easily create your own API app to use as a custom connector, or call into an </a:t>
            </a:r>
            <a:r>
              <a:rPr lang="en-US" sz="900" dirty="0">
                <a:hlinkClick r:id="rId11"/>
              </a:rPr>
              <a:t>Azure Function</a:t>
            </a:r>
            <a:r>
              <a:rPr lang="en-US" sz="900" dirty="0"/>
              <a:t> to execute snippets of code on-demand. </a:t>
            </a:r>
          </a:p>
          <a:p>
            <a:r>
              <a:rPr lang="en-US" sz="900" b="1" dirty="0"/>
              <a:t>Real integration horsepower</a:t>
            </a:r>
            <a:r>
              <a:rPr lang="en-US" sz="900" dirty="0"/>
              <a:t> - Start easy and grow as you need. Logic Apps can easily leverage the power of BizTalk, Microsoft's industry leading integration solution to enable integration professionals to build the solutions they need. Find out more about the </a:t>
            </a:r>
            <a:r>
              <a:rPr lang="en-US" sz="900" dirty="0">
                <a:hlinkClick r:id="rId12"/>
              </a:rPr>
              <a:t>Enterprise Integration Pack</a:t>
            </a:r>
            <a:r>
              <a:rPr lang="en-US" sz="900" dirty="0"/>
              <a:t>.</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7003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62500" lnSpcReduction="20000"/>
          </a:bodyPr>
          <a:lstStyle/>
          <a:p>
            <a:r>
              <a:rPr lang="en-US" sz="1800" b="0" baseline="0" dirty="0"/>
              <a:t>Workflows and connections can be integrated and highly automated with Logic Apps. </a:t>
            </a:r>
            <a:r>
              <a:rPr lang="en-US" sz="1800" dirty="0"/>
              <a:t>There are </a:t>
            </a:r>
            <a:r>
              <a:rPr lang="en-US" sz="1800" dirty="0">
                <a:hlinkClick r:id="rId3"/>
              </a:rPr>
              <a:t>many connectors</a:t>
            </a:r>
            <a:r>
              <a:rPr lang="en-US" sz="1800" dirty="0"/>
              <a:t> across the cloud and on-premises to quickly integrate across services and protocols</a:t>
            </a:r>
          </a:p>
          <a:p>
            <a:endParaRPr lang="en-US" sz="1800" b="0" baseline="0" dirty="0"/>
          </a:p>
          <a:p>
            <a:r>
              <a:rPr lang="en-US" sz="1800" b="0" baseline="0" dirty="0"/>
              <a:t>Utilize cross-platform capabilities and connect to both cloud and on-</a:t>
            </a:r>
            <a:r>
              <a:rPr lang="en-US" sz="1800" b="0" baseline="0" dirty="0" err="1"/>
              <a:t>prem</a:t>
            </a:r>
            <a:r>
              <a:rPr lang="en-US" sz="1800" b="0" baseline="0" dirty="0"/>
              <a:t> data flows. Standard, premium and customer connectors are available and easily integrated with a drag and drop UI in the Azure Management Portal. </a:t>
            </a:r>
          </a:p>
          <a:p>
            <a:endParaRPr lang="en-US" sz="1800" b="0" baseline="0" dirty="0"/>
          </a:p>
          <a:p>
            <a:r>
              <a:rPr lang="en-US" sz="1800" b="1" dirty="0"/>
              <a:t>Connectors can be triggers</a:t>
            </a:r>
          </a:p>
          <a:p>
            <a:r>
              <a:rPr lang="en-US" sz="1800" dirty="0"/>
              <a:t>Several connectors provide triggers that can notify your app when specific events occur. For example, the FTP connector has the </a:t>
            </a:r>
            <a:r>
              <a:rPr lang="en-US" sz="1800" dirty="0" err="1"/>
              <a:t>OnUpdatedFile</a:t>
            </a:r>
            <a:r>
              <a:rPr lang="en-US" sz="1800" dirty="0"/>
              <a:t> trigger. You can build either a Logic app, </a:t>
            </a:r>
            <a:r>
              <a:rPr lang="en-US" sz="1800" dirty="0" err="1"/>
              <a:t>PowerApp</a:t>
            </a:r>
            <a:r>
              <a:rPr lang="en-US" sz="1800" dirty="0"/>
              <a:t> or Flow that listens to this trigger and takes an action whenever the trigger is fired.</a:t>
            </a:r>
          </a:p>
          <a:p>
            <a:r>
              <a:rPr lang="en-US" sz="1800" dirty="0"/>
              <a:t>There are two types of triggers: </a:t>
            </a:r>
          </a:p>
          <a:p>
            <a:r>
              <a:rPr lang="en-US" sz="1800" dirty="0"/>
              <a:t>Poll Triggers: These triggers poll your service at a specified frequency to check for new data. When new data is available, a new instance of your app runs with the data as input. To prevent the same data from being consumed multiple times, the trigger may clean up data that has been read and passed to your app.</a:t>
            </a:r>
          </a:p>
          <a:p>
            <a:r>
              <a:rPr lang="en-US" sz="1800" dirty="0"/>
              <a:t>Push Triggers: These triggers listen for data on an endpoint or for an event to occur, then, triggers a new instance of your app. The Twitter connector is one such example.</a:t>
            </a:r>
          </a:p>
          <a:p>
            <a:r>
              <a:rPr lang="en-US" sz="1800" b="1" dirty="0"/>
              <a:t>Connectors can be actions</a:t>
            </a:r>
          </a:p>
          <a:p>
            <a:r>
              <a:rPr lang="en-US" sz="1800" dirty="0"/>
              <a:t>Connectors can also be used as actions within your apps. Actions are useful for looking up data which can then be used in the execution of your app. For example, you may need to look up customer data from a SQL database when processing an order. Or, you may need to write, update or delete data in a destination table. You can do this using the actions provided by the connectors. Actions map to operations that are defined in the Swagger metadata.</a:t>
            </a:r>
          </a:p>
          <a:p>
            <a:endParaRPr lang="en-US" sz="1800" dirty="0"/>
          </a:p>
          <a:p>
            <a:pPr defTabSz="896386">
              <a:spcBef>
                <a:spcPts val="1176"/>
              </a:spcBef>
              <a:defRPr/>
            </a:pPr>
            <a:r>
              <a:rPr lang="en-US" sz="3137" kern="0" dirty="0">
                <a:solidFill>
                  <a:schemeClr val="accent4"/>
                </a:solidFill>
                <a:latin typeface="+mn-lt"/>
                <a:ea typeface="+mn-ea"/>
                <a:cs typeface="+mn-cs"/>
              </a:rPr>
              <a:t>Standard connectors</a:t>
            </a:r>
          </a:p>
          <a:p>
            <a:pPr lvl="1" defTabSz="896386"/>
            <a:r>
              <a:rPr lang="en-US" sz="1961" kern="0" dirty="0">
                <a:solidFill>
                  <a:sysClr val="windowText" lastClr="000000"/>
                </a:solidFill>
              </a:rPr>
              <a:t>Azure </a:t>
            </a:r>
            <a:r>
              <a:rPr lang="en-US" sz="1961" kern="0" dirty="0" err="1">
                <a:solidFill>
                  <a:sysClr val="windowText" lastClr="000000"/>
                </a:solidFill>
              </a:rPr>
              <a:t>HDInsights</a:t>
            </a:r>
            <a:r>
              <a:rPr lang="en-US" sz="1961" kern="0" dirty="0">
                <a:solidFill>
                  <a:sysClr val="windowText" lastClr="000000"/>
                </a:solidFill>
              </a:rPr>
              <a:t>, Azure Service Bus, Azure Storage Blob, Box, Chatter, </a:t>
            </a:r>
            <a:r>
              <a:rPr lang="en-US" sz="1961" kern="0" dirty="0" err="1">
                <a:solidFill>
                  <a:sysClr val="windowText" lastClr="000000"/>
                </a:solidFill>
              </a:rPr>
              <a:t>DropBox</a:t>
            </a:r>
            <a:r>
              <a:rPr lang="en-US" sz="1961" kern="0" dirty="0">
                <a:solidFill>
                  <a:sysClr val="windowText" lastClr="000000"/>
                </a:solidFill>
              </a:rPr>
              <a:t>, Facebook, FTPS, HTTP, Microsoft Office 365, Microsoft OneDrive, Microsoft SharePoint, Microsoft SQL Server, Microsoft Yammer, POP3, QuickBooks, SFTP, SMTP, Salesforce, </a:t>
            </a:r>
            <a:r>
              <a:rPr lang="en-US" sz="1961" kern="0" dirty="0" err="1">
                <a:solidFill>
                  <a:sysClr val="windowText" lastClr="000000"/>
                </a:solidFill>
              </a:rPr>
              <a:t>SugarCRMC</a:t>
            </a:r>
            <a:r>
              <a:rPr lang="en-US" sz="1961" kern="0" dirty="0">
                <a:solidFill>
                  <a:sysClr val="windowText" lastClr="000000"/>
                </a:solidFill>
              </a:rPr>
              <a:t>, </a:t>
            </a:r>
            <a:r>
              <a:rPr lang="en-US" sz="1961" kern="0" dirty="0" err="1">
                <a:solidFill>
                  <a:sysClr val="windowText" lastClr="000000"/>
                </a:solidFill>
              </a:rPr>
              <a:t>Twilio</a:t>
            </a:r>
            <a:r>
              <a:rPr lang="en-US" sz="1961" kern="0" dirty="0">
                <a:solidFill>
                  <a:sysClr val="windowText" lastClr="000000"/>
                </a:solidFill>
              </a:rPr>
              <a:t>, Twitter</a:t>
            </a:r>
          </a:p>
          <a:p>
            <a:pPr defTabSz="896386">
              <a:spcBef>
                <a:spcPts val="1176"/>
              </a:spcBef>
              <a:defRPr/>
            </a:pPr>
            <a:r>
              <a:rPr lang="en-US" sz="3137" kern="0" dirty="0">
                <a:solidFill>
                  <a:schemeClr val="accent4"/>
                </a:solidFill>
                <a:latin typeface="+mn-lt"/>
                <a:ea typeface="+mn-ea"/>
                <a:cs typeface="+mn-cs"/>
              </a:rPr>
              <a:t>Premium connectors</a:t>
            </a:r>
          </a:p>
          <a:p>
            <a:pPr lvl="1" defTabSz="896386"/>
            <a:r>
              <a:rPr lang="en-US" sz="1961" kern="0" dirty="0">
                <a:solidFill>
                  <a:sysClr val="windowText" lastClr="000000"/>
                </a:solidFill>
              </a:rPr>
              <a:t>AS2 Connector, BizTalk EDIFACT, </a:t>
            </a:r>
            <a:r>
              <a:rPr lang="en-US" sz="1961" kern="0" dirty="0" err="1">
                <a:solidFill>
                  <a:sysClr val="windowText" lastClr="000000"/>
                </a:solidFill>
              </a:rPr>
              <a:t>BizTALK</a:t>
            </a:r>
            <a:r>
              <a:rPr lang="en-US" sz="1961" kern="0" dirty="0">
                <a:solidFill>
                  <a:sysClr val="windowText" lastClr="000000"/>
                </a:solidFill>
              </a:rPr>
              <a:t> X12, </a:t>
            </a:r>
            <a:r>
              <a:rPr lang="en-US" sz="1961" kern="0" dirty="0" err="1">
                <a:solidFill>
                  <a:sysClr val="windowText" lastClr="000000"/>
                </a:solidFill>
              </a:rPr>
              <a:t>BizTALK</a:t>
            </a:r>
            <a:r>
              <a:rPr lang="en-US" sz="1961" kern="0" dirty="0">
                <a:solidFill>
                  <a:sysClr val="windowText" lastClr="000000"/>
                </a:solidFill>
              </a:rPr>
              <a:t> Trading Partner Management, </a:t>
            </a:r>
            <a:r>
              <a:rPr lang="en-US" sz="1961" kern="0" dirty="0" err="1">
                <a:solidFill>
                  <a:sysClr val="windowText" lastClr="000000"/>
                </a:solidFill>
              </a:rPr>
              <a:t>BizTALK</a:t>
            </a:r>
            <a:r>
              <a:rPr lang="en-US" sz="1961" kern="0" dirty="0">
                <a:solidFill>
                  <a:sysClr val="windowText" lastClr="000000"/>
                </a:solidFill>
              </a:rPr>
              <a:t> JSON Encoder, </a:t>
            </a:r>
            <a:r>
              <a:rPr lang="en-US" sz="1961" kern="0" dirty="0" err="1">
                <a:solidFill>
                  <a:sysClr val="windowText" lastClr="000000"/>
                </a:solidFill>
              </a:rPr>
              <a:t>BizTALK</a:t>
            </a:r>
            <a:r>
              <a:rPr lang="en-US" sz="1961" kern="0" dirty="0">
                <a:solidFill>
                  <a:sysClr val="windowText" lastClr="000000"/>
                </a:solidFill>
              </a:rPr>
              <a:t> Rules, DB2 Connector, Informix, MQ, Oracle DB, SAP, </a:t>
            </a:r>
            <a:r>
              <a:rPr lang="en-US" sz="1961" kern="0" dirty="0" err="1">
                <a:solidFill>
                  <a:sysClr val="windowText" lastClr="000000"/>
                </a:solidFill>
              </a:rPr>
              <a:t>BizTALK</a:t>
            </a:r>
            <a:r>
              <a:rPr lang="en-US" sz="1961" kern="0" dirty="0">
                <a:solidFill>
                  <a:sysClr val="windowText" lastClr="000000"/>
                </a:solidFill>
              </a:rPr>
              <a:t> Flat File Encoder, </a:t>
            </a:r>
            <a:r>
              <a:rPr lang="en-US" sz="1961" kern="0" dirty="0" err="1">
                <a:solidFill>
                  <a:sysClr val="windowText" lastClr="000000"/>
                </a:solidFill>
              </a:rPr>
              <a:t>BizTALK</a:t>
            </a:r>
            <a:r>
              <a:rPr lang="en-US" sz="1961" kern="0" dirty="0">
                <a:solidFill>
                  <a:sysClr val="windowText" lastClr="000000"/>
                </a:solidFill>
              </a:rPr>
              <a:t> Transform Service, </a:t>
            </a:r>
            <a:r>
              <a:rPr lang="en-US" sz="1961" kern="0" dirty="0" err="1">
                <a:solidFill>
                  <a:sysClr val="windowText" lastClr="000000"/>
                </a:solidFill>
              </a:rPr>
              <a:t>BizTALK</a:t>
            </a:r>
            <a:r>
              <a:rPr lang="en-US" sz="1961" kern="0" dirty="0">
                <a:solidFill>
                  <a:sysClr val="windowText" lastClr="000000"/>
                </a:solidFill>
              </a:rPr>
              <a:t> XML Validator, </a:t>
            </a:r>
            <a:r>
              <a:rPr lang="en-US" sz="1961" kern="0" dirty="0" err="1">
                <a:solidFill>
                  <a:sysClr val="windowText" lastClr="000000"/>
                </a:solidFill>
              </a:rPr>
              <a:t>BizTALK</a:t>
            </a:r>
            <a:r>
              <a:rPr lang="en-US" sz="1961" kern="0" dirty="0">
                <a:solidFill>
                  <a:sysClr val="windowText" lastClr="000000"/>
                </a:solidFill>
              </a:rPr>
              <a:t> </a:t>
            </a:r>
            <a:r>
              <a:rPr lang="en-US" sz="1961" kern="0" dirty="0" err="1">
                <a:solidFill>
                  <a:sysClr val="windowText" lastClr="000000"/>
                </a:solidFill>
              </a:rPr>
              <a:t>Xpath</a:t>
            </a:r>
            <a:r>
              <a:rPr lang="en-US" sz="1961" kern="0" dirty="0">
                <a:solidFill>
                  <a:sysClr val="windowText" lastClr="000000"/>
                </a:solidFill>
              </a:rPr>
              <a:t> Extractor</a:t>
            </a:r>
          </a:p>
          <a:p>
            <a:endParaRPr lang="en-US" sz="1800" dirty="0"/>
          </a:p>
          <a:p>
            <a:endParaRPr lang="en-US" sz="1800" b="0"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510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are used to create and manage complex workflows, integrating ingested</a:t>
            </a:r>
            <a:r>
              <a:rPr lang="en-US" baseline="0" dirty="0"/>
              <a:t> data, alarms and alerts into line of business and existing applications. The Logic Apps UI is exposed within the IoT Suite to allow simple rule creation to outline the flow of information if an alert or alarm is created. </a:t>
            </a:r>
          </a:p>
          <a:p>
            <a:endParaRPr lang="en-US" baseline="0" dirty="0"/>
          </a:p>
          <a:p>
            <a:r>
              <a:rPr lang="en-US" b="1" baseline="0" dirty="0"/>
              <a:t>Logic Apps</a:t>
            </a:r>
            <a:endParaRPr lang="en-US" b="0" baseline="0" dirty="0"/>
          </a:p>
          <a:p>
            <a:pPr marL="171450" indent="-171450">
              <a:buFontTx/>
              <a:buChar char="-"/>
            </a:pPr>
            <a:r>
              <a:rPr lang="en-US" b="0" baseline="0" dirty="0"/>
              <a:t>Integrate with </a:t>
            </a:r>
            <a:r>
              <a:rPr lang="en-US" b="0" baseline="0" dirty="0" err="1"/>
              <a:t>LoB</a:t>
            </a:r>
            <a:r>
              <a:rPr lang="en-US" b="0" baseline="0" dirty="0"/>
              <a:t> applications</a:t>
            </a:r>
          </a:p>
          <a:p>
            <a:pPr marL="171450" indent="-171450">
              <a:buFontTx/>
              <a:buChar char="-"/>
            </a:pPr>
            <a:r>
              <a:rPr lang="en-US" b="0" baseline="0" dirty="0"/>
              <a:t>Simple rule/trigger creation</a:t>
            </a:r>
            <a:endParaRPr lang="en-US" b="1" dirty="0"/>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CF8C5F-1B6F-4E8A-8238-8CBA26BAF1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376214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baseline="0" dirty="0"/>
              <a:t>Notification Hubs – Push &amp; Broadcast Notifications</a:t>
            </a:r>
          </a:p>
          <a:p>
            <a:endParaRPr lang="en-US" baseline="0" dirty="0"/>
          </a:p>
          <a:p>
            <a:r>
              <a:rPr lang="en-US" dirty="0"/>
              <a:t>Azure Notification Hubs provide an easy-to-use, multiplatform, scaled-out push infrastructure that enables you to send mobile push notifications from any backend (in the cloud or on-premises) to any mobile platform.</a:t>
            </a:r>
          </a:p>
          <a:p>
            <a:r>
              <a:rPr lang="en-US" dirty="0"/>
              <a:t>With Notification Hubs, you can easily send cross-platform, personalized push notifications, abstracting the details of the different platform notification systems (PNS). With a single API call, you can target individual users or entire audience segments containing millions of users, across all their devices.</a:t>
            </a:r>
          </a:p>
          <a:p>
            <a:r>
              <a:rPr lang="en-US" dirty="0"/>
              <a:t>You can use Notification Hubs for both enterprise and consumer scenarios. For example:</a:t>
            </a:r>
          </a:p>
          <a:p>
            <a:pPr marL="171450" indent="-171450">
              <a:buFont typeface="Arial" panose="020B0604020202020204" pitchFamily="34" charset="0"/>
              <a:buChar char="•"/>
            </a:pPr>
            <a:r>
              <a:rPr lang="en-US" dirty="0"/>
              <a:t>Send breaking news notifications to millions with low latency (Notification Hubs powers Bing applications pre-installed on all Windows and Windows Phone devices).</a:t>
            </a:r>
          </a:p>
          <a:p>
            <a:pPr marL="171450" indent="-171450">
              <a:buFont typeface="Arial" panose="020B0604020202020204" pitchFamily="34" charset="0"/>
              <a:buChar char="•"/>
            </a:pPr>
            <a:r>
              <a:rPr lang="en-US" dirty="0"/>
              <a:t>Send location-based coupons to user segments.</a:t>
            </a:r>
          </a:p>
          <a:p>
            <a:pPr marL="171450" indent="-171450">
              <a:buFont typeface="Arial" panose="020B0604020202020204" pitchFamily="34" charset="0"/>
              <a:buChar char="•"/>
            </a:pPr>
            <a:r>
              <a:rPr lang="en-US" dirty="0"/>
              <a:t>Send event notifications to users or groups for sports/finance/games applications.</a:t>
            </a:r>
          </a:p>
          <a:p>
            <a:pPr marL="171450" indent="-171450">
              <a:buFont typeface="Arial" panose="020B0604020202020204" pitchFamily="34" charset="0"/>
              <a:buChar char="•"/>
            </a:pPr>
            <a:r>
              <a:rPr lang="en-US" dirty="0"/>
              <a:t>Notify users of enterprise events like new messages/emails, and sales leads.</a:t>
            </a:r>
          </a:p>
          <a:p>
            <a:pPr marL="171450" indent="-171450">
              <a:buFont typeface="Arial" panose="020B0604020202020204" pitchFamily="34" charset="0"/>
              <a:buChar char="•"/>
            </a:pPr>
            <a:r>
              <a:rPr lang="en-US" dirty="0"/>
              <a:t>Send one-time-passwords required for multi-factor authentication.</a:t>
            </a:r>
          </a:p>
          <a:p>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495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800" b="0" baseline="0" dirty="0"/>
              <a:t>Broadcast to all, or some, of your devices using Notification Hubs. All major platforms can be reached from most major </a:t>
            </a:r>
            <a:r>
              <a:rPr lang="en-US" sz="1800" b="0" baseline="0" dirty="0" err="1"/>
              <a:t>backends</a:t>
            </a:r>
            <a:r>
              <a:rPr lang="en-US" sz="1800" b="0" baseline="0" dirty="0"/>
              <a:t> including cloud/on-</a:t>
            </a:r>
            <a:r>
              <a:rPr lang="en-US" sz="1800" b="0" baseline="0" dirty="0" err="1"/>
              <a:t>prem</a:t>
            </a:r>
            <a:r>
              <a:rPr lang="en-US" sz="1800" b="0" baseline="0" dirty="0"/>
              <a:t> hybrid solutions. Easily push messages to many millions of devices using a single API call. Message audiences can be tailored by location, language, status etc. Read receipt telemetry is available securely (PNS managed authentication creds per/device, per/message) to track which devices are communicating properly. Instantly ramp up to millions of devices without the need to </a:t>
            </a:r>
            <a:r>
              <a:rPr lang="en-US" sz="1800" b="0" baseline="0" dirty="0" err="1"/>
              <a:t>rearchitect</a:t>
            </a:r>
            <a:r>
              <a:rPr lang="en-US" sz="1800" b="0" baseline="0" dirty="0"/>
              <a:t> the system. </a:t>
            </a:r>
          </a:p>
          <a:p>
            <a:endParaRPr lang="en-US" sz="1800" b="0" baseline="0" dirty="0"/>
          </a:p>
          <a:p>
            <a:r>
              <a:rPr lang="en-US" sz="1800" b="1" baseline="0" dirty="0"/>
              <a:t>Push Notifications</a:t>
            </a:r>
            <a:endParaRPr lang="en-US" sz="1800" b="0" baseline="0" dirty="0"/>
          </a:p>
          <a:p>
            <a:pPr marL="285750" indent="-285750">
              <a:buFontTx/>
              <a:buChar char="-"/>
            </a:pPr>
            <a:r>
              <a:rPr lang="en-US" sz="1800" b="0" baseline="0" dirty="0"/>
              <a:t>Reach all major platforms</a:t>
            </a:r>
          </a:p>
          <a:p>
            <a:pPr marL="285750" indent="-285750">
              <a:buFontTx/>
              <a:buChar char="-"/>
            </a:pPr>
            <a:r>
              <a:rPr lang="en-US" sz="1800" b="0" baseline="0" dirty="0"/>
              <a:t>Customize target audience – location/device/language/</a:t>
            </a:r>
            <a:r>
              <a:rPr lang="en-US" sz="1800" b="0" baseline="0" dirty="0" err="1"/>
              <a:t>stauts</a:t>
            </a:r>
            <a:endParaRPr lang="en-US" sz="1800" b="0" baseline="0" dirty="0"/>
          </a:p>
          <a:p>
            <a:pPr marL="285750" indent="-285750">
              <a:buFontTx/>
              <a:buChar char="-"/>
            </a:pPr>
            <a:r>
              <a:rPr lang="en-US" sz="1800" b="0" baseline="0" dirty="0"/>
              <a:t>Broadcast to millions with single API call</a:t>
            </a:r>
          </a:p>
          <a:p>
            <a:pPr marL="285750" indent="-285750">
              <a:buFontTx/>
              <a:buChar char="-"/>
            </a:pPr>
            <a:r>
              <a:rPr lang="en-US" sz="1800" b="0" baseline="0" dirty="0"/>
              <a:t>Secure communication and telemetry </a:t>
            </a: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74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Notification Hubs Reference Architecture</a:t>
            </a:r>
          </a:p>
          <a:p>
            <a:endParaRPr lang="en-US" dirty="0"/>
          </a:p>
          <a:p>
            <a:r>
              <a:rPr lang="en-US" dirty="0"/>
              <a:t>Push notifications are delivered through platform-specific infrastructures called </a:t>
            </a:r>
            <a:r>
              <a:rPr lang="en-US" i="1" dirty="0"/>
              <a:t>Platform Notification Systems</a:t>
            </a:r>
            <a:r>
              <a:rPr lang="en-US" dirty="0"/>
              <a:t> (PNS). A PNS offers barebones functions (that is, no support for broadcast, personalization) and have no common interface. For instance, to send a notification to a Windows Store app, a developer must contact the WNS (Windows Notification Service). To send a notification to an iOS device, the same developer has to contact APNS (Apple Push Notification Service), and send the message a second time. Azure Notification hubs help by providing a common interface, along with other features to support push notifications across each platform.</a:t>
            </a:r>
          </a:p>
          <a:p>
            <a:r>
              <a:rPr lang="en-US" dirty="0"/>
              <a:t>At a high level, though, all platform notification systems follow the same pattern:</a:t>
            </a:r>
          </a:p>
          <a:p>
            <a:pPr marL="171450" indent="-171450">
              <a:buFont typeface="Arial" panose="020B0604020202020204" pitchFamily="34" charset="0"/>
              <a:buChar char="•"/>
            </a:pPr>
            <a:r>
              <a:rPr lang="en-US" dirty="0"/>
              <a:t>The client app contacts the PNS to retrieve its </a:t>
            </a:r>
            <a:r>
              <a:rPr lang="en-US" i="1" dirty="0"/>
              <a:t>handle</a:t>
            </a:r>
            <a:r>
              <a:rPr lang="en-US" dirty="0"/>
              <a:t>. The handle type depends on the system. For WNS, it is a URI or "notification channel." For APNS, it is a token.</a:t>
            </a:r>
          </a:p>
          <a:p>
            <a:pPr marL="171450" indent="-171450">
              <a:buFont typeface="Arial" panose="020B0604020202020204" pitchFamily="34" charset="0"/>
              <a:buChar char="•"/>
            </a:pPr>
            <a:r>
              <a:rPr lang="en-US" dirty="0"/>
              <a:t>The client app stores this handle in the app </a:t>
            </a:r>
            <a:r>
              <a:rPr lang="en-US" i="1" dirty="0"/>
              <a:t>back-end</a:t>
            </a:r>
            <a:r>
              <a:rPr lang="en-US" dirty="0"/>
              <a:t> for later usage. For WNS, the back-end is typically a cloud service. For Apple, the system is called a </a:t>
            </a:r>
            <a:r>
              <a:rPr lang="en-US" i="1" dirty="0"/>
              <a:t>provider</a:t>
            </a:r>
            <a:r>
              <a:rPr lang="en-US" dirty="0"/>
              <a:t>.</a:t>
            </a:r>
          </a:p>
          <a:p>
            <a:pPr marL="171450" indent="-171450">
              <a:buFont typeface="Arial" panose="020B0604020202020204" pitchFamily="34" charset="0"/>
              <a:buChar char="•"/>
            </a:pPr>
            <a:r>
              <a:rPr lang="en-US" dirty="0"/>
              <a:t>To send a push notification, the app back-end contacts the PNS using the handle to target a specific client app instance.</a:t>
            </a:r>
          </a:p>
          <a:p>
            <a:pPr marL="171450" indent="-171450">
              <a:buFont typeface="Arial" panose="020B0604020202020204" pitchFamily="34" charset="0"/>
              <a:buChar char="•"/>
            </a:pPr>
            <a:r>
              <a:rPr lang="en-US" dirty="0"/>
              <a:t>The PNS forwards the notification to the device specified by the handle.</a:t>
            </a:r>
          </a:p>
          <a:p>
            <a:endParaRPr lang="en-US" dirty="0"/>
          </a:p>
          <a:p>
            <a:endParaRPr lang="en-US" dirty="0"/>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CF8C5F-1B6F-4E8A-8238-8CBA26BAF1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6639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8793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baseline="0" dirty="0"/>
              <a:t>ID &amp; Access Management – </a:t>
            </a:r>
            <a:r>
              <a:rPr lang="en-US" b="1" baseline="0" dirty="0"/>
              <a:t>Azure Active Directory</a:t>
            </a:r>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690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800" b="0" baseline="0" dirty="0"/>
              <a:t>Simply manage user access and control what functions and dashboards certain users have access to. Share device data and real time information flows without allowing access to the rules and thresholds, or devices themselves. Monitor usage around which assets and dashboards are being used, and by whom. Ensure multi-factor authentication as well as security for access via mobile devices. </a:t>
            </a:r>
          </a:p>
          <a:p>
            <a:endParaRPr lang="en-US" sz="1800" b="1" baseline="0" dirty="0"/>
          </a:p>
          <a:p>
            <a:r>
              <a:rPr lang="en-US" sz="1800" b="1" baseline="0" dirty="0"/>
              <a:t>Azure Active Directory</a:t>
            </a:r>
          </a:p>
          <a:p>
            <a:pPr marL="285750" indent="-285750">
              <a:buFontTx/>
              <a:buChar char="-"/>
            </a:pPr>
            <a:r>
              <a:rPr lang="en-US" sz="1800" b="0" baseline="0" dirty="0"/>
              <a:t>Share with users and manage access to various components</a:t>
            </a:r>
          </a:p>
          <a:p>
            <a:pPr marL="285750" indent="-285750">
              <a:buFontTx/>
              <a:buChar char="-"/>
            </a:pPr>
            <a:r>
              <a:rPr lang="en-US" sz="1800" b="0" baseline="0" dirty="0"/>
              <a:t>Access control to devices/dashboards</a:t>
            </a:r>
          </a:p>
          <a:p>
            <a:pPr marL="285750" indent="-285750">
              <a:buFontTx/>
              <a:buChar char="-"/>
            </a:pPr>
            <a:r>
              <a:rPr lang="en-US" sz="1800" b="0" baseline="0" dirty="0"/>
              <a:t>Monitor usage </a:t>
            </a:r>
          </a:p>
          <a:p>
            <a:pPr marL="285750" indent="-285750">
              <a:buFontTx/>
              <a:buChar char="-"/>
            </a:pPr>
            <a:r>
              <a:rPr lang="en-US" sz="1800" b="0" baseline="0" dirty="0"/>
              <a:t>Mobile security </a:t>
            </a:r>
          </a:p>
          <a:p>
            <a:pPr marL="285750" indent="-285750">
              <a:buFontTx/>
              <a:buChar char="-"/>
            </a:pP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6632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US"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8635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6808788" cy="3829050"/>
          </a:xfrm>
        </p:spPr>
      </p:sp>
      <p:sp>
        <p:nvSpPr>
          <p:cNvPr id="3" name="Notes Placeholder 2"/>
          <p:cNvSpPr>
            <a:spLocks noGrp="1"/>
          </p:cNvSpPr>
          <p:nvPr>
            <p:ph type="body" idx="1"/>
          </p:nvPr>
        </p:nvSpPr>
        <p:spPr/>
        <p:txBody>
          <a:bodyPr>
            <a:normAutofit lnSpcReduction="10000"/>
          </a:bodyPr>
          <a:lstStyle/>
          <a:p>
            <a:pPr marL="285750" indent="-285750">
              <a:buFontTx/>
              <a:buChar char="-"/>
            </a:pPr>
            <a:endParaRPr lang="en-US" sz="1800" b="1" dirty="0"/>
          </a:p>
          <a:p>
            <a:pPr marL="0" indent="0">
              <a:buFontTx/>
              <a:buNone/>
            </a:pPr>
            <a:r>
              <a:rPr lang="en-US" sz="1800" b="1" dirty="0"/>
              <a:t>Power BI transforms your company's data into rich visuals for you to collect and organize so you can focus on what matters to you.</a:t>
            </a:r>
          </a:p>
          <a:p>
            <a:pPr marL="285750" indent="-285750">
              <a:buFontTx/>
              <a:buChar char="-"/>
            </a:pPr>
            <a:endParaRPr lang="en-US" sz="1800" b="1" baseline="0" dirty="0"/>
          </a:p>
          <a:p>
            <a:r>
              <a:rPr lang="en-US" sz="1800" b="1" dirty="0"/>
              <a:t>Your whole business on one dashboard</a:t>
            </a:r>
          </a:p>
          <a:p>
            <a:r>
              <a:rPr lang="en-US" sz="1800" dirty="0"/>
              <a:t>With </a:t>
            </a:r>
            <a:r>
              <a:rPr lang="en-US" sz="1800" dirty="0">
                <a:hlinkClick r:id="rId3"/>
              </a:rPr>
              <a:t>Power BI on the web</a:t>
            </a:r>
            <a:r>
              <a:rPr lang="en-US" sz="1800" dirty="0"/>
              <a:t>, monitor your important data from across your organization and from all of the apps you rely on. </a:t>
            </a:r>
          </a:p>
          <a:p>
            <a:pPr marL="0" indent="0">
              <a:buFontTx/>
              <a:buNone/>
            </a:pPr>
            <a:endParaRPr lang="en-US" sz="1800" b="1" baseline="0" dirty="0"/>
          </a:p>
          <a:p>
            <a:r>
              <a:rPr lang="en-US" sz="1800" b="1" dirty="0"/>
              <a:t>Create stunning interactive reports</a:t>
            </a:r>
          </a:p>
          <a:p>
            <a:r>
              <a:rPr lang="en-US" sz="1800" dirty="0">
                <a:hlinkClick r:id="rId4"/>
              </a:rPr>
              <a:t>Power BI Desktop</a:t>
            </a:r>
            <a:r>
              <a:rPr lang="en-US" sz="1800" dirty="0"/>
              <a:t> gives you tools to transform, analyze, and visualize data. Share reports in seconds with your organization using Power BI on the web.</a:t>
            </a:r>
          </a:p>
          <a:p>
            <a:pPr marL="0" indent="0">
              <a:buFontTx/>
              <a:buNone/>
            </a:pPr>
            <a:endParaRPr lang="en-US" sz="1800" b="1" baseline="0" dirty="0"/>
          </a:p>
          <a:p>
            <a:r>
              <a:rPr lang="en-US" sz="1800" b="1" dirty="0"/>
              <a:t>Consistent analysis across your organization</a:t>
            </a:r>
          </a:p>
          <a:p>
            <a:r>
              <a:rPr lang="en-US" sz="1800" dirty="0"/>
              <a:t>With </a:t>
            </a:r>
            <a:r>
              <a:rPr lang="en-US" sz="1800" dirty="0">
                <a:hlinkClick r:id="rId5"/>
              </a:rPr>
              <a:t>SQL Server Analysis Services</a:t>
            </a:r>
            <a:r>
              <a:rPr lang="en-US" sz="1800" dirty="0"/>
              <a:t> on-premises and </a:t>
            </a:r>
            <a:r>
              <a:rPr lang="en-US" sz="1800" dirty="0">
                <a:hlinkClick r:id="rId6"/>
              </a:rPr>
              <a:t>Azure Analysis Services</a:t>
            </a:r>
            <a:r>
              <a:rPr lang="en-US" sz="1800" dirty="0"/>
              <a:t> in the cloud you can easily build robust, reusable models over your data to provide consistency across reporting and analysis in your organization.</a:t>
            </a:r>
          </a:p>
          <a:p>
            <a:pPr marL="0" indent="0">
              <a:buFontTx/>
              <a:buNone/>
            </a:pPr>
            <a:endParaRPr lang="en-US" sz="1800" b="1" baseline="0" dirty="0"/>
          </a:p>
          <a:p>
            <a:r>
              <a:rPr lang="en-US" sz="1800" b="1" dirty="0"/>
              <a:t>Easily embed BI and analytics in your app</a:t>
            </a:r>
          </a:p>
          <a:p>
            <a:r>
              <a:rPr lang="en-US" sz="1800" dirty="0"/>
              <a:t>Deliver stunning interactive reports in your app with the </a:t>
            </a:r>
            <a:r>
              <a:rPr lang="en-US" sz="1800" dirty="0">
                <a:hlinkClick r:id="rId7"/>
              </a:rPr>
              <a:t>Power BI Embedded</a:t>
            </a:r>
            <a:r>
              <a:rPr lang="en-US" sz="1800" dirty="0"/>
              <a:t> service.</a:t>
            </a:r>
          </a:p>
          <a:p>
            <a:pPr marL="0" indent="0">
              <a:buFontTx/>
              <a:buNone/>
            </a:pP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997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10000"/>
          </a:bodyPr>
          <a:lstStyle/>
          <a:p>
            <a:r>
              <a:rPr lang="en-US" sz="1800" b="1" dirty="0"/>
              <a:t>Get started quickly</a:t>
            </a:r>
          </a:p>
          <a:p>
            <a:r>
              <a:rPr lang="en-US" sz="1800" dirty="0"/>
              <a:t>Get inspired with pre-built templates, or start from scratch. You already have everything that you need to get started building apps that mean business.</a:t>
            </a:r>
          </a:p>
          <a:p>
            <a:r>
              <a:rPr lang="en-US" sz="1800" b="1" dirty="0"/>
              <a:t>Do more with your data</a:t>
            </a:r>
          </a:p>
          <a:p>
            <a:r>
              <a:rPr lang="en-US" sz="1800" dirty="0"/>
              <a:t>Connect to services you're already using like Excel, SharePoint, Dynamics 365, and more to automatically generate apps, or use the Common Data Service to capture new data.</a:t>
            </a:r>
          </a:p>
          <a:p>
            <a:r>
              <a:rPr lang="en-US" sz="1800" b="1" dirty="0"/>
              <a:t>Turn your expertise into apps</a:t>
            </a:r>
          </a:p>
          <a:p>
            <a:r>
              <a:rPr lang="en-US" sz="1800" dirty="0"/>
              <a:t>Understand the business problem? Now you can build the solution. Work in a visual designer to customize fully functional apps — without having to write code.</a:t>
            </a:r>
          </a:p>
          <a:p>
            <a:pPr marL="285750" indent="-285750">
              <a:buFontTx/>
              <a:buChar char="-"/>
            </a:pPr>
            <a:endParaRPr lang="en-US" sz="1800" b="1" baseline="0" dirty="0"/>
          </a:p>
          <a:p>
            <a:pPr marL="285750" indent="-285750">
              <a:buFontTx/>
              <a:buChar char="-"/>
            </a:pPr>
            <a:endParaRPr lang="en-US" sz="1800" b="1" baseline="0" dirty="0"/>
          </a:p>
          <a:p>
            <a:r>
              <a:rPr lang="en-US" sz="1800" b="1" dirty="0"/>
              <a:t>An advanced data service built right in</a:t>
            </a:r>
          </a:p>
          <a:p>
            <a:r>
              <a:rPr lang="en-US" sz="1800" dirty="0"/>
              <a:t>The Common Data Service is a secure business data platform built into </a:t>
            </a:r>
            <a:r>
              <a:rPr lang="en-US" sz="1800" dirty="0" err="1"/>
              <a:t>PowerApps</a:t>
            </a:r>
            <a:r>
              <a:rPr lang="en-US" sz="1800" dirty="0"/>
              <a:t>. It comes with hundreds of standard business entities already defined, which means that now all your apps can share the same definition of “customer,” “product,” “lead,” and more. The service also includes workflow automation with Microsoft Flow.</a:t>
            </a:r>
          </a:p>
          <a:p>
            <a:pPr marL="0" indent="0">
              <a:buFontTx/>
              <a:buNone/>
            </a:pPr>
            <a:endParaRPr lang="en-US" sz="1800" b="1" baseline="0" dirty="0"/>
          </a:p>
          <a:p>
            <a:r>
              <a:rPr lang="en-US" sz="1800" b="1" dirty="0"/>
              <a:t>Instantly publish apps to the web or mobile</a:t>
            </a:r>
          </a:p>
          <a:p>
            <a:r>
              <a:rPr lang="en-US" sz="1800" dirty="0"/>
              <a:t>When done, get your app in people’s hands. Publish it to your organization—no app store required. Web and mobile. Laptops, tablets, and phones. Android, iOS, and Windows.</a:t>
            </a:r>
          </a:p>
          <a:p>
            <a:pPr marL="0" indent="0">
              <a:buFontTx/>
              <a:buNone/>
            </a:pPr>
            <a:endParaRPr lang="en-US" sz="1800" b="1" baseline="0"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404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sz="1800" b="1" dirty="0"/>
              <a:t>Engage your customers</a:t>
            </a:r>
          </a:p>
          <a:p>
            <a:r>
              <a:rPr lang="en-US" sz="1800" dirty="0"/>
              <a:t>With digital intelligence on your side, you fill every customer interaction with personalized insight. And your conversations feel more fluid and natural across every touch point. </a:t>
            </a:r>
          </a:p>
          <a:p>
            <a:pPr marL="0" indent="0">
              <a:buFontTx/>
              <a:buNone/>
            </a:pPr>
            <a:endParaRPr lang="en-US" sz="1800" b="1" baseline="0" dirty="0"/>
          </a:p>
          <a:p>
            <a:r>
              <a:rPr lang="en-US" sz="1800" b="1" dirty="0"/>
              <a:t>Empower your employees</a:t>
            </a:r>
          </a:p>
          <a:p>
            <a:r>
              <a:rPr lang="en-US" sz="1800" dirty="0"/>
              <a:t>Dynamics 365 provides the insights your people need to make the best decisions and the tools they need to do their best work—ensuring great outcomes from your business software.</a:t>
            </a:r>
          </a:p>
          <a:p>
            <a:pPr marL="0" indent="0">
              <a:buFontTx/>
              <a:buNone/>
            </a:pPr>
            <a:endParaRPr lang="en-US" sz="1800" b="1" baseline="0" dirty="0"/>
          </a:p>
          <a:p>
            <a:r>
              <a:rPr lang="en-US" sz="1800" b="1" dirty="0"/>
              <a:t>Optimize your operations</a:t>
            </a:r>
          </a:p>
          <a:p>
            <a:r>
              <a:rPr lang="en-US" sz="1800" dirty="0"/>
              <a:t>With complete ERP capabilities to streamline your operations and reduce your costs, Dynamics 365 enterprise business solutions help you grow your business and your bottom line.</a:t>
            </a:r>
          </a:p>
          <a:p>
            <a:pPr marL="0" indent="0">
              <a:buFontTx/>
              <a:buNone/>
            </a:pPr>
            <a:endParaRPr lang="en-US" sz="1800" b="1" baseline="0" dirty="0"/>
          </a:p>
          <a:p>
            <a:r>
              <a:rPr lang="en-US" sz="1800" b="1" dirty="0"/>
              <a:t>Transform your products</a:t>
            </a:r>
          </a:p>
          <a:p>
            <a:r>
              <a:rPr lang="en-US" sz="1800" dirty="0"/>
              <a:t>By embedding technology into your products, you can start using shared data and digital intelligence to generate new insights, products, and business models—and discover new revenue sources.</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3491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hlinkClick r:id="rId3"/>
              </a:rPr>
              <a:t>https://mspartnerlp.partner.microsoft.com/LearningPath/LearningPath/DLPaths?trackId=2918&amp;rowId=3606&amp;trackPathId=14612</a:t>
            </a:r>
            <a:r>
              <a:rPr lang="en-US" dirty="0"/>
              <a:t> </a:t>
            </a:r>
          </a:p>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6951EF-8173-40FE-AE57-38A6F6A15B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964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Microsoft</a:t>
            </a:r>
            <a:r>
              <a:rPr lang="en-US" baseline="0" dirty="0"/>
              <a:t> Azure IoT Suite provisions products and services within a subscription enabling an accelerated development of an IoT solution pilot or proof of concept. The elements within the Suite are highly customizable and allow for users to choose preferred OS’s, languages and platforms. Getting started and onboarding devices is simplified with documentation, libraries and SDK’s. Data processing, command and control and porting data to dashboards and </a:t>
            </a:r>
            <a:r>
              <a:rPr lang="en-US" baseline="0" dirty="0" err="1"/>
              <a:t>LoB</a:t>
            </a:r>
            <a:r>
              <a:rPr lang="en-US" baseline="0" dirty="0"/>
              <a:t> applications allows access to decision making information in real time. Integration with business systems and processes means business can be transformed quickly with an end-to-end </a:t>
            </a:r>
            <a:r>
              <a:rPr lang="en-US" baseline="0" dirty="0" err="1"/>
              <a:t>Iot</a:t>
            </a:r>
            <a:r>
              <a:rPr lang="en-US" baseline="0" dirty="0"/>
              <a:t> solution. </a:t>
            </a:r>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Microsoft Azure IoT is comprised of the following components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manage devices and gateways</a:t>
            </a:r>
          </a:p>
          <a:p>
            <a:pPr marL="685800" lvl="1" indent="-228600">
              <a:buFont typeface="Arial" panose="020B0604020202020204" pitchFamily="34" charset="0"/>
              <a:buAutoNum type="alphaLcParenR"/>
            </a:pPr>
            <a:r>
              <a:rPr lang="en-US" baseline="0" dirty="0"/>
              <a:t>Preconfigured solutions offer quick start-up provisioning to the most common IoT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streaming data and generate predictive insights</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lphaLcParenR"/>
              <a:tabLst/>
              <a:defRP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a:p>
            <a:pPr marL="228600" lvl="0" indent="-228600">
              <a:buFont typeface="+mj-lt"/>
              <a:buAutoNum type="arabicParenR" startAt="4"/>
            </a:pPr>
            <a:r>
              <a:rPr lang="en-US" baseline="0" dirty="0"/>
              <a:t>Secure IoT Infrastructure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dirty="0"/>
              <a:t>Protecting IoT solutions requires ensuring secure provisioning of devices, secure connectivity between these devices and the cloud, and secure data protection in the cloud during processing and storage. Working against such functionality, however, are resource-constrained devices, geographic distribution of deployments, and a large number of devices within a solution.. </a:t>
            </a:r>
          </a:p>
          <a:p>
            <a:pPr marL="0" lvl="0" indent="0">
              <a:buFont typeface="+mj-lt"/>
              <a:buNone/>
            </a:pPr>
            <a:endParaRPr lang="en-US" baseline="0" dirty="0"/>
          </a:p>
          <a:p>
            <a:pPr marL="0" lvl="0" indent="0">
              <a:buFont typeface="+mj-lt"/>
              <a:buNone/>
            </a:pPr>
            <a:r>
              <a:rPr lang="en-US" baseline="0" dirty="0"/>
              <a:t>5)  Customize IoT Architecture</a:t>
            </a:r>
          </a:p>
          <a:p>
            <a:pPr marL="457200" lvl="1" indent="0">
              <a:buFont typeface="+mj-lt"/>
              <a:buNone/>
            </a:pPr>
            <a:r>
              <a:rPr lang="en-US" baseline="0" dirty="0"/>
              <a:t>Not everyone will want to or is positioned to avail of IoT Suite’s pre-configured solutions and will instead want to customize their IoT solution using individual services.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9413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u="none" kern="1200" dirty="0">
                <a:solidFill>
                  <a:schemeClr val="accent1"/>
                </a:solidFill>
                <a:ea typeface="+mn-ea"/>
                <a:cs typeface="+mn-cs"/>
              </a:rPr>
              <a:t>Securing IoT is very challenging since</a:t>
            </a:r>
            <a:r>
              <a:rPr lang="en-US" u="none" kern="1200" baseline="0" dirty="0">
                <a:solidFill>
                  <a:schemeClr val="accent1"/>
                </a:solidFill>
                <a:ea typeface="+mn-ea"/>
                <a:cs typeface="+mn-cs"/>
              </a:rPr>
              <a:t> we are talking about 2 different worlds with different mission and security challenges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u="none" kern="1200" baseline="0" dirty="0">
                <a:solidFill>
                  <a:schemeClr val="accent1"/>
                </a:solidFill>
                <a:ea typeface="+mn-ea"/>
                <a:cs typeface="+mn-cs"/>
              </a:rPr>
              <a:t>IT – Information Technology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u="none" kern="1200" baseline="0" dirty="0">
                <a:solidFill>
                  <a:schemeClr val="accent1"/>
                </a:solidFill>
                <a:ea typeface="+mn-ea"/>
                <a:cs typeface="+mn-cs"/>
              </a:rPr>
              <a:t>OT – Operational Technology</a:t>
            </a:r>
            <a:endParaRPr lang="en-US" u="none" kern="1200" dirty="0">
              <a:solidFill>
                <a:schemeClr val="accent1"/>
              </a:solidFill>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u="sng" kern="1200" dirty="0">
              <a:solidFill>
                <a:schemeClr val="accent1"/>
              </a:solidFill>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u="sng" kern="1200" dirty="0">
                <a:solidFill>
                  <a:schemeClr val="accent1"/>
                </a:solidFill>
                <a:ea typeface="+mn-ea"/>
                <a:cs typeface="+mn-cs"/>
              </a:rPr>
              <a:t>Information Technology (IT) </a:t>
            </a:r>
            <a:br>
              <a:rPr lang="en-US" kern="1200" dirty="0">
                <a:solidFill>
                  <a:schemeClr val="tx1"/>
                </a:solidFill>
                <a:ea typeface="+mn-ea"/>
                <a:cs typeface="+mn-cs"/>
              </a:rPr>
            </a:br>
            <a:r>
              <a:rPr lang="en-US" kern="1200" dirty="0">
                <a:solidFill>
                  <a:schemeClr val="tx1"/>
                </a:solidFill>
                <a:ea typeface="+mn-ea"/>
                <a:cs typeface="+mn-cs"/>
              </a:rPr>
              <a:t>the application of computers and telecommunications equipment to store, retrieve, transmit and manipulate data*</a:t>
            </a:r>
          </a:p>
          <a:p>
            <a:r>
              <a:rPr lang="en-US" u="sng" kern="1200" dirty="0">
                <a:solidFill>
                  <a:schemeClr val="accent1"/>
                </a:solidFill>
                <a:ea typeface="+mn-ea"/>
                <a:cs typeface="+mn-cs"/>
              </a:rPr>
              <a:t>Mission of IT</a:t>
            </a:r>
          </a:p>
          <a:p>
            <a:r>
              <a:rPr lang="en-US" kern="1200" dirty="0">
                <a:solidFill>
                  <a:schemeClr val="tx1"/>
                </a:solidFill>
                <a:ea typeface="+mn-ea"/>
                <a:cs typeface="+mn-cs"/>
              </a:rPr>
              <a:t>Design and maintain software, hardware and network resources which run </a:t>
            </a:r>
            <a:r>
              <a:rPr lang="en-US" dirty="0"/>
              <a:t>securely</a:t>
            </a:r>
            <a:r>
              <a:rPr lang="en-US" u="sng" kern="1200" dirty="0">
                <a:solidFill>
                  <a:schemeClr val="tx1"/>
                </a:solidFill>
                <a:ea typeface="+mn-ea"/>
                <a:cs typeface="+mn-cs"/>
              </a:rPr>
              <a:t> </a:t>
            </a:r>
            <a:r>
              <a:rPr lang="en-US" kern="1200" dirty="0">
                <a:solidFill>
                  <a:schemeClr val="tx1"/>
                </a:solidFill>
                <a:ea typeface="+mn-ea"/>
                <a:cs typeface="+mn-cs"/>
              </a:rPr>
              <a:t>and provide </a:t>
            </a:r>
            <a:r>
              <a:rPr lang="en-US" dirty="0"/>
              <a:t>privacy</a:t>
            </a:r>
          </a:p>
          <a:p>
            <a:endParaRPr lang="en-US" dirty="0"/>
          </a:p>
          <a:p>
            <a:r>
              <a:rPr lang="en-US" u="sng" kern="1200" dirty="0">
                <a:solidFill>
                  <a:schemeClr val="accent1"/>
                </a:solidFill>
                <a:ea typeface="+mn-ea"/>
                <a:cs typeface="+mn-cs"/>
              </a:rPr>
              <a:t>Operations Technology (OT) </a:t>
            </a:r>
          </a:p>
          <a:p>
            <a:r>
              <a:rPr lang="en-US" kern="1200" dirty="0">
                <a:solidFill>
                  <a:schemeClr val="tx1"/>
                </a:solidFill>
                <a:ea typeface="+mn-ea"/>
                <a:cs typeface="+mn-cs"/>
              </a:rPr>
              <a:t>collects information and causes changes in the physical world through the direct monitoring and control of physical devices in industrial contexts</a:t>
            </a:r>
          </a:p>
          <a:p>
            <a:endParaRPr lang="en-US" kern="1200" dirty="0">
              <a:solidFill>
                <a:schemeClr val="tx1"/>
              </a:solidFill>
              <a:ea typeface="+mn-ea"/>
              <a:cs typeface="+mn-cs"/>
            </a:endParaRPr>
          </a:p>
          <a:p>
            <a:r>
              <a:rPr lang="en-US" u="sng" kern="1200" dirty="0">
                <a:solidFill>
                  <a:schemeClr val="accent1"/>
                </a:solidFill>
                <a:ea typeface="+mn-ea"/>
                <a:cs typeface="+mn-cs"/>
              </a:rPr>
              <a:t>Mission of OT</a:t>
            </a:r>
          </a:p>
          <a:p>
            <a:r>
              <a:rPr lang="en-US" kern="1200" dirty="0">
                <a:solidFill>
                  <a:schemeClr val="tx1"/>
                </a:solidFill>
                <a:ea typeface="+mn-ea"/>
                <a:cs typeface="+mn-cs"/>
              </a:rPr>
              <a:t>Design and maintain machines which run </a:t>
            </a:r>
            <a:r>
              <a:rPr lang="en-US" dirty="0"/>
              <a:t>reliably</a:t>
            </a:r>
            <a:r>
              <a:rPr lang="en-US" kern="1200" dirty="0">
                <a:solidFill>
                  <a:schemeClr val="tx1"/>
                </a:solidFill>
                <a:ea typeface="+mn-ea"/>
                <a:cs typeface="+mn-cs"/>
              </a:rPr>
              <a:t>, and </a:t>
            </a:r>
            <a:r>
              <a:rPr lang="en-US" dirty="0"/>
              <a:t>safely</a:t>
            </a:r>
            <a:r>
              <a:rPr lang="en-US" kern="1200" dirty="0">
                <a:solidFill>
                  <a:schemeClr val="tx1"/>
                </a:solidFill>
                <a:ea typeface="+mn-ea"/>
                <a:cs typeface="+mn-cs"/>
              </a:rPr>
              <a:t> (do not cause injury or harm to other machines, humans, and the environment)</a:t>
            </a:r>
          </a:p>
          <a:p>
            <a:endParaRPr lang="en-US" kern="1200" dirty="0">
              <a:solidFill>
                <a:schemeClr val="tx1"/>
              </a:solidFill>
              <a:ea typeface="+mn-ea"/>
              <a:cs typeface="+mn-cs"/>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2105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The combination</a:t>
            </a:r>
            <a:r>
              <a:rPr lang="en-US" baseline="0" dirty="0"/>
              <a:t> of both IT and OT is what makes IoT and creates what we call System of Systems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u="sng" dirty="0"/>
              <a:t>Integration of IT and OT</a:t>
            </a:r>
          </a:p>
          <a:p>
            <a:endParaRPr lang="de-DE" u="sng" dirty="0"/>
          </a:p>
          <a:p>
            <a:r>
              <a:rPr lang="de-DE" u="sng" dirty="0"/>
              <a:t>Compromise of safety because of lack of security </a:t>
            </a:r>
          </a:p>
          <a:p>
            <a:pPr lvl="2"/>
            <a:r>
              <a:rPr lang="de-DE" dirty="0"/>
              <a:t>Machine‘s control sequnece modified without access control (lack of information integrity)</a:t>
            </a:r>
          </a:p>
          <a:p>
            <a:pPr marL="217261" lvl="2" indent="0">
              <a:buNone/>
            </a:pPr>
            <a:endParaRPr lang="de-DE" dirty="0"/>
          </a:p>
          <a:p>
            <a:r>
              <a:rPr lang="de-DE" u="sng" dirty="0"/>
              <a:t>Compromise of reliablity because of lack of security</a:t>
            </a:r>
          </a:p>
          <a:p>
            <a:pPr lvl="2"/>
            <a:r>
              <a:rPr lang="de-DE" dirty="0"/>
              <a:t>Modified operation controls can cause machines to become less reliable (malicious outsider or insider threat)</a:t>
            </a:r>
          </a:p>
          <a:p>
            <a:pPr marL="217261" lvl="2" indent="0">
              <a:buNone/>
            </a:pPr>
            <a:endParaRPr lang="de-DE" dirty="0"/>
          </a:p>
          <a:p>
            <a:r>
              <a:rPr lang="de-DE" u="sng" dirty="0"/>
              <a:t>Leakage of business process secrets </a:t>
            </a:r>
          </a:p>
          <a:p>
            <a:pPr lvl="2"/>
            <a:r>
              <a:rPr lang="de-DE" dirty="0"/>
              <a:t>Realtime business process details stolen (confidentiality of information)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135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9112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dirty="0"/>
              <a:t>In</a:t>
            </a:r>
            <a:r>
              <a:rPr lang="en-US" baseline="0" dirty="0"/>
              <a:t> order to have a Trustworthy Internet of Things it is important to take into consideration the following aspects:</a:t>
            </a:r>
          </a:p>
          <a:p>
            <a:endParaRPr lang="en-US" baseline="0" dirty="0"/>
          </a:p>
          <a:p>
            <a:r>
              <a:rPr lang="en-US" baseline="0" dirty="0"/>
              <a:t>Security</a:t>
            </a:r>
          </a:p>
          <a:p>
            <a:r>
              <a:rPr lang="en-US" baseline="0" dirty="0"/>
              <a:t>Privacy</a:t>
            </a:r>
          </a:p>
          <a:p>
            <a:r>
              <a:rPr lang="en-US" baseline="0" dirty="0"/>
              <a:t>Safety</a:t>
            </a:r>
          </a:p>
          <a:p>
            <a:r>
              <a:rPr lang="en-US" baseline="0" dirty="0"/>
              <a:t>Reliability</a:t>
            </a:r>
          </a:p>
          <a:p>
            <a:endParaRPr lang="en-US" baseline="0" dirty="0"/>
          </a:p>
          <a:p>
            <a:r>
              <a:rPr lang="en-US" baseline="0" dirty="0"/>
              <a:t>In addition, threats may come from several directions</a:t>
            </a:r>
          </a:p>
          <a:p>
            <a:endParaRPr lang="en-US" baseline="0" dirty="0"/>
          </a:p>
          <a:p>
            <a:r>
              <a:rPr lang="en-US" baseline="0" dirty="0"/>
              <a:t>Threats </a:t>
            </a:r>
          </a:p>
          <a:p>
            <a:r>
              <a:rPr lang="en-US" baseline="0" dirty="0"/>
              <a:t>System Faults</a:t>
            </a:r>
          </a:p>
          <a:p>
            <a:r>
              <a:rPr lang="en-US" baseline="0" dirty="0"/>
              <a:t>Human Errors</a:t>
            </a:r>
          </a:p>
          <a:p>
            <a:r>
              <a:rPr lang="en-US" baseline="0" dirty="0"/>
              <a:t>Environment</a:t>
            </a:r>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4484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lnSpcReduction="20000"/>
          </a:bodyPr>
          <a:lstStyle/>
          <a:p>
            <a:r>
              <a:rPr lang="en-US" dirty="0"/>
              <a:t>Organizations</a:t>
            </a:r>
            <a:r>
              <a:rPr lang="en-US" baseline="0" dirty="0"/>
              <a:t> usually think about IoT Security in 3 buckets</a:t>
            </a:r>
          </a:p>
          <a:p>
            <a:endParaRPr lang="en-US" baseline="0" dirty="0"/>
          </a:p>
          <a:p>
            <a:pPr marL="228600" indent="-228600">
              <a:buFont typeface="+mj-lt"/>
              <a:buAutoNum type="arabicPeriod"/>
            </a:pPr>
            <a:r>
              <a:rPr lang="en-US" baseline="0" dirty="0"/>
              <a:t>Device Security</a:t>
            </a:r>
          </a:p>
          <a:p>
            <a:pPr marL="228600" indent="-228600">
              <a:buFont typeface="+mj-lt"/>
              <a:buAutoNum type="arabicPeriod"/>
            </a:pPr>
            <a:r>
              <a:rPr lang="en-US" baseline="0" dirty="0"/>
              <a:t>Connection Security</a:t>
            </a:r>
          </a:p>
          <a:p>
            <a:pPr marL="228600" indent="-228600">
              <a:buFont typeface="+mj-lt"/>
              <a:buAutoNum type="arabicPeriod"/>
            </a:pPr>
            <a:r>
              <a:rPr lang="en-US" baseline="0" dirty="0"/>
              <a:t>Cloud Security</a:t>
            </a:r>
          </a:p>
          <a:p>
            <a:endParaRPr lang="en-US" baseline="0" dirty="0"/>
          </a:p>
          <a:p>
            <a:r>
              <a:rPr lang="en-US" baseline="0" dirty="0"/>
              <a:t>Azure IoT Suite as Microsoft IoT Cloud Platform does have several features to help those buckets</a:t>
            </a:r>
          </a:p>
          <a:p>
            <a:endParaRPr lang="en-US" baseline="0" dirty="0"/>
          </a:p>
          <a:p>
            <a:r>
              <a:rPr lang="en-US" u="sng" baseline="0" dirty="0"/>
              <a:t>Device Security</a:t>
            </a:r>
          </a:p>
          <a:p>
            <a:pPr marL="171450" indent="-1714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Device Provisioning and Authorization</a:t>
            </a:r>
          </a:p>
          <a:p>
            <a:pPr marL="285750" indent="-285750">
              <a:lnSpc>
                <a:spcPct val="90000"/>
              </a:lnSpc>
              <a:spcAft>
                <a:spcPts val="600"/>
              </a:spcAft>
              <a:buFont typeface="Arial" panose="020B0604020202020204" pitchFamily="34" charset="0"/>
              <a:buChar char="•"/>
            </a:pPr>
            <a:r>
              <a:rPr lang="en-US" dirty="0"/>
              <a:t>Authentication:</a:t>
            </a:r>
            <a:r>
              <a:rPr lang="en-US" baseline="0" dirty="0"/>
              <a:t> </a:t>
            </a:r>
            <a:r>
              <a:rPr lang="en-US" dirty="0"/>
              <a:t>Unique identity key for each device. Generated key and user-selected device ID forms basis of token used Identity registry provides secure storage of device identities and security keys for a </a:t>
            </a:r>
            <a:r>
              <a:rPr lang="en-US" dirty="0" err="1"/>
              <a:t>solutionIndividual</a:t>
            </a:r>
            <a:r>
              <a:rPr lang="en-US" dirty="0"/>
              <a:t> or groups of device identities can be added to allow or block list, enabling complete control over device access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Authorization:</a:t>
            </a:r>
            <a:r>
              <a:rPr lang="en-US" baseline="0" dirty="0"/>
              <a:t> </a:t>
            </a:r>
            <a:r>
              <a:rPr lang="en-US" dirty="0"/>
              <a:t>Access control policies in the cloud </a:t>
            </a:r>
            <a:r>
              <a:rPr lang="en-US" dirty="0" err="1"/>
              <a:t>enableLimiting</a:t>
            </a:r>
            <a:r>
              <a:rPr lang="en-US" dirty="0"/>
              <a:t> what a device can do in the cloud (read, write, or both). Activation and disabling of any device identity Providing a way to disassociate a device when required</a:t>
            </a:r>
          </a:p>
          <a:p>
            <a:pPr marL="171450" indent="-17145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endParaRPr>
          </a:p>
          <a:p>
            <a:pPr marL="171450" indent="-17145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endParaRPr>
          </a:p>
          <a:p>
            <a:r>
              <a:rPr lang="en-US" u="sng" baseline="0" dirty="0"/>
              <a:t>Connection Security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2917">
                      <a:schemeClr val="tx1"/>
                    </a:gs>
                    <a:gs pos="30000">
                      <a:schemeClr val="tx1"/>
                    </a:gs>
                  </a:gsLst>
                  <a:lin ang="5400000" scaled="0"/>
                </a:gradFill>
              </a:rPr>
              <a:t>X.509/LTS-Based Handshake and Encryption</a:t>
            </a:r>
          </a:p>
          <a:p>
            <a:pPr marL="388712" marR="0" lvl="1" indent="-171450" algn="l" defTabSz="932742" rtl="0" eaLnBrk="1" fontAlgn="auto" latinLnBrk="0" hangingPunct="1">
              <a:lnSpc>
                <a:spcPct val="90000"/>
              </a:lnSpc>
              <a:spcBef>
                <a:spcPts val="0"/>
              </a:spcBef>
              <a:spcAft>
                <a:spcPts val="340"/>
              </a:spcAft>
              <a:buClrTx/>
              <a:buSzTx/>
              <a:tabLst/>
              <a:defRPr/>
            </a:pPr>
            <a:r>
              <a:rPr lang="en-US" dirty="0">
                <a:gradFill>
                  <a:gsLst>
                    <a:gs pos="2917">
                      <a:schemeClr val="tx1"/>
                    </a:gs>
                    <a:gs pos="30000">
                      <a:schemeClr val="tx1"/>
                    </a:gs>
                  </a:gsLst>
                  <a:lin ang="5400000" scaled="0"/>
                </a:gradFill>
              </a:rPr>
              <a:t>Communication </a:t>
            </a:r>
            <a:r>
              <a:rPr lang="en-US" dirty="0"/>
              <a:t>path between devices and Azure IoT Hub secured using industry-standard Transport Layer Security (TLS), service authenticated using X.509 protocol</a:t>
            </a:r>
          </a:p>
          <a:p>
            <a:pPr marL="388712" marR="0" lvl="1" indent="-171450" algn="l" defTabSz="932742" rtl="0" eaLnBrk="1" fontAlgn="auto" latinLnBrk="0" hangingPunct="1">
              <a:lnSpc>
                <a:spcPct val="90000"/>
              </a:lnSpc>
              <a:spcBef>
                <a:spcPts val="0"/>
              </a:spcBef>
              <a:spcAft>
                <a:spcPts val="340"/>
              </a:spcAft>
              <a:buClrTx/>
              <a:buSzTx/>
              <a:tabLst/>
              <a:defRPr/>
            </a:pPr>
            <a:r>
              <a:rPr lang="en-US" dirty="0"/>
              <a:t>Devices protected from unsolicited inbound connections by not allowing any connection to the device. The device initiates all connections</a:t>
            </a:r>
          </a:p>
          <a:p>
            <a:pPr marL="388712" marR="0" lvl="1" indent="-171450" algn="l" defTabSz="932742" rtl="0" eaLnBrk="1" fontAlgn="auto" latinLnBrk="0" hangingPunct="1">
              <a:lnSpc>
                <a:spcPct val="90000"/>
              </a:lnSpc>
              <a:spcBef>
                <a:spcPts val="0"/>
              </a:spcBef>
              <a:spcAft>
                <a:spcPts val="340"/>
              </a:spcAft>
              <a:buClrTx/>
              <a:buSzTx/>
              <a:tabLst/>
              <a:defRPr/>
            </a:pPr>
            <a:r>
              <a:rPr lang="en-US" dirty="0"/>
              <a:t>Durably store messages for devices. Maintain a per-device queue for each device.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gradFill>
                <a:gsLst>
                  <a:gs pos="2917">
                    <a:schemeClr val="tx1"/>
                  </a:gs>
                  <a:gs pos="30000">
                    <a:schemeClr val="tx1"/>
                  </a:gs>
                </a:gsLst>
                <a:lin ang="5400000" scaled="0"/>
              </a:gra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gradFill>
                <a:gsLst>
                  <a:gs pos="2917">
                    <a:schemeClr val="tx1"/>
                  </a:gs>
                  <a:gs pos="30000">
                    <a:schemeClr val="tx1"/>
                  </a:gs>
                </a:gsLst>
                <a:lin ang="5400000" scaled="0"/>
              </a:gradFill>
            </a:endParaRPr>
          </a:p>
          <a:p>
            <a:r>
              <a:rPr lang="en-US" u="sng" baseline="0" dirty="0"/>
              <a:t>Cloud Security</a:t>
            </a:r>
          </a:p>
          <a:p>
            <a:pPr marL="171450" indent="-1714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Security Center</a:t>
            </a:r>
          </a:p>
          <a:p>
            <a:pPr marL="171450" indent="-1714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Active Directory</a:t>
            </a:r>
          </a:p>
          <a:p>
            <a:pPr marL="171450" indent="-1714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Key Vault</a:t>
            </a:r>
          </a:p>
          <a:p>
            <a:pPr marL="171450" indent="-1714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Policy-Based Access Control</a:t>
            </a:r>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3781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endParaRPr lang="en-US" sz="900" dirty="0">
              <a:solidFill>
                <a:prstClr val="white"/>
              </a:solidFill>
              <a:latin typeface="Calibri Light" panose="020F0302020204030204"/>
            </a:endParaRP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295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r>
              <a:rPr lang="en-US" kern="1200" dirty="0" err="1">
                <a:solidFill>
                  <a:schemeClr val="tx1"/>
                </a:solidFill>
                <a:effectLst/>
                <a:ea typeface="+mn-ea"/>
                <a:cs typeface="+mn-cs"/>
              </a:rPr>
              <a:t>IoT</a:t>
            </a:r>
            <a:r>
              <a:rPr lang="en-US" kern="1200" dirty="0">
                <a:solidFill>
                  <a:schemeClr val="tx1"/>
                </a:solidFill>
                <a:effectLst/>
                <a:ea typeface="+mn-ea"/>
                <a:cs typeface="+mn-cs"/>
              </a:rPr>
              <a:t> Hub uses the following set of permissions to grant access to each </a:t>
            </a:r>
            <a:r>
              <a:rPr lang="en-US" kern="1200" dirty="0" err="1">
                <a:solidFill>
                  <a:schemeClr val="tx1"/>
                </a:solidFill>
                <a:effectLst/>
                <a:ea typeface="+mn-ea"/>
                <a:cs typeface="+mn-cs"/>
              </a:rPr>
              <a:t>IoT</a:t>
            </a:r>
            <a:r>
              <a:rPr lang="en-US" kern="1200" dirty="0">
                <a:solidFill>
                  <a:schemeClr val="tx1"/>
                </a:solidFill>
                <a:effectLst/>
                <a:ea typeface="+mn-ea"/>
                <a:cs typeface="+mn-cs"/>
              </a:rPr>
              <a:t> hub's endpoints. Permissions limit the access to an </a:t>
            </a:r>
            <a:r>
              <a:rPr lang="en-US" kern="1200" dirty="0" err="1">
                <a:solidFill>
                  <a:schemeClr val="tx1"/>
                </a:solidFill>
                <a:effectLst/>
                <a:ea typeface="+mn-ea"/>
                <a:cs typeface="+mn-cs"/>
              </a:rPr>
              <a:t>IoT</a:t>
            </a:r>
            <a:r>
              <a:rPr lang="en-US" kern="1200" dirty="0">
                <a:solidFill>
                  <a:schemeClr val="tx1"/>
                </a:solidFill>
                <a:effectLst/>
                <a:ea typeface="+mn-ea"/>
                <a:cs typeface="+mn-cs"/>
              </a:rPr>
              <a:t> hub based on functionality.</a:t>
            </a:r>
          </a:p>
          <a:p>
            <a:pPr marL="171450" indent="-171450">
              <a:buFontTx/>
              <a:buChar char="-"/>
            </a:pPr>
            <a:r>
              <a:rPr lang="en-US" kern="1200" dirty="0">
                <a:solidFill>
                  <a:schemeClr val="tx1"/>
                </a:solidFill>
                <a:effectLst/>
                <a:ea typeface="+mn-ea"/>
                <a:cs typeface="+mn-cs"/>
              </a:rPr>
              <a:t>Registry Read. Grants read access to the device identity registry. </a:t>
            </a:r>
          </a:p>
          <a:p>
            <a:pPr marL="171450" indent="-171450">
              <a:buFontTx/>
              <a:buChar char="-"/>
            </a:pPr>
            <a:r>
              <a:rPr lang="en-US" kern="1200" dirty="0">
                <a:solidFill>
                  <a:schemeClr val="tx1"/>
                </a:solidFill>
                <a:effectLst/>
                <a:ea typeface="+mn-ea"/>
                <a:cs typeface="+mn-cs"/>
              </a:rPr>
              <a:t>Registry Write. Grants read and write access to the device identity registry. </a:t>
            </a:r>
          </a:p>
          <a:p>
            <a:pPr marL="171450" indent="-171450">
              <a:buFontTx/>
              <a:buChar char="-"/>
            </a:pPr>
            <a:r>
              <a:rPr lang="en-US" kern="1200" dirty="0">
                <a:solidFill>
                  <a:schemeClr val="tx1"/>
                </a:solidFill>
                <a:effectLst/>
                <a:ea typeface="+mn-ea"/>
                <a:cs typeface="+mn-cs"/>
              </a:rPr>
              <a:t>Service Connect. Grants access to cloud service-facing communication and monitoring endpoints. For example, it grants permission to backend cloud services to receive device-to-cloud messages, send cloud-to-device messages, and retrieve the corresponding delivery acknowledgments.</a:t>
            </a:r>
          </a:p>
          <a:p>
            <a:pPr marL="171450" indent="-171450">
              <a:buFontTx/>
              <a:buChar char="-"/>
            </a:pPr>
            <a:r>
              <a:rPr lang="en-US" kern="1200" dirty="0">
                <a:solidFill>
                  <a:schemeClr val="tx1"/>
                </a:solidFill>
                <a:effectLst/>
                <a:ea typeface="+mn-ea"/>
                <a:cs typeface="+mn-cs"/>
              </a:rPr>
              <a:t>Device Connect. Grants access to device-facing communication endpoints. For example, it grants permission to send device-to-cloud messages and receive cloud-to-device messages. This permission is used by devices.</a:t>
            </a:r>
          </a:p>
          <a:p>
            <a:endParaRPr lang="en-US" kern="1200" dirty="0">
              <a:solidFill>
                <a:schemeClr val="tx1"/>
              </a:solidFill>
              <a:effectLst/>
              <a:ea typeface="+mn-ea"/>
              <a:cs typeface="+mn-cs"/>
            </a:endParaRPr>
          </a:p>
          <a:p>
            <a:r>
              <a:rPr lang="en-US" kern="1200" dirty="0">
                <a:solidFill>
                  <a:schemeClr val="tx1"/>
                </a:solidFill>
                <a:effectLst/>
                <a:ea typeface="+mn-ea"/>
                <a:cs typeface="+mn-cs"/>
              </a:rPr>
              <a:t>Per-device security credentials: each </a:t>
            </a:r>
            <a:r>
              <a:rPr lang="en-US" kern="1200" dirty="0" err="1">
                <a:solidFill>
                  <a:schemeClr val="tx1"/>
                </a:solidFill>
                <a:effectLst/>
                <a:ea typeface="+mn-ea"/>
                <a:cs typeface="+mn-cs"/>
              </a:rPr>
              <a:t>IoT</a:t>
            </a:r>
            <a:r>
              <a:rPr lang="en-US" kern="1200" dirty="0">
                <a:solidFill>
                  <a:schemeClr val="tx1"/>
                </a:solidFill>
                <a:effectLst/>
                <a:ea typeface="+mn-ea"/>
                <a:cs typeface="+mn-cs"/>
              </a:rPr>
              <a:t> Hub contains a </a:t>
            </a:r>
            <a:r>
              <a:rPr lang="en-US" u="none" strike="noStrike" kern="1200" dirty="0">
                <a:solidFill>
                  <a:schemeClr val="tx1"/>
                </a:solidFill>
                <a:effectLst/>
                <a:ea typeface="+mn-ea"/>
                <a:cs typeface="+mn-cs"/>
                <a:hlinkClick r:id="rId3"/>
              </a:rPr>
              <a:t>device identity registry</a:t>
            </a:r>
            <a:r>
              <a:rPr lang="en-US" kern="1200" dirty="0">
                <a:solidFill>
                  <a:schemeClr val="tx1"/>
                </a:solidFill>
                <a:effectLst/>
                <a:ea typeface="+mn-ea"/>
                <a:cs typeface="+mn-cs"/>
              </a:rPr>
              <a:t>. For each device in this registry, you can configure security credentials that grant </a:t>
            </a:r>
            <a:r>
              <a:rPr lang="en-US" kern="1200" dirty="0" err="1">
                <a:solidFill>
                  <a:schemeClr val="tx1"/>
                </a:solidFill>
                <a:effectLst/>
                <a:ea typeface="+mn-ea"/>
                <a:cs typeface="+mn-cs"/>
              </a:rPr>
              <a:t>DeviceConnect</a:t>
            </a:r>
            <a:r>
              <a:rPr lang="en-US" kern="1200" dirty="0">
                <a:solidFill>
                  <a:schemeClr val="tx1"/>
                </a:solidFill>
                <a:effectLst/>
                <a:ea typeface="+mn-ea"/>
                <a:cs typeface="+mn-cs"/>
              </a:rPr>
              <a:t> permissions scoped to the corresponding device endpoints.</a:t>
            </a:r>
          </a:p>
          <a:p>
            <a:endParaRPr lang="en-US" kern="1200" dirty="0">
              <a:solidFill>
                <a:schemeClr val="tx1"/>
              </a:solidFill>
              <a:effectLst/>
              <a:ea typeface="+mn-ea"/>
              <a:cs typeface="+mn-cs"/>
            </a:endParaRPr>
          </a:p>
          <a:p>
            <a:r>
              <a:rPr lang="en-US" kern="1200" dirty="0">
                <a:solidFill>
                  <a:schemeClr val="tx1"/>
                </a:solidFill>
                <a:effectLst/>
                <a:ea typeface="+mn-ea"/>
                <a:cs typeface="+mn-cs"/>
              </a:rPr>
              <a:t>Device</a:t>
            </a:r>
            <a:r>
              <a:rPr lang="en-US" kern="1200" baseline="0" dirty="0">
                <a:solidFill>
                  <a:schemeClr val="tx1"/>
                </a:solidFill>
                <a:effectLst/>
                <a:ea typeface="+mn-ea"/>
                <a:cs typeface="+mn-cs"/>
              </a:rPr>
              <a:t> Identity Registry: used to enable and disable authentication and authorization for each given device which has been registered into the </a:t>
            </a:r>
            <a:r>
              <a:rPr lang="en-US" kern="1200" baseline="0" dirty="0" err="1">
                <a:solidFill>
                  <a:schemeClr val="tx1"/>
                </a:solidFill>
                <a:effectLst/>
                <a:ea typeface="+mn-ea"/>
                <a:cs typeface="+mn-cs"/>
              </a:rPr>
              <a:t>IoT</a:t>
            </a:r>
            <a:r>
              <a:rPr lang="en-US" kern="1200" baseline="0" dirty="0">
                <a:solidFill>
                  <a:schemeClr val="tx1"/>
                </a:solidFill>
                <a:effectLst/>
                <a:ea typeface="+mn-ea"/>
                <a:cs typeface="+mn-cs"/>
              </a:rPr>
              <a:t> Hub.</a:t>
            </a:r>
            <a:endParaRPr lang="en-US" kern="1200" dirty="0">
              <a:solidFill>
                <a:schemeClr val="tx1"/>
              </a:solidFill>
              <a:effectLst/>
              <a:ea typeface="+mn-ea"/>
              <a:cs typeface="+mn-cs"/>
            </a:endParaRPr>
          </a:p>
          <a:p>
            <a:endParaRPr lang="en-US" dirty="0"/>
          </a:p>
          <a:p>
            <a:endParaRPr lang="en-US" dirty="0"/>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63593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6951EF-8173-40FE-AE57-38A6F6A15B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1595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aseline="0" dirty="0"/>
              <a:t>Not everyone will want to or is positioned to avail of IoT Suite’s pre-configured solutions and will instead want to customize their IoT solution using individual services.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And this customization will be the focus of today’s webinar. There are many challenges, complexities and considerations to keep in mind as you design an end to end architecture </a:t>
            </a:r>
          </a:p>
        </p:txBody>
      </p:sp>
      <p:sp>
        <p:nvSpPr>
          <p:cNvPr id="7" name="Slide Number Placeholder 6"/>
          <p:cNvSpPr>
            <a:spLocks noGrp="1"/>
          </p:cNvSpPr>
          <p:nvPr>
            <p:ph type="sldNum" sz="quarter" idx="13"/>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7494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92500"/>
          </a:bodyPr>
          <a:lstStyle/>
          <a:p>
            <a:r>
              <a:rPr lang="en-US" sz="900" b="0" i="0" kern="1200" dirty="0">
                <a:solidFill>
                  <a:schemeClr val="tx1"/>
                </a:solidFill>
                <a:effectLst/>
                <a:latin typeface="+mn-lt"/>
                <a:ea typeface="+mn-ea"/>
                <a:cs typeface="+mn-cs"/>
              </a:rPr>
              <a:t>Network Foundation—limitations of the current Internet architecture in terms of device mobility, availability, manageability and scalability are some of the major barriers to IoT. Non-IP requires gateway, intermittent connectivity requires device synchronization between device and cloud </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Security: (a)securing the architecture of IoT– security to be ensured at design time and execution time,(b) proactive identification and protection of IoT from arbitrary attacks (e.g. </a:t>
            </a:r>
            <a:r>
              <a:rPr lang="en-US" sz="900" b="0" i="0" kern="1200" dirty="0" err="1">
                <a:solidFill>
                  <a:schemeClr val="tx1"/>
                </a:solidFill>
                <a:effectLst/>
                <a:latin typeface="+mn-lt"/>
                <a:ea typeface="+mn-ea"/>
                <a:cs typeface="+mn-cs"/>
              </a:rPr>
              <a:t>DoS</a:t>
            </a:r>
            <a:r>
              <a:rPr lang="en-US" sz="900" b="0" i="0" kern="1200" dirty="0">
                <a:solidFill>
                  <a:schemeClr val="tx1"/>
                </a:solidFill>
                <a:effectLst/>
                <a:latin typeface="+mn-lt"/>
                <a:ea typeface="+mn-ea"/>
                <a:cs typeface="+mn-cs"/>
              </a:rPr>
              <a:t> and DDoS attacks) and abuse, and (c) proactive identification and protection of IoT from malicious software.</a:t>
            </a:r>
          </a:p>
          <a:p>
            <a:r>
              <a:rPr lang="en-US" sz="900" b="0" i="0" kern="1200" dirty="0">
                <a:solidFill>
                  <a:schemeClr val="tx1"/>
                </a:solidFill>
                <a:effectLst/>
                <a:latin typeface="+mn-lt"/>
                <a:ea typeface="+mn-ea"/>
                <a:cs typeface="+mn-cs"/>
              </a:rPr>
              <a:t>Privacy: control over personal information(data privacy) and control over individual’s physical location and movement(location privacy), (b) need for privacy enhancement technologies and relevant protection laws, and (c) standards, methodologies and tools for identity management of users and objects.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Trust: (a) Need for easy and natural exchange of critical, protected and sensitive data—e.g. smart objects will communicate on behalf of users / organizations with services they can trust, and (b) trust has to be a part of the design of IoT and must be built in</a:t>
            </a:r>
          </a:p>
          <a:p>
            <a:endParaRPr lang="en-US" sz="1100" dirty="0"/>
          </a:p>
          <a:p>
            <a:r>
              <a:rPr lang="en-US" sz="900" b="0" i="0" kern="1200" dirty="0">
                <a:solidFill>
                  <a:schemeClr val="tx1"/>
                </a:solidFill>
                <a:effectLst/>
                <a:latin typeface="+mn-lt"/>
                <a:ea typeface="+mn-ea"/>
                <a:cs typeface="+mn-cs"/>
              </a:rPr>
              <a:t>Managing heterogeneity—managing heterogeneous applications, environments and devices constitute a major challenge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Transport protocol options and the limitations and capabilities of each is a challenge for our customers, when to use AMQP and when to use MQTT?</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Data serialization and format could also be a challenge, what is the best data format, does the platform support it, how do I encrypt/decrypt if the platform does not support it?</a:t>
            </a:r>
          </a:p>
          <a:p>
            <a:r>
              <a:rPr lang="en-US" sz="900" b="0" i="0" kern="1200" dirty="0">
                <a:solidFill>
                  <a:schemeClr val="tx1"/>
                </a:solidFill>
                <a:effectLst/>
                <a:latin typeface="+mn-lt"/>
                <a:ea typeface="+mn-ea"/>
                <a:cs typeface="+mn-cs"/>
              </a:rPr>
              <a:t>High </a:t>
            </a:r>
            <a:r>
              <a:rPr kumimoji="0" lang="en-US" sz="900" b="0" i="0" u="none" strike="noStrike" kern="1200" cap="none" spc="0" normalizeH="0" baseline="0" noProof="0" dirty="0">
                <a:ln>
                  <a:noFill/>
                </a:ln>
                <a:solidFill>
                  <a:srgbClr val="0070C0"/>
                </a:solidFill>
                <a:effectLst/>
                <a:uLnTx/>
                <a:uFillTx/>
                <a:latin typeface="Segoe UI"/>
                <a:ea typeface="+mn-ea"/>
                <a:cs typeface="+mn-cs"/>
              </a:rPr>
              <a:t>Throughput might be a challenge for scenarios like Connected Car where you have millions of devices in the same region and need a </a:t>
            </a:r>
            <a:r>
              <a:rPr kumimoji="0" lang="en-US" sz="900" b="0" i="0" u="none" strike="noStrike" kern="1200" cap="none" spc="0" normalizeH="0" baseline="0" noProof="0" dirty="0" err="1">
                <a:ln>
                  <a:noFill/>
                </a:ln>
                <a:solidFill>
                  <a:srgbClr val="0070C0"/>
                </a:solidFill>
                <a:effectLst/>
                <a:uLnTx/>
                <a:uFillTx/>
                <a:latin typeface="Segoe UI"/>
                <a:ea typeface="+mn-ea"/>
                <a:cs typeface="+mn-cs"/>
              </a:rPr>
              <a:t>ms</a:t>
            </a:r>
            <a:r>
              <a:rPr kumimoji="0" lang="en-US" sz="900" b="0" i="0" u="none" strike="noStrike" kern="1200" cap="none" spc="0" normalizeH="0" baseline="0" noProof="0" dirty="0">
                <a:ln>
                  <a:noFill/>
                </a:ln>
                <a:solidFill>
                  <a:srgbClr val="0070C0"/>
                </a:solidFill>
                <a:effectLst/>
                <a:uLnTx/>
                <a:uFillTx/>
                <a:latin typeface="Segoe UI"/>
                <a:ea typeface="+mn-ea"/>
                <a:cs typeface="+mn-cs"/>
              </a:rPr>
              <a:t> response for a round-trip request. Throughput requirements are influencing architecture design.</a:t>
            </a:r>
          </a:p>
          <a:p>
            <a:endParaRPr kumimoji="0" lang="en-US" sz="900" b="0" i="0" u="none" strike="noStrike" kern="1200" cap="none" spc="0" normalizeH="0" baseline="0" noProof="0" dirty="0">
              <a:ln>
                <a:noFill/>
              </a:ln>
              <a:solidFill>
                <a:srgbClr val="0070C0"/>
              </a:solidFill>
              <a:effectLst/>
              <a:uLnTx/>
              <a:uFillTx/>
              <a:latin typeface="Segoe UI"/>
              <a:ea typeface="+mn-ea"/>
              <a:cs typeface="+mn-cs"/>
            </a:endParaRPr>
          </a:p>
          <a:p>
            <a:r>
              <a:rPr kumimoji="0" lang="en-US" sz="900" b="0" i="0" u="none" strike="noStrike" kern="1200" cap="none" spc="0" normalizeH="0" baseline="0" noProof="0" dirty="0">
                <a:ln>
                  <a:noFill/>
                </a:ln>
                <a:solidFill>
                  <a:srgbClr val="0070C0"/>
                </a:solidFill>
                <a:effectLst/>
                <a:uLnTx/>
                <a:uFillTx/>
                <a:latin typeface="Segoe UI"/>
                <a:ea typeface="+mn-ea"/>
                <a:cs typeface="+mn-cs"/>
              </a:rPr>
              <a:t>Cost: being able to estimate </a:t>
            </a:r>
            <a:r>
              <a:rPr lang="en-US" sz="900" b="0" i="0" u="none" strike="noStrike" kern="1200" dirty="0">
                <a:solidFill>
                  <a:schemeClr val="tx1"/>
                </a:solidFill>
                <a:effectLst/>
                <a:latin typeface="+mn-lt"/>
                <a:ea typeface="+mn-ea"/>
                <a:cs typeface="+mn-cs"/>
              </a:rPr>
              <a:t>Number of Devices,</a:t>
            </a:r>
            <a:r>
              <a:rPr lang="en-US" sz="1100" dirty="0"/>
              <a:t> </a:t>
            </a:r>
            <a:r>
              <a:rPr lang="en-US" sz="900" b="0" i="0" u="none" strike="noStrike" kern="1200" dirty="0">
                <a:solidFill>
                  <a:schemeClr val="tx1"/>
                </a:solidFill>
                <a:effectLst/>
                <a:latin typeface="+mn-lt"/>
                <a:ea typeface="+mn-ea"/>
                <a:cs typeface="+mn-cs"/>
              </a:rPr>
              <a:t>Number of Messages per Day, Bytes per Message of your platform and estimating what is the optimal cost for optimal combination of services could also be a challenge.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Large data set: large amount of information and mining large volume of data to provide useful services, designing an efficient architecture for sensor networking and storage</a:t>
            </a:r>
          </a:p>
          <a:p>
            <a:endParaRPr lang="en-US" sz="900" b="0" i="0" kern="1200" dirty="0">
              <a:solidFill>
                <a:schemeClr val="tx1"/>
              </a:solidFill>
              <a:effectLst/>
              <a:latin typeface="+mn-lt"/>
              <a:ea typeface="+mn-ea"/>
              <a:cs typeface="+mn-cs"/>
            </a:endParaRPr>
          </a:p>
          <a:p>
            <a:r>
              <a:rPr lang="en-US" sz="900" b="0" i="0" kern="1200" dirty="0" err="1">
                <a:solidFill>
                  <a:schemeClr val="tx1"/>
                </a:solidFill>
                <a:effectLst/>
                <a:latin typeface="+mn-lt"/>
                <a:ea typeface="+mn-ea"/>
                <a:cs typeface="+mn-cs"/>
              </a:rPr>
              <a:t>Autodiscovery</a:t>
            </a:r>
            <a:r>
              <a:rPr lang="en-US" sz="900" b="0" i="0" kern="1200" dirty="0">
                <a:solidFill>
                  <a:schemeClr val="tx1"/>
                </a:solidFill>
                <a:effectLst/>
                <a:latin typeface="+mn-lt"/>
                <a:ea typeface="+mn-ea"/>
                <a:cs typeface="+mn-cs"/>
              </a:rPr>
              <a:t>: designing mechanisms for device data discovery designing sensor data communication protocols— sensor data query, publish/subscribe mechanisms,(e) developing sensor data stream processing mechanisms, and (f) sensor data mining—correlation, aggregation filtering techniques design. Finally, standardizing heterogeneous technologies, devices, application interfaces etc. will also be a major challenge.</a:t>
            </a:r>
          </a:p>
          <a:p>
            <a:endParaRPr lang="en-US" sz="900" b="0" i="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reference architecture provides a degree of component commonality that allows assembling secure, complex solutions supporting extreme scale, and yet allowing for maximum flexibility with regard to possible solution scenarios. This motivates the following guiding principles across the different areas of the architecture.</a:t>
            </a:r>
          </a:p>
          <a:p>
            <a:r>
              <a:rPr lang="en-US" sz="900" b="1" kern="1200" dirty="0">
                <a:solidFill>
                  <a:schemeClr val="tx1"/>
                </a:solidFill>
                <a:effectLst/>
                <a:latin typeface="+mn-lt"/>
                <a:ea typeface="+mn-ea"/>
                <a:cs typeface="+mn-cs"/>
              </a:rPr>
              <a:t>Heterogeneity.</a:t>
            </a:r>
            <a:r>
              <a:rPr lang="en-US" sz="900" kern="1200" dirty="0">
                <a:solidFill>
                  <a:schemeClr val="tx1"/>
                </a:solidFill>
                <a:effectLst/>
                <a:latin typeface="+mn-lt"/>
                <a:ea typeface="+mn-ea"/>
                <a:cs typeface="+mn-cs"/>
              </a:rPr>
              <a:t> The proposed reference model must accommodate for a vast variety of scenarios, environments, devices, processing patterns, and standards. It should be able to handle vast hardware and software heterogeneity.</a:t>
            </a:r>
          </a:p>
          <a:p>
            <a:r>
              <a:rPr lang="en-US" sz="900" b="1" kern="1200" dirty="0">
                <a:solidFill>
                  <a:schemeClr val="tx1"/>
                </a:solidFill>
                <a:effectLst/>
                <a:latin typeface="+mn-lt"/>
                <a:ea typeface="+mn-ea"/>
                <a:cs typeface="+mn-cs"/>
              </a:rPr>
              <a:t>Security.</a:t>
            </a:r>
            <a:r>
              <a:rPr lang="en-US" sz="900" kern="1200" dirty="0">
                <a:solidFill>
                  <a:schemeClr val="tx1"/>
                </a:solidFill>
                <a:effectLst/>
                <a:latin typeface="+mn-lt"/>
                <a:ea typeface="+mn-ea"/>
                <a:cs typeface="+mn-cs"/>
              </a:rPr>
              <a:t> Because IoT solutions represent a powerful connection between the digital and physical worlds, building secure systems is a necessary foundation for building safe systems. This reference model contemplates security and privacy measures across all areas, including device and user identity, authentication and authorization, data protection for data at rest and data in motion, as well as strategies for data attestation.</a:t>
            </a:r>
          </a:p>
          <a:p>
            <a:r>
              <a:rPr lang="en-US" sz="900" b="1" kern="1200" dirty="0">
                <a:solidFill>
                  <a:schemeClr val="tx1"/>
                </a:solidFill>
                <a:effectLst/>
                <a:latin typeface="+mn-lt"/>
                <a:ea typeface="+mn-ea"/>
                <a:cs typeface="+mn-cs"/>
              </a:rPr>
              <a:t>Hyper-scale deployments.</a:t>
            </a:r>
            <a:r>
              <a:rPr lang="en-US" sz="900" kern="1200" dirty="0">
                <a:solidFill>
                  <a:schemeClr val="tx1"/>
                </a:solidFill>
                <a:effectLst/>
                <a:latin typeface="+mn-lt"/>
                <a:ea typeface="+mn-ea"/>
                <a:cs typeface="+mn-cs"/>
              </a:rPr>
              <a:t> The proposed architecture should support millions of connected devices. It should allow proof-of-concepts and pilot projects that start with a small number of devices to be scaled-out to hyper-scale dimensions.</a:t>
            </a:r>
          </a:p>
          <a:p>
            <a:r>
              <a:rPr lang="en-US" sz="900" b="1" kern="1200" dirty="0">
                <a:solidFill>
                  <a:schemeClr val="tx1"/>
                </a:solidFill>
                <a:effectLst/>
                <a:latin typeface="+mn-lt"/>
                <a:ea typeface="+mn-ea"/>
                <a:cs typeface="+mn-cs"/>
              </a:rPr>
              <a:t>Flexibility.</a:t>
            </a:r>
            <a:r>
              <a:rPr lang="en-US" sz="900" kern="1200" dirty="0">
                <a:solidFill>
                  <a:schemeClr val="tx1"/>
                </a:solidFill>
                <a:effectLst/>
                <a:latin typeface="+mn-lt"/>
                <a:ea typeface="+mn-ea"/>
                <a:cs typeface="+mn-cs"/>
              </a:rPr>
              <a:t> The heterogeneous needs of the IoT market necessitate open-ended composition of various services and components. The reference model is built upon a principle of composability to allow for a number of extension points and to enable the usage of various first-party or third-party technologies for the individual conceptual components. A high-scale, event-driven architecture with brokered communication is the backbone for a loosely coupled composition of services and processing modules.</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865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05613" cy="3829050"/>
          </a:xfrm>
        </p:spPr>
      </p:sp>
      <p:sp>
        <p:nvSpPr>
          <p:cNvPr id="3" name="Notes Placeholder 2"/>
          <p:cNvSpPr>
            <a:spLocks noGrp="1"/>
          </p:cNvSpPr>
          <p:nvPr>
            <p:ph type="body" idx="1"/>
          </p:nvPr>
        </p:nvSpPr>
        <p:spPr/>
        <p:txBody>
          <a:bodyPr>
            <a:normAutofit fontScale="85000" lnSpcReduction="10000"/>
          </a:bodyPr>
          <a:lstStyle/>
          <a:p>
            <a:pPr>
              <a:spcBef>
                <a:spcPts val="1200"/>
              </a:spcBef>
              <a:buClr>
                <a:srgbClr val="FFFFFF"/>
              </a:buClr>
              <a:defRPr/>
            </a:pPr>
            <a:r>
              <a:rPr lang="en-US" sz="1200" dirty="0">
                <a:solidFill>
                  <a:srgbClr val="0070C0"/>
                </a:solidFill>
                <a:latin typeface="+mn-lt"/>
              </a:rPr>
              <a:t>This means that you must consider certain architecture characteristics:</a:t>
            </a:r>
          </a:p>
          <a:p>
            <a:pPr marL="171450" indent="-171450">
              <a:spcBef>
                <a:spcPts val="1200"/>
              </a:spcBef>
              <a:buClr>
                <a:srgbClr val="FFFFFF"/>
              </a:buClr>
              <a:buFont typeface="Arial" panose="020B0604020202020204" pitchFamily="34" charset="0"/>
              <a:buChar char="•"/>
              <a:defRPr/>
            </a:pPr>
            <a:r>
              <a:rPr lang="en-US" sz="1200" dirty="0">
                <a:solidFill>
                  <a:srgbClr val="0070C0"/>
                </a:solidFill>
                <a:latin typeface="+mn-lt"/>
              </a:rPr>
              <a:t>Message Type: Do you need to deal with </a:t>
            </a:r>
            <a:r>
              <a:rPr lang="en-US" sz="1200" dirty="0">
                <a:solidFill>
                  <a:srgbClr val="505050"/>
                </a:solidFill>
                <a:latin typeface="+mn-lt"/>
              </a:rPr>
              <a:t>Telemetry stream, Alerts, Bulk telemetry</a:t>
            </a:r>
          </a:p>
          <a:p>
            <a:pPr marL="171450" marR="0" lvl="0" indent="-171450" algn="l" defTabSz="932742" rtl="0" eaLnBrk="1" fontAlgn="auto" latinLnBrk="0" hangingPunct="1">
              <a:lnSpc>
                <a:spcPct val="90000"/>
              </a:lnSpc>
              <a:spcBef>
                <a:spcPts val="1200"/>
              </a:spcBef>
              <a:spcAft>
                <a:spcPts val="0"/>
              </a:spcAft>
              <a:buClr>
                <a:srgbClr val="FFFFFF"/>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mn-lt"/>
              </a:rPr>
              <a:t>Message Speed:  what kind of response or latency do you need </a:t>
            </a:r>
            <a:r>
              <a:rPr kumimoji="0" lang="en-US" sz="1200" b="0" i="0" u="none" strike="noStrike" kern="1200" cap="none" spc="0" normalizeH="0" baseline="0" noProof="0" dirty="0">
                <a:ln>
                  <a:noFill/>
                </a:ln>
                <a:solidFill>
                  <a:srgbClr val="505050"/>
                </a:solidFill>
                <a:effectLst/>
                <a:uLnTx/>
                <a:uFillTx/>
                <a:latin typeface="+mn-lt"/>
              </a:rPr>
              <a:t>Fast Response,</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Late Response</a:t>
            </a:r>
          </a:p>
          <a:p>
            <a:pPr marL="171450" indent="-171450">
              <a:spcBef>
                <a:spcPts val="1200"/>
              </a:spcBef>
              <a:buClr>
                <a:srgbClr val="FFFFFF"/>
              </a:buClr>
              <a:buFont typeface="Arial" panose="020B0604020202020204" pitchFamily="34" charset="0"/>
              <a:buChar char="•"/>
              <a:defRPr/>
            </a:pPr>
            <a:r>
              <a:rPr lang="en-US" sz="1200" dirty="0">
                <a:solidFill>
                  <a:srgbClr val="0070C0"/>
                </a:solidFill>
              </a:rPr>
              <a:t>Message Frequency: </a:t>
            </a:r>
            <a:r>
              <a:rPr lang="en-US" sz="1200" dirty="0">
                <a:solidFill>
                  <a:srgbClr val="505050"/>
                </a:solidFill>
              </a:rPr>
              <a:t>Low, Med, High</a:t>
            </a:r>
            <a:endParaRPr kumimoji="0" lang="en-US" sz="1200" b="0" i="0" u="none" strike="noStrike" kern="1200" cap="none" spc="0" normalizeH="0" baseline="0" noProof="0" dirty="0">
              <a:ln>
                <a:noFill/>
              </a:ln>
              <a:solidFill>
                <a:srgbClr val="505050"/>
              </a:solidFill>
              <a:effectLst/>
              <a:uLnTx/>
              <a:uFillTx/>
              <a:latin typeface="+mn-lt"/>
            </a:endParaRPr>
          </a:p>
          <a:p>
            <a:pPr marL="171450" marR="0" lvl="0" indent="-171450" algn="l" defTabSz="932742" rtl="0" eaLnBrk="1" fontAlgn="auto" latinLnBrk="0" hangingPunct="1">
              <a:lnSpc>
                <a:spcPct val="90000"/>
              </a:lnSpc>
              <a:spcBef>
                <a:spcPts val="1200"/>
              </a:spcBef>
              <a:spcAft>
                <a:spcPts val="0"/>
              </a:spcAft>
              <a:buClr>
                <a:srgbClr val="FFFFFF"/>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mn-lt"/>
              </a:rPr>
              <a:t>Device Volume: </a:t>
            </a:r>
            <a:r>
              <a:rPr kumimoji="0" lang="en-US" sz="1200" b="0" i="0" u="none" strike="noStrike" kern="1200" cap="none" spc="0" normalizeH="0" baseline="0" noProof="0" dirty="0">
                <a:ln>
                  <a:noFill/>
                </a:ln>
                <a:solidFill>
                  <a:srgbClr val="505050"/>
                </a:solidFill>
                <a:effectLst/>
                <a:uLnTx/>
                <a:uFillTx/>
                <a:latin typeface="+mn-lt"/>
              </a:rPr>
              <a:t>Low,</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Med,</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High</a:t>
            </a:r>
          </a:p>
          <a:p>
            <a:pPr marL="171450" marR="0" lvl="0" indent="-171450" algn="l" defTabSz="932742" rtl="0" eaLnBrk="1" fontAlgn="auto" latinLnBrk="0" hangingPunct="1">
              <a:lnSpc>
                <a:spcPct val="90000"/>
              </a:lnSpc>
              <a:spcBef>
                <a:spcPts val="1200"/>
              </a:spcBef>
              <a:spcAft>
                <a:spcPts val="0"/>
              </a:spcAft>
              <a:buClr>
                <a:srgbClr val="FFFFFF"/>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mn-lt"/>
              </a:rPr>
              <a:t>Message Volume: </a:t>
            </a:r>
            <a:r>
              <a:rPr kumimoji="0" lang="en-US" sz="1200" b="0" i="0" u="none" strike="noStrike" kern="1200" cap="none" spc="0" normalizeH="0" baseline="0" noProof="0" dirty="0">
                <a:ln>
                  <a:noFill/>
                </a:ln>
                <a:solidFill>
                  <a:srgbClr val="505050"/>
                </a:solidFill>
                <a:effectLst/>
                <a:uLnTx/>
                <a:uFillTx/>
                <a:latin typeface="+mn-lt"/>
              </a:rPr>
              <a:t>Low,</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Med,</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High</a:t>
            </a:r>
          </a:p>
          <a:p>
            <a:pPr marL="171450" marR="0" lvl="0" indent="-171450" algn="l" defTabSz="932742" rtl="0" eaLnBrk="1" fontAlgn="auto" latinLnBrk="0" hangingPunct="1">
              <a:lnSpc>
                <a:spcPct val="90000"/>
              </a:lnSpc>
              <a:spcBef>
                <a:spcPts val="1200"/>
              </a:spcBef>
              <a:spcAft>
                <a:spcPts val="0"/>
              </a:spcAft>
              <a:buClr>
                <a:srgbClr val="FFFFFF"/>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mn-lt"/>
              </a:rPr>
              <a:t>Connectivity Level: </a:t>
            </a:r>
            <a:r>
              <a:rPr kumimoji="0" lang="en-US" sz="1200" b="0" i="0" u="none" strike="noStrike" kern="1200" cap="none" spc="0" normalizeH="0" baseline="0" noProof="0" dirty="0">
                <a:ln>
                  <a:noFill/>
                </a:ln>
                <a:solidFill>
                  <a:srgbClr val="505050"/>
                </a:solidFill>
                <a:effectLst/>
                <a:uLnTx/>
                <a:uFillTx/>
                <a:latin typeface="+mn-lt"/>
              </a:rPr>
              <a:t>Intermittent,</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Low bandwidth,</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High bandwidth </a:t>
            </a:r>
          </a:p>
          <a:p>
            <a:pPr marL="171450" marR="0" lvl="0" indent="-171450" algn="l" defTabSz="932742" rtl="0" eaLnBrk="1" fontAlgn="auto" latinLnBrk="0" hangingPunct="1">
              <a:lnSpc>
                <a:spcPct val="90000"/>
              </a:lnSpc>
              <a:spcBef>
                <a:spcPts val="1200"/>
              </a:spcBef>
              <a:spcAft>
                <a:spcPts val="0"/>
              </a:spcAft>
              <a:buClr>
                <a:srgbClr val="FFFFFF"/>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mn-lt"/>
              </a:rPr>
              <a:t>Data structure: </a:t>
            </a:r>
            <a:r>
              <a:rPr kumimoji="0" lang="en-US" sz="1200" b="0" i="0" u="none" strike="noStrike" kern="1200" cap="none" spc="0" normalizeH="0" baseline="0" noProof="0" dirty="0">
                <a:ln>
                  <a:noFill/>
                </a:ln>
                <a:solidFill>
                  <a:srgbClr val="505050"/>
                </a:solidFill>
                <a:effectLst/>
                <a:uLnTx/>
                <a:uFillTx/>
                <a:latin typeface="+mn-lt"/>
              </a:rPr>
              <a:t>Individual,</a:t>
            </a:r>
            <a:r>
              <a:rPr kumimoji="0" lang="en-US" sz="1200" b="0" i="0" u="none" strike="noStrike" kern="1200" cap="none" spc="0" normalizeH="0" noProof="0" dirty="0">
                <a:ln>
                  <a:noFill/>
                </a:ln>
                <a:solidFill>
                  <a:srgbClr val="505050"/>
                </a:solidFill>
                <a:effectLst/>
                <a:uLnTx/>
                <a:uFillTx/>
                <a:latin typeface="+mn-lt"/>
              </a:rPr>
              <a:t> </a:t>
            </a:r>
            <a:r>
              <a:rPr kumimoji="0" lang="en-US" sz="1200" b="0" i="0" u="none" strike="noStrike" kern="1200" cap="none" spc="0" normalizeH="0" baseline="0" noProof="0" dirty="0">
                <a:ln>
                  <a:noFill/>
                </a:ln>
                <a:solidFill>
                  <a:srgbClr val="505050"/>
                </a:solidFill>
                <a:effectLst/>
                <a:uLnTx/>
                <a:uFillTx/>
                <a:latin typeface="+mn-lt"/>
              </a:rPr>
              <a:t>Batched</a:t>
            </a:r>
          </a:p>
          <a:p>
            <a:pPr marL="171450" indent="-171450">
              <a:spcBef>
                <a:spcPts val="1200"/>
              </a:spcBef>
              <a:buClr>
                <a:srgbClr val="FFFFFF"/>
              </a:buClr>
              <a:buFont typeface="Arial" panose="020B0604020202020204" pitchFamily="34" charset="0"/>
              <a:buChar char="•"/>
              <a:defRPr/>
            </a:pPr>
            <a:r>
              <a:rPr lang="en-US" sz="1200" dirty="0">
                <a:solidFill>
                  <a:srgbClr val="0070C0"/>
                </a:solidFill>
              </a:rPr>
              <a:t>Communication direction: </a:t>
            </a:r>
            <a:r>
              <a:rPr lang="en-US" sz="1200" dirty="0">
                <a:solidFill>
                  <a:srgbClr val="505050"/>
                </a:solidFill>
              </a:rPr>
              <a:t>One-way, Bi-directional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Customers want to send data all sorts of ways, and they have many constraints and options that influence the IoT architectures and solutions. In this slide I am going to talk about the </a:t>
            </a:r>
            <a:r>
              <a:rPr lang="en-US" dirty="0">
                <a:solidFill>
                  <a:schemeClr val="tx1">
                    <a:lumMod val="50000"/>
                  </a:schemeClr>
                </a:solidFill>
              </a:rPr>
              <a:t>characteristics or</a:t>
            </a:r>
            <a:r>
              <a:rPr lang="en-US" sz="1200" kern="1200" dirty="0">
                <a:solidFill>
                  <a:schemeClr val="tx1"/>
                </a:solidFill>
                <a:effectLst/>
                <a:latin typeface="+mn-lt"/>
                <a:ea typeface="+mn-ea"/>
                <a:cs typeface="+mn-cs"/>
              </a:rPr>
              <a:t> variables that go into device data transfer scenarios and what could be the suggestions for each of them.</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 Message Type: could be of multiple types: Telemetry, Priority alerts, Batched telemetry, indivisible file upload.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Usually Telemetry requires </a:t>
            </a:r>
            <a:r>
              <a:rPr lang="en-US" sz="1200" kern="1200" dirty="0">
                <a:solidFill>
                  <a:schemeClr val="tx1"/>
                </a:solidFill>
                <a:effectLst/>
                <a:latin typeface="+mn-lt"/>
                <a:ea typeface="+mn-ea"/>
                <a:cs typeface="+mn-cs"/>
              </a:rPr>
              <a:t>high uptime and a stream processor reading off the other end. This can often be combined with cold storage, where the stream is both analyzed and also written to blob or Data Lake.</a:t>
            </a:r>
          </a:p>
          <a:p>
            <a:r>
              <a:rPr lang="en-US" sz="1200" kern="1200" dirty="0">
                <a:solidFill>
                  <a:schemeClr val="tx1"/>
                </a:solidFill>
                <a:effectLst/>
                <a:latin typeface="+mn-lt"/>
                <a:ea typeface="+mn-ea"/>
                <a:cs typeface="+mn-cs"/>
              </a:rPr>
              <a:t>- Alerts: These are messages that require immediate attention   and should go to a queue rather than a stream processor for immediate processing.</a:t>
            </a:r>
            <a:r>
              <a:rPr lang="en-US" dirty="0">
                <a:effectLst/>
              </a:rPr>
              <a:t> </a:t>
            </a:r>
            <a:r>
              <a:rPr lang="en-US" sz="1200" kern="1200" dirty="0">
                <a:solidFill>
                  <a:schemeClr val="tx1"/>
                </a:solidFill>
                <a:effectLst/>
                <a:latin typeface="+mn-lt"/>
                <a:ea typeface="+mn-ea"/>
                <a:cs typeface="+mn-cs"/>
              </a:rPr>
              <a:t> We would architect this using an IoT Hub Message Route to a SB queue.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Batch/Bulk telemetry: Telemetry data over a period of time is aggregated and uploaded to a central location at known intervals. The data is compressed into a file which will then be sent as one chunk, and the data may be encrypted. Here we would architect it using IoT Hub File Upload feature to upload the data directly to a Blob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there are multiple characteristics which are influencing the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Message Speed : this is the speed of messages required for example for a backend service, it could be “Must respond now” or it could respond later”. In the case of immediate response, we need a mechanism similar with IoT Hub Twin Direct Method which is similar with Http request/reply. I could not use a regular C2D message cause device might have an issue and not respond and I need a way to know if the device is offline or not to take a decision of rebooting the device or not. So I need a synchronous mechanism and not asynchronous. If it’s late response, I could use C2D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In a similar way message volume, message frequency, number of devices, number of messages/day, connectivity level and data structure are changing the elements you could pick for an IoT architecture.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I have low bandwidth device (e.g. metered connection) and a non-IP capable device, than I need to have a gateway which is located on the edge and could communicate to my device and the gateway will talk to a Cloud Gateway.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08909-0F2C-48EF-B202-31C54C9E76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173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a:t>
            </a:r>
            <a:r>
              <a:rPr lang="en-US" baseline="0" dirty="0"/>
              <a:t> scenario patterns are common across industries and use cases. These scenarios influence the architecture of the solution. For example connecting a legacy device without replacing the infrastructure requires a gateway or custom work to translate protocols. Or managing intermittently connecting devices requires device management features and attributes. </a:t>
            </a:r>
            <a:endParaRPr lang="en-US" dirty="0"/>
          </a:p>
          <a:p>
            <a:r>
              <a:rPr lang="en-US" dirty="0"/>
              <a:t>The most common </a:t>
            </a:r>
            <a:r>
              <a:rPr lang="en-US" sz="1200" dirty="0"/>
              <a:t>characteristics</a:t>
            </a:r>
            <a:r>
              <a:rPr lang="en-US" dirty="0"/>
              <a:t> are</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F8606-7BA6-450B-83AD-F9C5B2D8E8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8408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question is what Azure service you should use in your </a:t>
            </a:r>
            <a:r>
              <a:rPr lang="en-US" dirty="0" err="1"/>
              <a:t>IoT</a:t>
            </a:r>
            <a:r>
              <a:rPr lang="en-US" dirty="0"/>
              <a:t> architecture? In this presentation I will touch on most common used services necessarily to address 90% of the </a:t>
            </a:r>
            <a:r>
              <a:rPr lang="en-US" dirty="0" err="1"/>
              <a:t>IoT</a:t>
            </a:r>
            <a:r>
              <a:rPr lang="en-US" dirty="0"/>
              <a:t> architectures. </a:t>
            </a:r>
          </a:p>
        </p:txBody>
      </p:sp>
      <p:sp>
        <p:nvSpPr>
          <p:cNvPr id="4" name="Slide Number Placeholder 3"/>
          <p:cNvSpPr>
            <a:spLocks noGrp="1"/>
          </p:cNvSpPr>
          <p:nvPr>
            <p:ph type="sldNum" sz="quarter" idx="10"/>
          </p:nvPr>
        </p:nvSpPr>
        <p:spPr>
          <a:xfrm>
            <a:off x="3854939" y="9440647"/>
            <a:ext cx="2949099" cy="49869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49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5" name="Group 4"/>
          <p:cNvGrpSpPr/>
          <p:nvPr userDrawn="1"/>
        </p:nvGrpSpPr>
        <p:grpSpPr>
          <a:xfrm>
            <a:off x="2280777" y="1004468"/>
            <a:ext cx="9492580" cy="5562223"/>
            <a:chOff x="1235636" y="385352"/>
            <a:chExt cx="10773801" cy="6312065"/>
          </a:xfrm>
        </p:grpSpPr>
        <p:pic>
          <p:nvPicPr>
            <p:cNvPr id="6" name="Picture 5"/>
            <p:cNvPicPr>
              <a:picLocks noChangeAspect="1"/>
            </p:cNvPicPr>
            <p:nvPr userDrawn="1"/>
          </p:nvPicPr>
          <p:blipFill>
            <a:blip r:embed="rId2"/>
            <a:stretch>
              <a:fillRect/>
            </a:stretch>
          </p:blipFill>
          <p:spPr>
            <a:xfrm>
              <a:off x="1235636" y="385352"/>
              <a:ext cx="10773801" cy="6312065"/>
            </a:xfrm>
            <a:prstGeom prst="rect">
              <a:avLst/>
            </a:prstGeom>
          </p:spPr>
        </p:pic>
        <p:sp>
          <p:nvSpPr>
            <p:cNvPr id="7" name="Oval 6"/>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00412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5491316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9396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5972612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54776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4448676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647112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252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067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8960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420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6192438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5544436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2034307668"/>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20505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32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57769" y="816708"/>
            <a:ext cx="9764759"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13414" y="322491"/>
            <a:ext cx="9720817" cy="5741688"/>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52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620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059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098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2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080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43502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8086002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68928" y="6616572"/>
            <a:ext cx="835888" cy="1825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596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0223066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60236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08029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48845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8178837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1267485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6833376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275354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467249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6149759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033799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264965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55028525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6602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005409" y="6092195"/>
            <a:ext cx="1917353" cy="47473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324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728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6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3464" y="5332448"/>
            <a:ext cx="864400" cy="188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4853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6" y="0"/>
            <a:ext cx="12190934" cy="6858000"/>
          </a:xfrm>
          <a:prstGeom prst="rect">
            <a:avLst/>
          </a:prstGeom>
        </p:spPr>
      </p:pic>
      <p:sp>
        <p:nvSpPr>
          <p:cNvPr id="9" name="Text Placeholder 8"/>
          <p:cNvSpPr>
            <a:spLocks noGrp="1"/>
          </p:cNvSpPr>
          <p:nvPr>
            <p:ph type="body" sz="quarter" idx="10"/>
          </p:nvPr>
        </p:nvSpPr>
        <p:spPr>
          <a:xfrm>
            <a:off x="280134" y="298851"/>
            <a:ext cx="4466561" cy="2159566"/>
          </a:xfrm>
          <a:solidFill>
            <a:srgbClr val="003963">
              <a:alpha val="90000"/>
            </a:srgbClr>
          </a:solidFill>
        </p:spPr>
        <p:txBody>
          <a:bodyPr/>
          <a:lstStyle>
            <a:lvl1pPr marL="0" indent="0">
              <a:lnSpc>
                <a:spcPts val="4704"/>
              </a:lnSpc>
              <a:spcBef>
                <a:spcPts val="0"/>
              </a:spcBef>
              <a:buFontTx/>
              <a:buNone/>
              <a:defRPr sz="4214">
                <a:solidFill>
                  <a:schemeClr val="bg1"/>
                </a:solidFill>
              </a:defRPr>
            </a:lvl1pPr>
            <a:lvl2pPr marL="0" indent="0">
              <a:lnSpc>
                <a:spcPts val="2549"/>
              </a:lnSpc>
              <a:spcBef>
                <a:spcPts val="3528"/>
              </a:spcBef>
              <a:spcAft>
                <a:spcPts val="2353"/>
              </a:spcAft>
              <a:buFontTx/>
              <a:buNone/>
              <a:defRPr sz="1961">
                <a:solidFill>
                  <a:schemeClr val="bg1"/>
                </a:solidFill>
              </a:defRPr>
            </a:lvl2pPr>
            <a:lvl3pPr marL="225609" indent="-224054">
              <a:lnSpc>
                <a:spcPts val="2647"/>
              </a:lnSpc>
              <a:spcBef>
                <a:spcPts val="0"/>
              </a:spcBef>
              <a:defRPr sz="1961">
                <a:solidFill>
                  <a:schemeClr val="bg1"/>
                </a:solidFill>
              </a:defRPr>
            </a:lvl3pPr>
            <a:lvl4pPr marL="225609" indent="-224054">
              <a:lnSpc>
                <a:spcPts val="2647"/>
              </a:lnSpc>
              <a:spcBef>
                <a:spcPts val="0"/>
              </a:spcBef>
              <a:defRPr sz="1961">
                <a:solidFill>
                  <a:schemeClr val="bg1"/>
                </a:solidFill>
              </a:defRPr>
            </a:lvl4pPr>
            <a:lvl5pPr marL="225609" indent="-224054">
              <a:lnSpc>
                <a:spcPts val="2647"/>
              </a:lnSpc>
              <a:spcBef>
                <a:spcPts val="0"/>
              </a:spcBef>
              <a:defRPr sz="1961">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783300" y="-448276"/>
            <a:ext cx="896425" cy="896552"/>
          </a:xfrm>
          <a:prstGeom prst="rect">
            <a:avLst/>
          </a:prstGeom>
          <a:noFill/>
        </p:spPr>
        <p:txBody>
          <a:bodyPr wrap="none" lIns="179259" tIns="143407" rIns="179259" bIns="143407" rtlCol="0">
            <a:noAutofit/>
          </a:bodyPr>
          <a:lstStyle/>
          <a:p>
            <a:pPr defTabSz="914192">
              <a:lnSpc>
                <a:spcPct val="90000"/>
              </a:lnSpc>
              <a:spcAft>
                <a:spcPts val="588"/>
              </a:spcAft>
            </a:pPr>
            <a:endParaRPr lang="en-US" sz="2353" dirty="0">
              <a:gradFill>
                <a:gsLst>
                  <a:gs pos="2917">
                    <a:srgbClr val="000000"/>
                  </a:gs>
                  <a:gs pos="30000">
                    <a:srgbClr val="000000"/>
                  </a:gs>
                </a:gsLst>
                <a:lin ang="5400000" scaled="0"/>
              </a:gradFill>
            </a:endParaRPr>
          </a:p>
        </p:txBody>
      </p:sp>
      <p:sp>
        <p:nvSpPr>
          <p:cNvPr id="2" name="TextBox 1"/>
          <p:cNvSpPr txBox="1"/>
          <p:nvPr userDrawn="1"/>
        </p:nvSpPr>
        <p:spPr>
          <a:xfrm>
            <a:off x="15605761" y="-3195559"/>
            <a:ext cx="896425" cy="896552"/>
          </a:xfrm>
          <a:prstGeom prst="rect">
            <a:avLst/>
          </a:prstGeom>
          <a:noFill/>
        </p:spPr>
        <p:txBody>
          <a:bodyPr wrap="none" lIns="179259" tIns="143407" rIns="179259" bIns="143407" rtlCol="0">
            <a:noAutofit/>
          </a:bodyPr>
          <a:lstStyle/>
          <a:p>
            <a:pPr defTabSz="914192">
              <a:lnSpc>
                <a:spcPct val="90000"/>
              </a:lnSpc>
              <a:spcAft>
                <a:spcPts val="588"/>
              </a:spcAft>
            </a:pPr>
            <a:endParaRPr lang="en-US" sz="2353"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9271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735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9531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218480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7963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223940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46699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1"/>
            <a:ext cx="6080760" cy="1943142"/>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1"/>
            <a:ext cx="5378548" cy="1943142"/>
          </a:xfrm>
        </p:spPr>
        <p:txBody>
          <a:bodyPr wrap="square">
            <a:spAutoFit/>
          </a:bodyPr>
          <a:lstStyle>
            <a:lvl1pPr marL="0" indent="0">
              <a:spcBef>
                <a:spcPts val="1200"/>
              </a:spcBef>
              <a:buClr>
                <a:schemeClr val="tx1"/>
              </a:buClr>
              <a:buFont typeface="Wingdings" pitchFamily="2" charset="2"/>
              <a:buNone/>
              <a:defRPr sz="3135">
                <a:solidFill>
                  <a:schemeClr val="accent4"/>
                </a:soli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38947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lank">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9508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2"/>
            <a:ext cx="7956550" cy="724246"/>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Tree>
    <p:extLst>
      <p:ext uri="{BB962C8B-B14F-4D97-AF65-F5344CB8AC3E}">
        <p14:creationId xmlns:p14="http://schemas.microsoft.com/office/powerpoint/2010/main" val="11075868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280777" y="1004468"/>
            <a:ext cx="9492580" cy="5562223"/>
            <a:chOff x="1235635" y="385351"/>
            <a:chExt cx="10773792" cy="6312058"/>
          </a:xfrm>
        </p:grpSpPr>
        <p:pic>
          <p:nvPicPr>
            <p:cNvPr id="33" name="Picture 32"/>
            <p:cNvPicPr>
              <a:picLocks noChangeAspect="1"/>
            </p:cNvPicPr>
            <p:nvPr userDrawn="1"/>
          </p:nvPicPr>
          <p:blipFill>
            <a:blip r:embed="rId2"/>
            <a:stretch>
              <a:fillRect/>
            </a:stretch>
          </p:blipFill>
          <p:spPr>
            <a:xfrm>
              <a:off x="1235635" y="385351"/>
              <a:ext cx="10773792" cy="6312058"/>
            </a:xfrm>
            <a:prstGeom prst="rect">
              <a:avLst/>
            </a:prstGeom>
          </p:spPr>
        </p:pic>
        <p:sp>
          <p:nvSpPr>
            <p:cNvPr id="5" name="Oval 4"/>
            <p:cNvSpPr/>
            <p:nvPr userDrawn="1"/>
          </p:nvSpPr>
          <p:spPr bwMode="auto">
            <a:xfrm>
              <a:off x="9402517" y="426524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793" y="285332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0" y="230741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1" y="320637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63" y="33693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2" y="21062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4" y="208071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3" y="469170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6" y="257749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69" y="260874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3" y="226393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58" y="218427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4" y="223513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5" y="28940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2" y="259795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37" y="238956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47" y="277856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62" y="526620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34" y="555508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66" y="31825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3" y="250008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2" y="371442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6" y="27146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77" y="253138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4995" y="187543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596" y="191354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59" y="224979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p:cNvSpPr/>
            <p:nvPr userDrawn="1"/>
          </p:nvSpPr>
          <p:spPr bwMode="auto">
            <a:xfrm>
              <a:off x="2104113" y="1602371"/>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p:cNvSpPr/>
            <p:nvPr userDrawn="1"/>
          </p:nvSpPr>
          <p:spPr bwMode="auto">
            <a:xfrm>
              <a:off x="2606938" y="15148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p:cNvSpPr/>
            <p:nvPr userDrawn="1"/>
          </p:nvSpPr>
          <p:spPr bwMode="auto">
            <a:xfrm>
              <a:off x="4174356" y="4215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p:cNvSpPr/>
            <p:nvPr userDrawn="1"/>
          </p:nvSpPr>
          <p:spPr bwMode="auto">
            <a:xfrm>
              <a:off x="4294695" y="511178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p:cNvSpPr/>
            <p:nvPr userDrawn="1"/>
          </p:nvSpPr>
          <p:spPr bwMode="auto">
            <a:xfrm>
              <a:off x="11451954" y="60155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p:cNvSpPr/>
            <p:nvPr userDrawn="1"/>
          </p:nvSpPr>
          <p:spPr bwMode="auto">
            <a:xfrm>
              <a:off x="8306959" y="148701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p:cNvSpPr/>
            <p:nvPr userDrawn="1"/>
          </p:nvSpPr>
          <p:spPr bwMode="auto">
            <a:xfrm>
              <a:off x="7448362" y="21196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p:cNvSpPr/>
            <p:nvPr userDrawn="1"/>
          </p:nvSpPr>
          <p:spPr bwMode="auto">
            <a:xfrm>
              <a:off x="7842683" y="32325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054276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7" y="423716"/>
            <a:ext cx="1636432" cy="407267"/>
          </a:xfrm>
          <a:prstGeom prst="rect">
            <a:avLst/>
          </a:prstGeom>
        </p:spPr>
      </p:pic>
    </p:spTree>
    <p:extLst>
      <p:ext uri="{BB962C8B-B14F-4D97-AF65-F5344CB8AC3E}">
        <p14:creationId xmlns:p14="http://schemas.microsoft.com/office/powerpoint/2010/main" val="476969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9"/>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a:defRPr/>
            </a:pPr>
            <a:fld id="{6052FC3A-E1BD-E54F-9A48-71EBDEF00552}" type="slidenum">
              <a:rPr lang="en-US" smtClean="0"/>
              <a:pPr>
                <a:defRPr/>
              </a:pPr>
              <a:t>‹#›</a:t>
            </a:fld>
            <a:endParaRPr lang="en-US"/>
          </a:p>
        </p:txBody>
      </p:sp>
    </p:spTree>
    <p:extLst>
      <p:ext uri="{BB962C8B-B14F-4D97-AF65-F5344CB8AC3E}">
        <p14:creationId xmlns:p14="http://schemas.microsoft.com/office/powerpoint/2010/main" val="105975225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a:defRPr/>
            </a:pPr>
            <a:fld id="{675909FA-3F91-0646-A6A8-60C236B90508}" type="slidenum">
              <a:rPr lang="en-US" smtClean="0"/>
              <a:pPr>
                <a:defRPr/>
              </a:pPr>
              <a:t>‹#›</a:t>
            </a:fld>
            <a:endParaRPr lang="en-US"/>
          </a:p>
        </p:txBody>
      </p:sp>
    </p:spTree>
    <p:extLst>
      <p:ext uri="{BB962C8B-B14F-4D97-AF65-F5344CB8AC3E}">
        <p14:creationId xmlns:p14="http://schemas.microsoft.com/office/powerpoint/2010/main" val="41728733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39134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480927967"/>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18" fontAlgn="base">
              <a:spcBef>
                <a:spcPct val="0"/>
              </a:spcBef>
              <a:spcAft>
                <a:spcPct val="0"/>
              </a:spcAft>
              <a:defRPr/>
            </a:pPr>
            <a:fld id="{83758903-653A-7442-ACA2-36E6579F0BEB}" type="slidenum">
              <a:rPr lang="en-US" smtClean="0">
                <a:ea typeface="ＭＳ Ｐゴシック" charset="0"/>
              </a:rPr>
              <a:pPr defTabSz="913318"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7396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9628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4065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5486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72100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5932"/>
            <a:ext cx="12198926" cy="6868303"/>
          </a:xfrm>
          <a:prstGeom prst="rect">
            <a:avLst/>
          </a:prstGeom>
        </p:spPr>
      </p:pic>
      <p:sp>
        <p:nvSpPr>
          <p:cNvPr id="26" name="Rectangle 25"/>
          <p:cNvSpPr/>
          <p:nvPr userDrawn="1"/>
        </p:nvSpPr>
        <p:spPr>
          <a:xfrm>
            <a:off x="1633930" y="2113912"/>
            <a:ext cx="12192000" cy="6994525"/>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0" name="Group 29"/>
          <p:cNvGrpSpPr/>
          <p:nvPr userDrawn="1"/>
        </p:nvGrpSpPr>
        <p:grpSpPr>
          <a:xfrm>
            <a:off x="9676728"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23" name="Rectangle 22"/>
          <p:cNvSpPr/>
          <p:nvPr userDrawn="1"/>
        </p:nvSpPr>
        <p:spPr bwMode="gray">
          <a:xfrm>
            <a:off x="6409944" y="1408176"/>
            <a:ext cx="5340096" cy="2971800"/>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5"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9022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366432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944820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422301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682865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535512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077178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04094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5384125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36404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126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3722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9697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728912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95217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37024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1785177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9078745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64010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6215845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649781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699644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883509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0824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0318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38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2" y="1600200"/>
            <a:ext cx="11356757" cy="2184808"/>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9173396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1563"/>
            <a:ext cx="12198926" cy="6899564"/>
          </a:xfrm>
          <a:prstGeom prst="rect">
            <a:avLst/>
          </a:prstGeom>
        </p:spPr>
      </p:pic>
      <p:sp>
        <p:nvSpPr>
          <p:cNvPr id="30" name="Rectangle 29"/>
          <p:cNvSpPr/>
          <p:nvPr userDrawn="1"/>
        </p:nvSpPr>
        <p:spPr>
          <a:xfrm>
            <a:off x="1" y="-29495"/>
            <a:ext cx="12192000" cy="6887496"/>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userDrawn="1"/>
        </p:nvGrpSpPr>
        <p:grpSpPr>
          <a:xfrm>
            <a:off x="9676727" y="435412"/>
            <a:ext cx="2085432" cy="446719"/>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13" name="Rectangle 12"/>
          <p:cNvSpPr/>
          <p:nvPr userDrawn="1"/>
        </p:nvSpPr>
        <p:spPr bwMode="gray">
          <a:xfrm>
            <a:off x="6409944" y="1408176"/>
            <a:ext cx="5340096" cy="2971800"/>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4" y="1413776"/>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1"/>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296600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586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0515599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30986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16744911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095733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54564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892037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6"/>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19243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26481919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8333918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9443764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42128832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788896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6"/>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9748985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20972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7052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3"/>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54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9274883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4"/>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45308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5"/>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2544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6"/>
                </a:solidFill>
              </a:defRPr>
            </a:lvl1pPr>
            <a:lvl2pPr marL="457200"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68640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25414427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2"/>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5617602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3"/>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27877042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4"/>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9421901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5"/>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17234119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6368" cy="904286"/>
          </a:xfrm>
        </p:spPr>
        <p:txBody>
          <a:bodyPr lIns="393192" bIns="91440"/>
          <a:lstStyle>
            <a:lvl1pPr marL="0" indent="0">
              <a:buNone/>
              <a:defRPr>
                <a:solidFill>
                  <a:schemeClr val="accent6"/>
                </a:solidFill>
              </a:defRPr>
            </a:lvl1pPr>
            <a:lvl2pPr marL="457200" indent="0">
              <a:buNone/>
              <a:defRPr/>
            </a:lvl2pPr>
          </a:lstStyle>
          <a:p>
            <a:pPr lvl="0"/>
            <a:r>
              <a:rPr lang="en-US" dirty="0"/>
              <a:t>Subtitle</a:t>
            </a:r>
          </a:p>
        </p:txBody>
      </p:sp>
    </p:spTree>
    <p:extLst>
      <p:ext uri="{BB962C8B-B14F-4D97-AF65-F5344CB8AC3E}">
        <p14:creationId xmlns:p14="http://schemas.microsoft.com/office/powerpoint/2010/main" val="8717415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3"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677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501642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9"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3497362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9"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8261089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9"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189356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9"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1785706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0" y="2531486"/>
            <a:ext cx="4100945" cy="959859"/>
          </a:xfrm>
        </p:spPr>
        <p:txBody>
          <a:bodyPr lIns="393192" rIns="393192" bIns="91440"/>
          <a:lstStyle>
            <a:lvl1pPr marL="0" indent="0">
              <a:buNone/>
              <a:defRPr>
                <a:solidFill>
                  <a:schemeClr val="bg1"/>
                </a:solidFill>
              </a:defRPr>
            </a:lvl1pPr>
            <a:lvl2pPr marL="457200" indent="0">
              <a:buNone/>
              <a:defRPr/>
            </a:lvl2pPr>
          </a:lstStyle>
          <a:p>
            <a:pPr lvl="0"/>
            <a:r>
              <a:rPr lang="en-US" dirty="0"/>
              <a:t>Subtitle</a:t>
            </a:r>
          </a:p>
        </p:txBody>
      </p:sp>
      <p:sp>
        <p:nvSpPr>
          <p:cNvPr id="9"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14198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579704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484251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269551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91127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9276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17884934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163380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0650208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189377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207291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615049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575212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5438784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8713FE0B-90A8-4522-911E-44EDD0F8888D}" type="datetimeFigureOut">
              <a:rPr lang="en-US" smtClean="0"/>
              <a:t>4/10/2017</a:t>
            </a:fld>
            <a:endParaRPr lang="en-US"/>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1099210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6003948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7745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6556447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649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8482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04203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22846255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567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2783173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635973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383727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33529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47742463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theme" Target="../theme/theme2.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5" Type="http://schemas.openxmlformats.org/officeDocument/2006/relationships/theme" Target="../theme/theme6.xml"/><Relationship Id="rId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4/10/2017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644738077"/>
      </p:ext>
    </p:extLst>
  </p:cSld>
  <p:clrMap bg1="lt1" tx1="dk1" bg2="lt2" tx2="dk2" accent1="accent1" accent2="accent2" accent3="accent3" accent4="accent4" accent5="accent5" accent6="accent6" hlink="hlink" folHlink="folHlink"/>
  <p:sldLayoutIdLst>
    <p:sldLayoutId id="2147483682"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63" r:id="rId37"/>
    <p:sldLayoutId id="2147483864" r:id="rId38"/>
    <p:sldLayoutId id="2147483865" r:id="rId39"/>
    <p:sldLayoutId id="2147483976" r:id="rId40"/>
    <p:sldLayoutId id="2147483977" r:id="rId4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4/10/2017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87472251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1" r:id="rId45"/>
    <p:sldLayoutId id="2147483912" r:id="rId46"/>
    <p:sldLayoutId id="2147483913"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8821535"/>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6416011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5" r:id="rId27"/>
    <p:sldLayoutId id="2147483966" r:id="rId28"/>
    <p:sldLayoutId id="21474839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0" tIns="91440" rIns="0"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308933"/>
            <a:ext cx="11653521" cy="2184808"/>
          </a:xfrm>
          <a:prstGeom prst="rect">
            <a:avLst/>
          </a:prstGeom>
        </p:spPr>
        <p:txBody>
          <a:bodyPr vert="horz" wrap="square" lIns="0" tIns="91440" rIns="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0937035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83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7"/>
            <a:ext cx="3859607" cy="133860"/>
          </a:xfrm>
          <a:prstGeom prst="rect">
            <a:avLst/>
          </a:prstGeom>
        </p:spPr>
        <p:txBody>
          <a:bodyPr vert="horz" lIns="0" tIns="0" rIns="91440" bIns="0" rtlCol="0" anchor="ctr"/>
          <a:lstStyle>
            <a:lvl1pPr marL="0" algn="l" defTabSz="914180" rtl="0" eaLnBrk="1" fontAlgn="auto" latinLnBrk="0" hangingPunct="1">
              <a:spcBef>
                <a:spcPts val="0"/>
              </a:spcBef>
              <a:spcAft>
                <a:spcPts val="0"/>
              </a:spcAft>
              <a:defRPr lang="en-US" sz="883" kern="1200">
                <a:solidFill>
                  <a:srgbClr val="505050"/>
                </a:solidFill>
                <a:latin typeface="+mn-lt"/>
                <a:ea typeface="+mn-ea"/>
                <a:cs typeface="+mn-cs"/>
              </a:defRPr>
            </a:lvl1pPr>
          </a:lstStyle>
          <a:p>
            <a:pPr>
              <a:defRPr/>
            </a:pPr>
            <a:r>
              <a:rPr lang="en-US"/>
              <a:t>Microsoft Confidential</a:t>
            </a: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3">
                <a:solidFill>
                  <a:srgbClr val="505050"/>
                </a:solidFill>
              </a:defRPr>
            </a:lvl1pPr>
          </a:lstStyle>
          <a:p>
            <a:pPr defTabSz="913318" fontAlgn="base">
              <a:spcBef>
                <a:spcPct val="0"/>
              </a:spcBef>
              <a:spcAft>
                <a:spcPct val="0"/>
              </a:spcAft>
              <a:defRPr/>
            </a:pPr>
            <a:fld id="{83758903-653A-7442-ACA2-36E6579F0BEB}" type="slidenum">
              <a:rPr lang="en-US" smtClean="0">
                <a:ea typeface="ＭＳ Ｐゴシック" charset="0"/>
              </a:rPr>
              <a:pPr defTabSz="913318"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2131895044"/>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Lst>
  <p:transition>
    <p:fade/>
  </p:transition>
  <p:txStyles>
    <p:titleStyle>
      <a:lvl1pPr algn="l" defTabSz="913318"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1"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03"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02"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06"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76" indent="-336076" algn="l" defTabSz="913318"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74" indent="-236497" algn="l" defTabSz="913318"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78" indent="-224052" algn="l" defTabSz="913318"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28" indent="-224052" algn="l" defTabSz="91331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79" indent="-224052" algn="l" defTabSz="91331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993"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4"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3"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66"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0" rtl="0" eaLnBrk="1" latinLnBrk="0" hangingPunct="1">
        <a:defRPr sz="1765" kern="1200">
          <a:solidFill>
            <a:schemeClr val="tx1"/>
          </a:solidFill>
          <a:latin typeface="+mn-lt"/>
          <a:ea typeface="+mn-ea"/>
          <a:cs typeface="+mn-cs"/>
        </a:defRPr>
      </a:lvl1pPr>
      <a:lvl2pPr marL="457090" algn="l" defTabSz="914180" rtl="0" eaLnBrk="1" latinLnBrk="0" hangingPunct="1">
        <a:defRPr sz="1765" kern="1200">
          <a:solidFill>
            <a:schemeClr val="tx1"/>
          </a:solidFill>
          <a:latin typeface="+mn-lt"/>
          <a:ea typeface="+mn-ea"/>
          <a:cs typeface="+mn-cs"/>
        </a:defRPr>
      </a:lvl2pPr>
      <a:lvl3pPr marL="914180" algn="l" defTabSz="914180" rtl="0" eaLnBrk="1" latinLnBrk="0" hangingPunct="1">
        <a:defRPr sz="1765" kern="1200">
          <a:solidFill>
            <a:schemeClr val="tx1"/>
          </a:solidFill>
          <a:latin typeface="+mn-lt"/>
          <a:ea typeface="+mn-ea"/>
          <a:cs typeface="+mn-cs"/>
        </a:defRPr>
      </a:lvl3pPr>
      <a:lvl4pPr marL="1371268" algn="l" defTabSz="914180" rtl="0" eaLnBrk="1" latinLnBrk="0" hangingPunct="1">
        <a:defRPr sz="1765" kern="1200">
          <a:solidFill>
            <a:schemeClr val="tx1"/>
          </a:solidFill>
          <a:latin typeface="+mn-lt"/>
          <a:ea typeface="+mn-ea"/>
          <a:cs typeface="+mn-cs"/>
        </a:defRPr>
      </a:lvl4pPr>
      <a:lvl5pPr marL="1828360" algn="l" defTabSz="914180" rtl="0" eaLnBrk="1" latinLnBrk="0" hangingPunct="1">
        <a:defRPr sz="1765" kern="1200">
          <a:solidFill>
            <a:schemeClr val="tx1"/>
          </a:solidFill>
          <a:latin typeface="+mn-lt"/>
          <a:ea typeface="+mn-ea"/>
          <a:cs typeface="+mn-cs"/>
        </a:defRPr>
      </a:lvl5pPr>
      <a:lvl6pPr marL="2285450" algn="l" defTabSz="914180" rtl="0" eaLnBrk="1" latinLnBrk="0" hangingPunct="1">
        <a:defRPr sz="1765" kern="1200">
          <a:solidFill>
            <a:schemeClr val="tx1"/>
          </a:solidFill>
          <a:latin typeface="+mn-lt"/>
          <a:ea typeface="+mn-ea"/>
          <a:cs typeface="+mn-cs"/>
        </a:defRPr>
      </a:lvl6pPr>
      <a:lvl7pPr marL="2742538" algn="l" defTabSz="914180" rtl="0" eaLnBrk="1" latinLnBrk="0" hangingPunct="1">
        <a:defRPr sz="1765" kern="1200">
          <a:solidFill>
            <a:schemeClr val="tx1"/>
          </a:solidFill>
          <a:latin typeface="+mn-lt"/>
          <a:ea typeface="+mn-ea"/>
          <a:cs typeface="+mn-cs"/>
        </a:defRPr>
      </a:lvl7pPr>
      <a:lvl8pPr marL="3199628" algn="l" defTabSz="914180" rtl="0" eaLnBrk="1" latinLnBrk="0" hangingPunct="1">
        <a:defRPr sz="1765" kern="1200">
          <a:solidFill>
            <a:schemeClr val="tx1"/>
          </a:solidFill>
          <a:latin typeface="+mn-lt"/>
          <a:ea typeface="+mn-ea"/>
          <a:cs typeface="+mn-cs"/>
        </a:defRPr>
      </a:lvl8pPr>
      <a:lvl9pPr marL="3656719" algn="l" defTabSz="91418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iotclass-vi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10.xml"/><Relationship Id="rId5" Type="http://schemas.openxmlformats.org/officeDocument/2006/relationships/hyperlink" Target="http://images.fineartamerica.com/images-medium-large/county-cork-ireland-dairy-cattle-the-irish-image-collection.jpg" TargetMode="External"/><Relationship Id="rId4" Type="http://schemas.openxmlformats.org/officeDocument/2006/relationships/image" Target="../media/image24.jpeg"/></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83.emf"/><Relationship Id="rId3" Type="http://schemas.openxmlformats.org/officeDocument/2006/relationships/image" Target="../media/image174.emf"/><Relationship Id="rId7" Type="http://schemas.openxmlformats.org/officeDocument/2006/relationships/image" Target="../media/image178.emf"/><Relationship Id="rId12" Type="http://schemas.openxmlformats.org/officeDocument/2006/relationships/image" Target="../media/image182.png"/><Relationship Id="rId2" Type="http://schemas.openxmlformats.org/officeDocument/2006/relationships/notesSlide" Target="../notesSlides/notesSlide100.xml"/><Relationship Id="rId1" Type="http://schemas.openxmlformats.org/officeDocument/2006/relationships/slideLayout" Target="../slideLayouts/slideLayout13.xml"/><Relationship Id="rId6" Type="http://schemas.openxmlformats.org/officeDocument/2006/relationships/image" Target="../media/image177.emf"/><Relationship Id="rId11" Type="http://schemas.openxmlformats.org/officeDocument/2006/relationships/image" Target="../media/image181.emf"/><Relationship Id="rId5" Type="http://schemas.openxmlformats.org/officeDocument/2006/relationships/image" Target="../media/image176.emf"/><Relationship Id="rId15" Type="http://schemas.openxmlformats.org/officeDocument/2006/relationships/image" Target="../media/image88.png"/><Relationship Id="rId10" Type="http://schemas.openxmlformats.org/officeDocument/2006/relationships/image" Target="../media/image180.png"/><Relationship Id="rId4" Type="http://schemas.openxmlformats.org/officeDocument/2006/relationships/image" Target="../media/image175.emf"/><Relationship Id="rId9" Type="http://schemas.openxmlformats.org/officeDocument/2006/relationships/image" Target="../media/image179.emf"/><Relationship Id="rId1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Azure/azure-iot-protocol-gateway"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hyperlink" Target="https://github.com/Azure/azure-iot-gateway-sdk" TargetMode="External"/><Relationship Id="rId4" Type="http://schemas.openxmlformats.org/officeDocument/2006/relationships/hyperlink" Target="https://github.com/Azure/azure-iot-sdk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102.xml"/><Relationship Id="rId1" Type="http://schemas.openxmlformats.org/officeDocument/2006/relationships/slideLayout" Target="../slideLayouts/slideLayout3.xml"/><Relationship Id="rId5" Type="http://schemas.openxmlformats.org/officeDocument/2006/relationships/hyperlink" Target="https://docs.microsoft.com/en-us/azure/iot-hub/iot-hub-devguide-device-twins" TargetMode="External"/><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2.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91.png"/><Relationship Id="rId18" Type="http://schemas.openxmlformats.org/officeDocument/2006/relationships/image" Target="../media/image174.emf"/><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21.png"/><Relationship Id="rId17" Type="http://schemas.microsoft.com/office/2007/relationships/hdphoto" Target="../media/hdphoto5.wdp"/><Relationship Id="rId2" Type="http://schemas.openxmlformats.org/officeDocument/2006/relationships/notesSlide" Target="../notesSlides/notesSlide114.xml"/><Relationship Id="rId16" Type="http://schemas.openxmlformats.org/officeDocument/2006/relationships/image" Target="../media/image192.png"/><Relationship Id="rId1" Type="http://schemas.openxmlformats.org/officeDocument/2006/relationships/slideLayout" Target="../slideLayouts/slideLayout13.xml"/><Relationship Id="rId6" Type="http://schemas.openxmlformats.org/officeDocument/2006/relationships/image" Target="../media/image189.png"/><Relationship Id="rId11" Type="http://schemas.openxmlformats.org/officeDocument/2006/relationships/image" Target="../media/image143.png"/><Relationship Id="rId5" Type="http://schemas.openxmlformats.org/officeDocument/2006/relationships/image" Target="../media/image188.png"/><Relationship Id="rId15" Type="http://schemas.openxmlformats.org/officeDocument/2006/relationships/image" Target="../media/image144.png"/><Relationship Id="rId10" Type="http://schemas.openxmlformats.org/officeDocument/2006/relationships/image" Target="../media/image120.png"/><Relationship Id="rId19" Type="http://schemas.openxmlformats.org/officeDocument/2006/relationships/image" Target="../media/image88.png"/><Relationship Id="rId4" Type="http://schemas.openxmlformats.org/officeDocument/2006/relationships/image" Target="../media/image187.png"/><Relationship Id="rId9" Type="http://schemas.openxmlformats.org/officeDocument/2006/relationships/image" Target="../media/image145.png"/><Relationship Id="rId14" Type="http://schemas.microsoft.com/office/2007/relationships/hdphoto" Target="../media/hdphoto4.wdp"/></Relationships>
</file>

<file path=ppt/slides/_rels/slide1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11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94.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www.azureiotsuite.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2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slideLayout" Target="../slideLayouts/slideLayout3.xml"/><Relationship Id="rId7" Type="http://schemas.openxmlformats.org/officeDocument/2006/relationships/image" Target="../media/image44.jpe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10" Type="http://schemas.openxmlformats.org/officeDocument/2006/relationships/image" Target="../media/image46.png"/><Relationship Id="rId4" Type="http://schemas.openxmlformats.org/officeDocument/2006/relationships/notesSlide" Target="../notesSlides/notesSlide20.xml"/><Relationship Id="rId9" Type="http://schemas.openxmlformats.org/officeDocument/2006/relationships/hyperlink" Target="http://www.azureiotsuite.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aka.ms/iotclass1"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slideLayout" Target="../slideLayouts/slideLayout13.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4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toketi-kafka-connect-iothub"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github.com/azure/toketi-iothubreac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image" Target="../media/image43.emf"/><Relationship Id="rId5" Type="http://schemas.openxmlformats.org/officeDocument/2006/relationships/oleObject" Target="../embeddings/oleObject3.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3.xml"/><Relationship Id="rId7" Type="http://schemas.openxmlformats.org/officeDocument/2006/relationships/image" Target="../media/image49.png"/><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4.bin"/><Relationship Id="rId4" Type="http://schemas.openxmlformats.org/officeDocument/2006/relationships/notesSlide" Target="../notesSlides/notesSlide36.xml"/><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3.xml"/><Relationship Id="rId7" Type="http://schemas.openxmlformats.org/officeDocument/2006/relationships/image" Target="../media/image49.png"/><Relationship Id="rId2" Type="http://schemas.openxmlformats.org/officeDocument/2006/relationships/tags" Target="../tags/tag17.xml"/><Relationship Id="rId1" Type="http://schemas.openxmlformats.org/officeDocument/2006/relationships/vmlDrawing" Target="../drawings/vmlDrawing5.vml"/><Relationship Id="rId6" Type="http://schemas.openxmlformats.org/officeDocument/2006/relationships/image" Target="../media/image43.emf"/><Relationship Id="rId11" Type="http://schemas.openxmlformats.org/officeDocument/2006/relationships/hyperlink" Target="https://catalog.azureiotsuite.com/" TargetMode="External"/><Relationship Id="rId5" Type="http://schemas.openxmlformats.org/officeDocument/2006/relationships/oleObject" Target="../embeddings/oleObject4.bin"/><Relationship Id="rId10" Type="http://schemas.openxmlformats.org/officeDocument/2006/relationships/image" Target="../media/image52.png"/><Relationship Id="rId4" Type="http://schemas.openxmlformats.org/officeDocument/2006/relationships/notesSlide" Target="../notesSlides/notesSlide37.xml"/><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azure-iot-gateway-sdk/"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github.com/Azure/iot-gateway-modbus" TargetMode="External"/><Relationship Id="rId4" Type="http://schemas.openxmlformats.org/officeDocument/2006/relationships/hyperlink" Target="https://github.com/Azure/iot-gateway-opc-ua"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3.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stream-analytics/"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00.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100.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power-bi-embedded/" TargetMode="External"/><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au/services/machine-learning/" TargetMode="External"/><Relationship Id="rId2" Type="http://schemas.openxmlformats.org/officeDocument/2006/relationships/notesSlide" Target="../notesSlides/notesSlide67.xml"/><Relationship Id="rId1" Type="http://schemas.openxmlformats.org/officeDocument/2006/relationships/slideLayout" Target="../slideLayouts/slideLayout33.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1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14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0.xml"/><Relationship Id="rId1" Type="http://schemas.openxmlformats.org/officeDocument/2006/relationships/video" Target="https://www.youtube.com/embed/SGXTWLQ76jI" TargetMode="External"/><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9.xml"/></Relationships>
</file>

<file path=ppt/slides/_rels/slide8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87.xml"/><Relationship Id="rId1" Type="http://schemas.openxmlformats.org/officeDocument/2006/relationships/slideLayout" Target="../slideLayouts/slideLayout5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5.xml"/><Relationship Id="rId1" Type="http://schemas.openxmlformats.org/officeDocument/2006/relationships/tags" Target="../tags/tag1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5.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0.xml"/><Relationship Id="rId1" Type="http://schemas.openxmlformats.org/officeDocument/2006/relationships/video" Target="https://www.youtube.com/embed/0EK15i7CUsY" TargetMode="External"/><Relationship Id="rId4" Type="http://schemas.openxmlformats.org/officeDocument/2006/relationships/image" Target="../media/image22.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5.xml"/><Relationship Id="rId1" Type="http://schemas.openxmlformats.org/officeDocument/2006/relationships/tags" Target="../tags/tag2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5.xml"/><Relationship Id="rId1" Type="http://schemas.openxmlformats.org/officeDocument/2006/relationships/tags" Target="../tags/tag2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5.xml"/><Relationship Id="rId1" Type="http://schemas.openxmlformats.org/officeDocument/2006/relationships/tags" Target="../tags/tag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9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3.wd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6" Type="http://schemas.openxmlformats.org/officeDocument/2006/relationships/image" Target="../media/image136.png"/><Relationship Id="rId21" Type="http://schemas.openxmlformats.org/officeDocument/2006/relationships/image" Target="../media/image131.png"/><Relationship Id="rId34" Type="http://schemas.openxmlformats.org/officeDocument/2006/relationships/image" Target="../media/image90.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5" Type="http://schemas.openxmlformats.org/officeDocument/2006/relationships/image" Target="../media/image161.png"/><Relationship Id="rId63" Type="http://schemas.openxmlformats.org/officeDocument/2006/relationships/image" Target="../media/image169.png"/><Relationship Id="rId7" Type="http://schemas.openxmlformats.org/officeDocument/2006/relationships/image" Target="../media/image117.png"/><Relationship Id="rId2" Type="http://schemas.openxmlformats.org/officeDocument/2006/relationships/notesSlide" Target="../notesSlides/notesSlide99.xml"/><Relationship Id="rId16" Type="http://schemas.openxmlformats.org/officeDocument/2006/relationships/image" Target="../media/image126.png"/><Relationship Id="rId29" Type="http://schemas.openxmlformats.org/officeDocument/2006/relationships/image" Target="../media/image139.png"/><Relationship Id="rId11" Type="http://schemas.openxmlformats.org/officeDocument/2006/relationships/image" Target="../media/image121.png"/><Relationship Id="rId24" Type="http://schemas.openxmlformats.org/officeDocument/2006/relationships/image" Target="../media/image134.png"/><Relationship Id="rId32" Type="http://schemas.openxmlformats.org/officeDocument/2006/relationships/image" Target="../media/image142.png"/><Relationship Id="rId37" Type="http://schemas.openxmlformats.org/officeDocument/2006/relationships/image" Target="../media/image88.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59.png"/><Relationship Id="rId58" Type="http://schemas.openxmlformats.org/officeDocument/2006/relationships/image" Target="../media/image164.png"/><Relationship Id="rId66" Type="http://schemas.openxmlformats.org/officeDocument/2006/relationships/image" Target="../media/image172.png"/><Relationship Id="rId5" Type="http://schemas.openxmlformats.org/officeDocument/2006/relationships/image" Target="../media/image116.png"/><Relationship Id="rId61" Type="http://schemas.openxmlformats.org/officeDocument/2006/relationships/image" Target="../media/image167.png"/><Relationship Id="rId19" Type="http://schemas.openxmlformats.org/officeDocument/2006/relationships/image" Target="../media/image12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40.png"/><Relationship Id="rId35" Type="http://schemas.openxmlformats.org/officeDocument/2006/relationships/image" Target="../media/image144.png"/><Relationship Id="rId43" Type="http://schemas.openxmlformats.org/officeDocument/2006/relationships/image" Target="../media/image151.png"/><Relationship Id="rId48"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6" Type="http://schemas.openxmlformats.org/officeDocument/2006/relationships/image" Target="../media/image162.png"/><Relationship Id="rId64" Type="http://schemas.openxmlformats.org/officeDocument/2006/relationships/image" Target="../media/image170.png"/><Relationship Id="rId8" Type="http://schemas.openxmlformats.org/officeDocument/2006/relationships/image" Target="../media/image118.png"/><Relationship Id="rId51" Type="http://schemas.openxmlformats.org/officeDocument/2006/relationships/image" Target="../media/image157.png"/><Relationship Id="rId3" Type="http://schemas.openxmlformats.org/officeDocument/2006/relationships/image" Target="../media/image114.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33" Type="http://schemas.openxmlformats.org/officeDocument/2006/relationships/image" Target="../media/image143.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5.png"/><Relationship Id="rId67" Type="http://schemas.openxmlformats.org/officeDocument/2006/relationships/image" Target="../media/image173.png"/><Relationship Id="rId20" Type="http://schemas.openxmlformats.org/officeDocument/2006/relationships/image" Target="../media/image130.png"/><Relationship Id="rId41" Type="http://schemas.openxmlformats.org/officeDocument/2006/relationships/image" Target="../media/image149.png"/><Relationship Id="rId54" Type="http://schemas.openxmlformats.org/officeDocument/2006/relationships/image" Target="../media/image160.png"/><Relationship Id="rId62" Type="http://schemas.openxmlformats.org/officeDocument/2006/relationships/image" Target="../media/image168.png"/><Relationship Id="rId1" Type="http://schemas.openxmlformats.org/officeDocument/2006/relationships/slideLayout" Target="../slideLayouts/slideLayout150.xml"/><Relationship Id="rId6" Type="http://schemas.openxmlformats.org/officeDocument/2006/relationships/image" Target="../media/image34.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png"/><Relationship Id="rId36" Type="http://schemas.openxmlformats.org/officeDocument/2006/relationships/image" Target="../media/image145.png"/><Relationship Id="rId49" Type="http://schemas.openxmlformats.org/officeDocument/2006/relationships/image" Target="../media/image156.png"/><Relationship Id="rId57" Type="http://schemas.openxmlformats.org/officeDocument/2006/relationships/image" Target="../media/image163.png"/><Relationship Id="rId10" Type="http://schemas.openxmlformats.org/officeDocument/2006/relationships/image" Target="../media/image120.png"/><Relationship Id="rId31" Type="http://schemas.openxmlformats.org/officeDocument/2006/relationships/image" Target="../media/image141.png"/><Relationship Id="rId44" Type="http://schemas.openxmlformats.org/officeDocument/2006/relationships/image" Target="../media/image152.png"/><Relationship Id="rId52" Type="http://schemas.openxmlformats.org/officeDocument/2006/relationships/image" Target="../media/image158.png"/><Relationship Id="rId60" Type="http://schemas.openxmlformats.org/officeDocument/2006/relationships/image" Target="../media/image166.png"/><Relationship Id="rId65" Type="http://schemas.openxmlformats.org/officeDocument/2006/relationships/image" Target="../media/image171.png"/><Relationship Id="rId4" Type="http://schemas.openxmlformats.org/officeDocument/2006/relationships/image" Target="../media/image115.png"/><Relationship Id="rId9" Type="http://schemas.openxmlformats.org/officeDocument/2006/relationships/image" Target="../media/image119.png"/><Relationship Id="rId13" Type="http://schemas.openxmlformats.org/officeDocument/2006/relationships/image" Target="../media/image123.png"/><Relationship Id="rId18" Type="http://schemas.openxmlformats.org/officeDocument/2006/relationships/image" Target="../media/image128.png"/><Relationship Id="rId39"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Azure </a:t>
            </a:r>
            <a:r>
              <a:rPr lang="en-US" dirty="0" err="1"/>
              <a:t>IoT</a:t>
            </a:r>
            <a:r>
              <a:rPr lang="en-US" dirty="0"/>
              <a:t> Suite</a:t>
            </a:r>
          </a:p>
        </p:txBody>
      </p:sp>
      <p:sp>
        <p:nvSpPr>
          <p:cNvPr id="5" name="Text Placeholder 4"/>
          <p:cNvSpPr>
            <a:spLocks noGrp="1"/>
          </p:cNvSpPr>
          <p:nvPr>
            <p:ph type="body" sz="quarter" idx="10"/>
          </p:nvPr>
        </p:nvSpPr>
        <p:spPr>
          <a:xfrm>
            <a:off x="6402211" y="3813243"/>
            <a:ext cx="5340096" cy="564204"/>
          </a:xfrm>
        </p:spPr>
        <p:txBody>
          <a:bodyPr bIns="182880">
            <a:noAutofit/>
          </a:bodyPr>
          <a:lstStyle/>
          <a:p>
            <a:r>
              <a:rPr lang="en-US" dirty="0"/>
              <a:t>L300 </a:t>
            </a:r>
            <a:r>
              <a:rPr lang="en-US" dirty="0" err="1"/>
              <a:t>IoT</a:t>
            </a:r>
            <a:r>
              <a:rPr lang="en-US" dirty="0"/>
              <a:t> Day</a:t>
            </a:r>
          </a:p>
          <a:p>
            <a:r>
              <a:rPr lang="en-US" dirty="0"/>
              <a:t>Igor Izotov </a:t>
            </a:r>
          </a:p>
          <a:p>
            <a:r>
              <a:rPr lang="en-US" dirty="0"/>
              <a:t>	AWS CSA-Pro, MCSE</a:t>
            </a:r>
          </a:p>
        </p:txBody>
      </p:sp>
      <p:sp>
        <p:nvSpPr>
          <p:cNvPr id="2" name="Rectangle 1"/>
          <p:cNvSpPr/>
          <p:nvPr/>
        </p:nvSpPr>
        <p:spPr>
          <a:xfrm>
            <a:off x="6409945" y="5936989"/>
            <a:ext cx="5332362" cy="646331"/>
          </a:xfrm>
          <a:prstGeom prst="rect">
            <a:avLst/>
          </a:prstGeom>
          <a:solidFill>
            <a:schemeClr val="bg1"/>
          </a:solidFill>
        </p:spPr>
        <p:txBody>
          <a:bodyPr wrap="square">
            <a:spAutoFit/>
          </a:bodyPr>
          <a:lstStyle/>
          <a:p>
            <a:r>
              <a:rPr lang="en-AU" dirty="0"/>
              <a:t>Recorded Version (Jan 2017) available here: </a:t>
            </a:r>
            <a:r>
              <a:rPr lang="en-AU" dirty="0">
                <a:hlinkClick r:id="rId3"/>
              </a:rPr>
              <a:t>https://aka.ms/iotclass-vid</a:t>
            </a:r>
            <a:r>
              <a:rPr lang="en-AU" dirty="0"/>
              <a:t> </a:t>
            </a:r>
          </a:p>
        </p:txBody>
      </p:sp>
    </p:spTree>
    <p:extLst>
      <p:ext uri="{BB962C8B-B14F-4D97-AF65-F5344CB8AC3E}">
        <p14:creationId xmlns:p14="http://schemas.microsoft.com/office/powerpoint/2010/main" val="104705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537" b="28058"/>
          <a:stretch/>
        </p:blipFill>
        <p:spPr bwMode="auto">
          <a:xfrm>
            <a:off x="348288" y="256483"/>
            <a:ext cx="3512898" cy="1695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69382" y="2366947"/>
            <a:ext cx="2203586" cy="437511"/>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4243">
              <a:defRPr/>
            </a:pPr>
            <a:r>
              <a:rPr lang="en-US" sz="2000" b="1" dirty="0">
                <a:solidFill>
                  <a:srgbClr val="0078D7"/>
                </a:solidFill>
                <a:latin typeface="Segoe UI"/>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69380" y="2774645"/>
            <a:ext cx="3779034" cy="2309099"/>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72290">
              <a:lnSpc>
                <a:spcPts val="1700"/>
              </a:lnSpc>
              <a:spcBef>
                <a:spcPts val="735"/>
              </a:spcBef>
            </a:pPr>
            <a:r>
              <a:rPr lang="en-US" sz="1200" dirty="0">
                <a:solidFill>
                  <a:srgbClr val="505050"/>
                </a:solidFill>
                <a:latin typeface="Segoe UI"/>
                <a:ea typeface="Segoe UI" panose="020B0502040204020203" pitchFamily="34" charset="0"/>
                <a:cs typeface="Segoe UI" panose="020B0502040204020203" pitchFamily="34" charset="0"/>
              </a:rPr>
              <a:t>Fujitsu is the world’s fourth-largest IT services provider with approximately </a:t>
            </a:r>
            <a:r>
              <a:rPr lang="en-US" sz="1200" b="1" dirty="0">
                <a:solidFill>
                  <a:srgbClr val="505050"/>
                </a:solidFill>
                <a:latin typeface="Segoe UI"/>
                <a:ea typeface="Segoe UI" panose="020B0502040204020203" pitchFamily="34" charset="0"/>
                <a:cs typeface="Segoe UI" panose="020B0502040204020203" pitchFamily="34" charset="0"/>
              </a:rPr>
              <a:t>162,000 </a:t>
            </a:r>
            <a:r>
              <a:rPr lang="en-US" sz="1200" dirty="0">
                <a:solidFill>
                  <a:srgbClr val="505050"/>
                </a:solidFill>
                <a:latin typeface="Segoe UI"/>
                <a:ea typeface="Segoe UI" panose="020B0502040204020203" pitchFamily="34" charset="0"/>
                <a:cs typeface="Segoe UI" panose="020B0502040204020203" pitchFamily="34" charset="0"/>
              </a:rPr>
              <a:t>employees in more than </a:t>
            </a:r>
            <a:r>
              <a:rPr lang="en-US" sz="1200" b="1" dirty="0">
                <a:solidFill>
                  <a:srgbClr val="505050"/>
                </a:solidFill>
                <a:latin typeface="Segoe UI"/>
                <a:ea typeface="Segoe UI" panose="020B0502040204020203" pitchFamily="34" charset="0"/>
                <a:cs typeface="Segoe UI" panose="020B0502040204020203" pitchFamily="34" charset="0"/>
              </a:rPr>
              <a:t>100 </a:t>
            </a:r>
            <a:r>
              <a:rPr lang="en-US" sz="1200" dirty="0">
                <a:solidFill>
                  <a:srgbClr val="505050"/>
                </a:solidFill>
                <a:latin typeface="Segoe UI"/>
                <a:ea typeface="Segoe UI" panose="020B0502040204020203" pitchFamily="34" charset="0"/>
                <a:cs typeface="Segoe UI" panose="020B0502040204020203" pitchFamily="34" charset="0"/>
              </a:rPr>
              <a:t>countries and holds about </a:t>
            </a:r>
            <a:r>
              <a:rPr lang="en-US" sz="1200" b="1" dirty="0">
                <a:solidFill>
                  <a:srgbClr val="505050"/>
                </a:solidFill>
                <a:latin typeface="Segoe UI"/>
                <a:ea typeface="Segoe UI" panose="020B0502040204020203" pitchFamily="34" charset="0"/>
                <a:cs typeface="Segoe UI" panose="020B0502040204020203" pitchFamily="34" charset="0"/>
              </a:rPr>
              <a:t>97,000 </a:t>
            </a:r>
            <a:r>
              <a:rPr lang="en-US" sz="1200" dirty="0">
                <a:solidFill>
                  <a:srgbClr val="505050"/>
                </a:solidFill>
                <a:latin typeface="Segoe UI"/>
                <a:ea typeface="Segoe UI" panose="020B0502040204020203" pitchFamily="34" charset="0"/>
                <a:cs typeface="Segoe UI" panose="020B0502040204020203" pitchFamily="34" charset="0"/>
              </a:rPr>
              <a:t>patents worldwide.  Fujitsu wanted to help dairy farmers </a:t>
            </a:r>
            <a:r>
              <a:rPr lang="en-US" sz="1200" b="1" dirty="0">
                <a:solidFill>
                  <a:srgbClr val="505050"/>
                </a:solidFill>
                <a:latin typeface="Segoe UI"/>
                <a:ea typeface="Segoe UI" panose="020B0502040204020203" pitchFamily="34" charset="0"/>
                <a:cs typeface="Segoe UI" panose="020B0502040204020203" pitchFamily="34" charset="0"/>
              </a:rPr>
              <a:t>increase production</a:t>
            </a:r>
            <a:r>
              <a:rPr lang="en-US" sz="1200" dirty="0">
                <a:solidFill>
                  <a:srgbClr val="505050"/>
                </a:solidFill>
                <a:latin typeface="Segoe UI"/>
                <a:ea typeface="Segoe UI" panose="020B0502040204020203" pitchFamily="34" charset="0"/>
                <a:cs typeface="Segoe UI" panose="020B0502040204020203" pitchFamily="34" charset="0"/>
              </a:rPr>
              <a:t>, improve </a:t>
            </a:r>
            <a:r>
              <a:rPr lang="en-US" sz="1200" b="1" dirty="0">
                <a:solidFill>
                  <a:srgbClr val="505050"/>
                </a:solidFill>
                <a:latin typeface="Segoe UI"/>
                <a:ea typeface="Segoe UI" panose="020B0502040204020203" pitchFamily="34" charset="0"/>
                <a:cs typeface="Segoe UI" panose="020B0502040204020203" pitchFamily="34" charset="0"/>
              </a:rPr>
              <a:t>data insights </a:t>
            </a:r>
            <a:r>
              <a:rPr lang="en-US" sz="1200" dirty="0">
                <a:solidFill>
                  <a:srgbClr val="505050"/>
                </a:solidFill>
                <a:latin typeface="Segoe UI"/>
                <a:ea typeface="Segoe UI" panose="020B0502040204020203" pitchFamily="34" charset="0"/>
                <a:cs typeface="Segoe UI" panose="020B0502040204020203" pitchFamily="34" charset="0"/>
              </a:rPr>
              <a:t>and </a:t>
            </a:r>
            <a:r>
              <a:rPr lang="en-US" sz="1200" b="1" dirty="0">
                <a:solidFill>
                  <a:srgbClr val="505050"/>
                </a:solidFill>
                <a:latin typeface="Segoe UI"/>
                <a:ea typeface="Segoe UI" panose="020B0502040204020203" pitchFamily="34" charset="0"/>
                <a:cs typeface="Segoe UI" panose="020B0502040204020203" pitchFamily="34" charset="0"/>
              </a:rPr>
              <a:t>transform </a:t>
            </a:r>
            <a:r>
              <a:rPr lang="en-US" sz="1200" dirty="0">
                <a:solidFill>
                  <a:srgbClr val="505050"/>
                </a:solidFill>
                <a:latin typeface="Segoe UI"/>
                <a:ea typeface="Segoe UI" panose="020B0502040204020203" pitchFamily="34" charset="0"/>
                <a:cs typeface="Segoe UI" panose="020B0502040204020203" pitchFamily="34" charset="0"/>
              </a:rPr>
              <a:t>their </a:t>
            </a:r>
            <a:r>
              <a:rPr lang="en-US" sz="1200" b="1" dirty="0">
                <a:solidFill>
                  <a:srgbClr val="505050"/>
                </a:solidFill>
                <a:latin typeface="Segoe UI"/>
                <a:ea typeface="Segoe UI" panose="020B0502040204020203" pitchFamily="34" charset="0"/>
                <a:cs typeface="Segoe UI" panose="020B0502040204020203" pitchFamily="34" charset="0"/>
              </a:rPr>
              <a:t>business</a:t>
            </a:r>
            <a:r>
              <a:rPr lang="en-US" sz="1200" dirty="0">
                <a:solidFill>
                  <a:srgbClr val="505050"/>
                </a:solidFill>
                <a:latin typeface="Segoe UI"/>
                <a:ea typeface="Segoe UI" panose="020B0502040204020203" pitchFamily="34" charset="0"/>
                <a:cs typeface="Segoe UI" panose="020B0502040204020203" pitchFamily="34" charset="0"/>
              </a:rPr>
              <a:t> by optimizing the timing of artificial insemination (AI).  It also wanted to </a:t>
            </a:r>
            <a:r>
              <a:rPr lang="en-US" sz="1200" b="1" dirty="0">
                <a:solidFill>
                  <a:srgbClr val="505050"/>
                </a:solidFill>
                <a:latin typeface="Segoe UI"/>
                <a:ea typeface="Segoe UI" panose="020B0502040204020203" pitchFamily="34" charset="0"/>
                <a:cs typeface="Segoe UI" panose="020B0502040204020203" pitchFamily="34" charset="0"/>
              </a:rPr>
              <a:t>decrease loss</a:t>
            </a:r>
            <a:r>
              <a:rPr lang="en-US" sz="1200" dirty="0">
                <a:solidFill>
                  <a:srgbClr val="505050"/>
                </a:solidFill>
                <a:latin typeface="Segoe UI"/>
                <a:ea typeface="Segoe UI" panose="020B0502040204020203" pitchFamily="34" charset="0"/>
                <a:cs typeface="Segoe UI" panose="020B0502040204020203" pitchFamily="34" charset="0"/>
              </a:rPr>
              <a:t> through early detection of health issues.  </a:t>
            </a:r>
          </a:p>
        </p:txBody>
      </p:sp>
      <p:sp>
        <p:nvSpPr>
          <p:cNvPr id="12" name="Text Placeholder 36"/>
          <p:cNvSpPr txBox="1">
            <a:spLocks/>
          </p:cNvSpPr>
          <p:nvPr/>
        </p:nvSpPr>
        <p:spPr>
          <a:xfrm>
            <a:off x="8239754" y="2774645"/>
            <a:ext cx="3629235" cy="23090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lnSpc>
                <a:spcPts val="1700"/>
              </a:lnSpc>
              <a:spcBef>
                <a:spcPts val="500"/>
              </a:spcBef>
              <a:buFont typeface="Courier New" panose="02070309020205020404" pitchFamily="49" charset="0"/>
              <a:buChar char="o"/>
            </a:pPr>
            <a:r>
              <a:rPr lang="en-US" sz="1200" dirty="0">
                <a:solidFill>
                  <a:srgbClr val="505050"/>
                </a:solidFill>
                <a:latin typeface="Segoe UI"/>
                <a:ea typeface="Segoe UI" panose="020B0502040204020203" pitchFamily="34" charset="0"/>
                <a:cs typeface="Segoe UI" panose="020B0502040204020203" pitchFamily="34" charset="0"/>
              </a:rPr>
              <a:t>Improves calf production up to </a:t>
            </a:r>
            <a:r>
              <a:rPr lang="en-US" sz="1200" b="1" dirty="0">
                <a:solidFill>
                  <a:srgbClr val="505050"/>
                </a:solidFill>
                <a:latin typeface="Segoe UI"/>
                <a:ea typeface="Segoe UI" panose="020B0502040204020203" pitchFamily="34" charset="0"/>
                <a:cs typeface="Segoe UI" panose="020B0502040204020203" pitchFamily="34" charset="0"/>
              </a:rPr>
              <a:t>31%</a:t>
            </a:r>
            <a:r>
              <a:rPr lang="en-US" sz="1200" dirty="0">
                <a:solidFill>
                  <a:srgbClr val="505050"/>
                </a:solidFill>
                <a:latin typeface="Segoe UI"/>
                <a:ea typeface="Segoe UI" panose="020B0502040204020203" pitchFamily="34" charset="0"/>
                <a:cs typeface="Segoe UI" panose="020B0502040204020203" pitchFamily="34" charset="0"/>
              </a:rPr>
              <a:t>, with an average of </a:t>
            </a:r>
            <a:r>
              <a:rPr lang="en-US" sz="1200" b="1" dirty="0">
                <a:solidFill>
                  <a:srgbClr val="505050"/>
                </a:solidFill>
                <a:latin typeface="Segoe UI"/>
                <a:ea typeface="Segoe UI" panose="020B0502040204020203" pitchFamily="34" charset="0"/>
                <a:cs typeface="Segoe UI" panose="020B0502040204020203" pitchFamily="34" charset="0"/>
              </a:rPr>
              <a:t>12%</a:t>
            </a:r>
          </a:p>
          <a:p>
            <a:pPr marL="224097" indent="-224097" defTabSz="896386">
              <a:lnSpc>
                <a:spcPts val="1700"/>
              </a:lnSpc>
              <a:spcBef>
                <a:spcPts val="500"/>
              </a:spcBef>
              <a:buFont typeface="Courier New" panose="02070309020205020404" pitchFamily="49" charset="0"/>
              <a:buChar char="o"/>
            </a:pPr>
            <a:r>
              <a:rPr lang="en-US" sz="1200" dirty="0">
                <a:solidFill>
                  <a:srgbClr val="505050"/>
                </a:solidFill>
                <a:latin typeface="Segoe UI"/>
                <a:ea typeface="Segoe UI" panose="020B0502040204020203" pitchFamily="34" charset="0"/>
                <a:cs typeface="Segoe UI" panose="020B0502040204020203" pitchFamily="34" charset="0"/>
              </a:rPr>
              <a:t>Modernizes data access with </a:t>
            </a:r>
            <a:r>
              <a:rPr lang="en-US" sz="1200" b="1" dirty="0">
                <a:solidFill>
                  <a:srgbClr val="505050"/>
                </a:solidFill>
                <a:latin typeface="Segoe UI"/>
                <a:ea typeface="Segoe UI" panose="020B0502040204020203" pitchFamily="34" charset="0"/>
                <a:cs typeface="Segoe UI" panose="020B0502040204020203" pitchFamily="34" charset="0"/>
              </a:rPr>
              <a:t>mobile</a:t>
            </a:r>
            <a:r>
              <a:rPr lang="en-US" sz="1200" dirty="0">
                <a:solidFill>
                  <a:srgbClr val="505050"/>
                </a:solidFill>
                <a:latin typeface="Segoe UI"/>
                <a:ea typeface="Segoe UI" panose="020B0502040204020203" pitchFamily="34" charset="0"/>
                <a:cs typeface="Segoe UI" panose="020B0502040204020203" pitchFamily="34" charset="0"/>
              </a:rPr>
              <a:t> phone alerts, reducing labor costs for monitoring cows</a:t>
            </a:r>
          </a:p>
          <a:p>
            <a:pPr marL="224097" indent="-224097" defTabSz="896386">
              <a:lnSpc>
                <a:spcPts val="1700"/>
              </a:lnSpc>
              <a:spcBef>
                <a:spcPts val="500"/>
              </a:spcBef>
              <a:buFont typeface="Courier New" panose="02070309020205020404" pitchFamily="49" charset="0"/>
              <a:buChar char="o"/>
            </a:pPr>
            <a:r>
              <a:rPr lang="en-US" sz="1200" b="1" dirty="0">
                <a:solidFill>
                  <a:srgbClr val="505050"/>
                </a:solidFill>
                <a:latin typeface="Segoe UI"/>
                <a:ea typeface="Segoe UI" panose="020B0502040204020203" pitchFamily="34" charset="0"/>
                <a:cs typeface="Segoe UI" panose="020B0502040204020203" pitchFamily="34" charset="0"/>
              </a:rPr>
              <a:t>Transforms</a:t>
            </a:r>
            <a:r>
              <a:rPr lang="en-US" sz="1200" dirty="0">
                <a:solidFill>
                  <a:srgbClr val="505050"/>
                </a:solidFill>
                <a:latin typeface="Segoe UI"/>
                <a:ea typeface="Segoe UI" panose="020B0502040204020203" pitchFamily="34" charset="0"/>
                <a:cs typeface="Segoe UI" panose="020B0502040204020203" pitchFamily="34" charset="0"/>
              </a:rPr>
              <a:t> herd management by allowing farmers to increase chances of producing a male or female calf</a:t>
            </a:r>
          </a:p>
          <a:p>
            <a:pPr marL="224097" indent="-224097" defTabSz="896386">
              <a:lnSpc>
                <a:spcPts val="1700"/>
              </a:lnSpc>
              <a:spcBef>
                <a:spcPts val="500"/>
              </a:spcBef>
              <a:buFont typeface="Courier New" panose="02070309020205020404" pitchFamily="49" charset="0"/>
              <a:buChar char="o"/>
            </a:pPr>
            <a:r>
              <a:rPr lang="en-US" sz="1200" b="1" dirty="0">
                <a:solidFill>
                  <a:srgbClr val="505050"/>
                </a:solidFill>
                <a:latin typeface="Segoe UI"/>
                <a:ea typeface="Segoe UI" panose="020B0502040204020203" pitchFamily="34" charset="0"/>
                <a:cs typeface="Segoe UI" panose="020B0502040204020203" pitchFamily="34" charset="0"/>
              </a:rPr>
              <a:t>Reduces loss </a:t>
            </a:r>
            <a:r>
              <a:rPr lang="en-US" sz="1200" dirty="0">
                <a:solidFill>
                  <a:srgbClr val="505050"/>
                </a:solidFill>
                <a:latin typeface="Segoe UI"/>
                <a:ea typeface="Segoe UI" panose="020B0502040204020203" pitchFamily="34" charset="0"/>
                <a:cs typeface="Segoe UI" panose="020B0502040204020203" pitchFamily="34" charset="0"/>
              </a:rPr>
              <a:t>by detecting 8-10 different kinds of diseases in cattle</a:t>
            </a:r>
          </a:p>
        </p:txBody>
      </p:sp>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2999" y="477720"/>
            <a:ext cx="1020479" cy="630974"/>
          </a:xfrm>
          <a:prstGeom prst="rect">
            <a:avLst/>
          </a:prstGeom>
          <a:noFill/>
          <a:ln>
            <a:noFill/>
          </a:ln>
        </p:spPr>
      </p:pic>
      <p:sp>
        <p:nvSpPr>
          <p:cNvPr id="18" name="Text Placeholder 28"/>
          <p:cNvSpPr txBox="1">
            <a:spLocks/>
          </p:cNvSpPr>
          <p:nvPr/>
        </p:nvSpPr>
        <p:spPr>
          <a:xfrm>
            <a:off x="8239754" y="2366947"/>
            <a:ext cx="2203586" cy="437511"/>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4243">
              <a:defRPr/>
            </a:pPr>
            <a:r>
              <a:rPr lang="en-US" sz="2000" b="1" dirty="0">
                <a:solidFill>
                  <a:srgbClr val="0078D7"/>
                </a:solidFill>
                <a:latin typeface="Segoe UI"/>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184379" y="2366947"/>
            <a:ext cx="2203586" cy="437511"/>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4243">
              <a:defRPr/>
            </a:pPr>
            <a:r>
              <a:rPr lang="en-US" sz="2000" b="1" dirty="0">
                <a:solidFill>
                  <a:srgbClr val="0078D7"/>
                </a:solidFill>
                <a:latin typeface="Segoe UI"/>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180630" y="2774645"/>
            <a:ext cx="3810576" cy="2309099"/>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72290">
              <a:lnSpc>
                <a:spcPts val="1700"/>
              </a:lnSpc>
              <a:spcBef>
                <a:spcPts val="735"/>
              </a:spcBef>
            </a:pPr>
            <a:r>
              <a:rPr lang="en-US" sz="1200" dirty="0">
                <a:solidFill>
                  <a:srgbClr val="505050"/>
                </a:solidFill>
                <a:latin typeface="Segoe UI"/>
                <a:ea typeface="Segoe UI" panose="020B0502040204020203" pitchFamily="34" charset="0"/>
                <a:cs typeface="Segoe UI" panose="020B0502040204020203" pitchFamily="34" charset="0"/>
              </a:rPr>
              <a:t>Fujitsu learned from public research that a cow produces more estrus (goes into heat) 16 hours after the number of steps increases significantly.  The company created an </a:t>
            </a:r>
            <a:r>
              <a:rPr lang="en-US" sz="1200" b="1" dirty="0">
                <a:solidFill>
                  <a:srgbClr val="505050"/>
                </a:solidFill>
                <a:latin typeface="Segoe UI"/>
                <a:ea typeface="Segoe UI" panose="020B0502040204020203" pitchFamily="34" charset="0"/>
                <a:cs typeface="Segoe UI" panose="020B0502040204020203" pitchFamily="34" charset="0"/>
              </a:rPr>
              <a:t>innovative </a:t>
            </a:r>
            <a:r>
              <a:rPr lang="en-US" sz="1200" dirty="0">
                <a:solidFill>
                  <a:srgbClr val="505050"/>
                </a:solidFill>
                <a:latin typeface="Segoe UI"/>
                <a:ea typeface="Segoe UI" panose="020B0502040204020203" pitchFamily="34" charset="0"/>
                <a:cs typeface="Segoe UI" panose="020B0502040204020203" pitchFamily="34" charset="0"/>
              </a:rPr>
              <a:t>solution which uses a rugged pedometer with a five-year battery to measure the number of footsteps a cow takes, then sends that data to the </a:t>
            </a:r>
            <a:r>
              <a:rPr lang="en-US" sz="1200" b="1" dirty="0">
                <a:solidFill>
                  <a:srgbClr val="505050"/>
                </a:solidFill>
                <a:latin typeface="Segoe UI"/>
                <a:ea typeface="Segoe UI" panose="020B0502040204020203" pitchFamily="34" charset="0"/>
                <a:cs typeface="Segoe UI" panose="020B0502040204020203" pitchFamily="34" charset="0"/>
              </a:rPr>
              <a:t>cloud </a:t>
            </a:r>
            <a:r>
              <a:rPr lang="en-US" sz="1200" dirty="0">
                <a:solidFill>
                  <a:srgbClr val="505050"/>
                </a:solidFill>
                <a:latin typeface="Segoe UI"/>
                <a:ea typeface="Segoe UI" panose="020B0502040204020203" pitchFamily="34" charset="0"/>
                <a:cs typeface="Segoe UI" panose="020B0502040204020203" pitchFamily="34" charset="0"/>
              </a:rPr>
              <a:t>for analysis to determine optimum AI timing and even affect calf gender.  In addition, the patterns of steps can detect disease in cattle. </a:t>
            </a:r>
            <a:r>
              <a:rPr lang="en-US" sz="1200" b="1" dirty="0">
                <a:solidFill>
                  <a:srgbClr val="505050"/>
                </a:solidFill>
                <a:latin typeface="Segoe UI"/>
                <a:ea typeface="Segoe UI" panose="020B0502040204020203" pitchFamily="34" charset="0"/>
                <a:cs typeface="Segoe UI" panose="020B0502040204020203" pitchFamily="34" charset="0"/>
              </a:rPr>
              <a:t>Alerts </a:t>
            </a:r>
            <a:r>
              <a:rPr lang="en-US" sz="1200" dirty="0">
                <a:solidFill>
                  <a:srgbClr val="505050"/>
                </a:solidFill>
                <a:latin typeface="Segoe UI"/>
                <a:ea typeface="Segoe UI" panose="020B0502040204020203" pitchFamily="34" charset="0"/>
                <a:cs typeface="Segoe UI" panose="020B0502040204020203" pitchFamily="34" charset="0"/>
              </a:rPr>
              <a:t>are delivered to the farmer’s cell phone.</a:t>
            </a:r>
          </a:p>
        </p:txBody>
      </p:sp>
      <p:sp>
        <p:nvSpPr>
          <p:cNvPr id="23" name="Text Placeholder 41"/>
          <p:cNvSpPr txBox="1">
            <a:spLocks/>
          </p:cNvSpPr>
          <p:nvPr/>
        </p:nvSpPr>
        <p:spPr>
          <a:xfrm>
            <a:off x="10345501" y="6614766"/>
            <a:ext cx="1445027" cy="242747"/>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672324"/>
            <a:r>
              <a:rPr lang="nl-NL" sz="1000" dirty="0">
                <a:solidFill>
                  <a:srgbClr val="FFFFFF"/>
                </a:solidFill>
                <a:latin typeface="Segoe UI"/>
                <a:hlinkClick r:id="rId5"/>
              </a:rPr>
              <a:t>FUJITSU</a:t>
            </a:r>
            <a:endParaRPr lang="nl-NL" sz="1000" dirty="0">
              <a:solidFill>
                <a:srgbClr val="FFFFFF"/>
              </a:solidFill>
              <a:latin typeface="Segoe UI"/>
            </a:endParaRPr>
          </a:p>
        </p:txBody>
      </p:sp>
      <p:sp>
        <p:nvSpPr>
          <p:cNvPr id="17" name="Text Placeholder 28"/>
          <p:cNvSpPr txBox="1">
            <a:spLocks/>
          </p:cNvSpPr>
          <p:nvPr/>
        </p:nvSpPr>
        <p:spPr>
          <a:xfrm>
            <a:off x="4180632" y="839224"/>
            <a:ext cx="5420073" cy="970756"/>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04243">
              <a:defRPr/>
            </a:pPr>
            <a:r>
              <a:rPr lang="en-US" sz="300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connected cow:  Using IoT to transform cattle production</a:t>
            </a:r>
            <a:endParaRPr lang="en-US" sz="2000" b="1" dirty="0">
              <a:solidFill>
                <a:srgbClr val="0078D7"/>
              </a:solidFill>
              <a:latin typeface="Segoe UI"/>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24879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177500" y="1570683"/>
            <a:ext cx="2603407" cy="335632"/>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Business Connectivity</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4" name="Rectangle 73"/>
          <p:cNvSpPr/>
          <p:nvPr/>
        </p:nvSpPr>
        <p:spPr bwMode="auto">
          <a:xfrm>
            <a:off x="4874732" y="1570044"/>
            <a:ext cx="4012305" cy="340436"/>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Data Processing, Analytics and Management</a:t>
            </a:r>
          </a:p>
        </p:txBody>
      </p:sp>
      <p:sp>
        <p:nvSpPr>
          <p:cNvPr id="76" name="Rectangle 75"/>
          <p:cNvSpPr/>
          <p:nvPr/>
        </p:nvSpPr>
        <p:spPr bwMode="auto">
          <a:xfrm>
            <a:off x="285833" y="1565826"/>
            <a:ext cx="4299743" cy="335632"/>
          </a:xfrm>
          <a:prstGeom prst="rect">
            <a:avLst/>
          </a:prstGeom>
          <a:solidFill>
            <a:schemeClr val="accent1"/>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marL="0" marR="0" lvl="0" indent="0" algn="ctr" defTabSz="931577"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rPr>
              <a:t>Device Connectivity and Management</a:t>
            </a:r>
          </a:p>
        </p:txBody>
      </p:sp>
      <p:grpSp>
        <p:nvGrpSpPr>
          <p:cNvPr id="109" name="Group 108"/>
          <p:cNvGrpSpPr/>
          <p:nvPr/>
        </p:nvGrpSpPr>
        <p:grpSpPr>
          <a:xfrm>
            <a:off x="289101" y="4622444"/>
            <a:ext cx="1213426" cy="933882"/>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Low power devices</a:t>
              </a:r>
              <a:endParaRPr kumimoji="0" lang="en-US" sz="105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grpSp>
        <p:nvGrpSpPr>
          <p:cNvPr id="131" name="Group 130"/>
          <p:cNvGrpSpPr/>
          <p:nvPr/>
        </p:nvGrpSpPr>
        <p:grpSpPr>
          <a:xfrm>
            <a:off x="288784" y="3538354"/>
            <a:ext cx="1213426" cy="933882"/>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Existing IoT devices</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35" name="Rectangle 134"/>
            <p:cNvSpPr/>
            <p:nvPr/>
          </p:nvSpPr>
          <p:spPr>
            <a:xfrm>
              <a:off x="4362284" y="5559600"/>
              <a:ext cx="688618" cy="269965"/>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IoT Client</a:t>
              </a:r>
            </a:p>
          </p:txBody>
        </p:sp>
      </p:grpSp>
      <p:sp>
        <p:nvSpPr>
          <p:cNvPr id="136" name="Oval 135"/>
          <p:cNvSpPr/>
          <p:nvPr/>
        </p:nvSpPr>
        <p:spPr>
          <a:xfrm>
            <a:off x="8223279" y="3570808"/>
            <a:ext cx="207768" cy="20340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137" name="Oval 136"/>
          <p:cNvSpPr/>
          <p:nvPr/>
        </p:nvSpPr>
        <p:spPr>
          <a:xfrm>
            <a:off x="8223279" y="3570808"/>
            <a:ext cx="207768" cy="203403"/>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138" name="Rectangle 137"/>
          <p:cNvSpPr/>
          <p:nvPr/>
        </p:nvSpPr>
        <p:spPr>
          <a:xfrm>
            <a:off x="3051825" y="2047125"/>
            <a:ext cx="7047851" cy="4517857"/>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39" name="Rectangle 138"/>
          <p:cNvSpPr/>
          <p:nvPr/>
        </p:nvSpPr>
        <p:spPr>
          <a:xfrm>
            <a:off x="9187872" y="2205839"/>
            <a:ext cx="826133" cy="1568372"/>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Solution UX</a:t>
            </a:r>
          </a:p>
        </p:txBody>
      </p:sp>
      <p:cxnSp>
        <p:nvCxnSpPr>
          <p:cNvPr id="142" name="Straight Arrow Connector 141"/>
          <p:cNvCxnSpPr>
            <a:cxnSpLocks/>
          </p:cNvCxnSpPr>
          <p:nvPr/>
        </p:nvCxnSpPr>
        <p:spPr>
          <a:xfrm>
            <a:off x="5905500" y="2608268"/>
            <a:ext cx="0" cy="313777"/>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10059" y="2205839"/>
            <a:ext cx="3959658" cy="372697"/>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Processors</a:t>
            </a:r>
          </a:p>
        </p:txBody>
      </p:sp>
      <p:sp>
        <p:nvSpPr>
          <p:cNvPr id="146" name="Rectangle 145"/>
          <p:cNvSpPr/>
          <p:nvPr/>
        </p:nvSpPr>
        <p:spPr>
          <a:xfrm>
            <a:off x="7304157" y="2939843"/>
            <a:ext cx="1592300" cy="1066257"/>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Analytics &amp;</a:t>
            </a:r>
            <a:b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Learning</a:t>
            </a:r>
          </a:p>
        </p:txBody>
      </p:sp>
      <p:cxnSp>
        <p:nvCxnSpPr>
          <p:cNvPr id="147" name="Straight Arrow Connector 146"/>
          <p:cNvCxnSpPr>
            <a:cxnSpLocks/>
            <a:endCxn id="145" idx="1"/>
          </p:cNvCxnSpPr>
          <p:nvPr/>
        </p:nvCxnSpPr>
        <p:spPr>
          <a:xfrm>
            <a:off x="4574643" y="2392188"/>
            <a:ext cx="335416" cy="0"/>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187872" y="3821423"/>
            <a:ext cx="826134" cy="1511796"/>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Business Integration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0" name="Rectangle 149"/>
          <p:cNvSpPr/>
          <p:nvPr/>
        </p:nvSpPr>
        <p:spPr>
          <a:xfrm>
            <a:off x="1837766" y="4087258"/>
            <a:ext cx="1019560" cy="910320"/>
          </a:xfrm>
          <a:prstGeom prst="rect">
            <a:avLst/>
          </a:prstGeom>
          <a:noFill/>
          <a:ln w="15875" cap="flat" cmpd="sng" algn="ctr">
            <a:solidFill>
              <a:srgbClr val="0078D7"/>
            </a:solidFill>
            <a:prstDash val="dash"/>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Gateway</a:t>
            </a:r>
            <a:br>
              <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b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51" name="Rectangle 150"/>
          <p:cNvSpPr/>
          <p:nvPr/>
        </p:nvSpPr>
        <p:spPr>
          <a:xfrm>
            <a:off x="4905885" y="2939844"/>
            <a:ext cx="2049501" cy="1080741"/>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Storage</a:t>
            </a:r>
          </a:p>
        </p:txBody>
      </p:sp>
      <p:cxnSp>
        <p:nvCxnSpPr>
          <p:cNvPr id="157" name="Elbow Connector 156"/>
          <p:cNvCxnSpPr>
            <a:endCxn id="150" idx="1"/>
          </p:cNvCxnSpPr>
          <p:nvPr/>
        </p:nvCxnSpPr>
        <p:spPr>
          <a:xfrm flipV="1">
            <a:off x="1355723" y="4542418"/>
            <a:ext cx="482043" cy="465592"/>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353934" y="4087260"/>
            <a:ext cx="483832" cy="455158"/>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2888121" y="4542418"/>
            <a:ext cx="401649" cy="2053"/>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363141" y="3828057"/>
            <a:ext cx="1923691"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2" name="Elbow Connector 161"/>
          <p:cNvCxnSpPr>
            <a:cxnSpLocks/>
          </p:cNvCxnSpPr>
          <p:nvPr/>
        </p:nvCxnSpPr>
        <p:spPr>
          <a:xfrm rot="10800000" flipV="1">
            <a:off x="4581176" y="4746349"/>
            <a:ext cx="2711979" cy="127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302589" y="4117175"/>
            <a:ext cx="1593868" cy="1216044"/>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App Backend</a:t>
            </a:r>
          </a:p>
        </p:txBody>
      </p:sp>
      <p:cxnSp>
        <p:nvCxnSpPr>
          <p:cNvPr id="166" name="Straight Arrow Connector 165"/>
          <p:cNvCxnSpPr>
            <a:cxnSpLocks/>
            <a:stCxn id="145" idx="3"/>
          </p:cNvCxnSpPr>
          <p:nvPr/>
        </p:nvCxnSpPr>
        <p:spPr>
          <a:xfrm>
            <a:off x="8869717" y="2392188"/>
            <a:ext cx="345837" cy="5319"/>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8886320" y="4873095"/>
            <a:ext cx="291503" cy="400"/>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010873" y="4688295"/>
            <a:ext cx="688618" cy="269965"/>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IoT Client</a:t>
            </a:r>
          </a:p>
        </p:txBody>
      </p:sp>
      <p:grpSp>
        <p:nvGrpSpPr>
          <p:cNvPr id="169" name="Group 168"/>
          <p:cNvGrpSpPr/>
          <p:nvPr/>
        </p:nvGrpSpPr>
        <p:grpSpPr>
          <a:xfrm>
            <a:off x="10583706" y="2526892"/>
            <a:ext cx="1213426" cy="933882"/>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Personal mobile devices</a:t>
              </a:r>
              <a:endParaRPr kumimoji="0" lang="en-US" sz="105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grpSp>
        <p:nvGrpSpPr>
          <p:cNvPr id="173" name="Group 172"/>
          <p:cNvGrpSpPr/>
          <p:nvPr/>
        </p:nvGrpSpPr>
        <p:grpSpPr>
          <a:xfrm>
            <a:off x="287310" y="2373728"/>
            <a:ext cx="1213426" cy="933882"/>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IP capable devices</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77" name="Rectangle 176"/>
            <p:cNvSpPr/>
            <p:nvPr/>
          </p:nvSpPr>
          <p:spPr>
            <a:xfrm>
              <a:off x="4362284" y="5559600"/>
              <a:ext cx="688618" cy="269965"/>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IoT Client</a:t>
              </a:r>
            </a:p>
          </p:txBody>
        </p:sp>
      </p:grpSp>
      <p:cxnSp>
        <p:nvCxnSpPr>
          <p:cNvPr id="178" name="Straight Arrow Connector 177"/>
          <p:cNvCxnSpPr/>
          <p:nvPr/>
        </p:nvCxnSpPr>
        <p:spPr>
          <a:xfrm>
            <a:off x="1363141" y="2790043"/>
            <a:ext cx="1923691"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173179" y="2927225"/>
            <a:ext cx="401649" cy="2053"/>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576304" y="4330543"/>
            <a:ext cx="1213426" cy="933882"/>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Business systems</a:t>
              </a:r>
              <a:endParaRPr kumimoji="0" lang="en-US" sz="105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grpSp>
      <p:cxnSp>
        <p:nvCxnSpPr>
          <p:cNvPr id="184" name="Straight Arrow Connector 183"/>
          <p:cNvCxnSpPr/>
          <p:nvPr/>
        </p:nvCxnSpPr>
        <p:spPr>
          <a:xfrm>
            <a:off x="10165777" y="4730876"/>
            <a:ext cx="401649" cy="2053"/>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8903868" y="3107441"/>
            <a:ext cx="291503" cy="400"/>
          </a:xfrm>
          <a:prstGeom prst="straightConnector1">
            <a:avLst/>
          </a:prstGeom>
          <a:noFill/>
          <a:ln w="19050" cap="flat" cmpd="sng" algn="ctr">
            <a:solidFill>
              <a:srgbClr val="0078D7"/>
            </a:solidFill>
            <a:prstDash val="solid"/>
            <a:miter lim="800000"/>
            <a:headEnd type="triangle"/>
            <a:tailEnd type="triangle"/>
          </a:ln>
          <a:effectLst/>
        </p:spPr>
      </p:cxnSp>
      <p:cxnSp>
        <p:nvCxnSpPr>
          <p:cNvPr id="187" name="Straight Arrow Connector 186"/>
          <p:cNvCxnSpPr>
            <a:stCxn id="183" idx="0"/>
            <a:endCxn id="172" idx="2"/>
          </p:cNvCxnSpPr>
          <p:nvPr/>
        </p:nvCxnSpPr>
        <p:spPr>
          <a:xfrm flipV="1">
            <a:off x="11101641" y="3298022"/>
            <a:ext cx="7402" cy="1032521"/>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a:cxnSpLocks/>
          </p:cNvCxnSpPr>
          <p:nvPr/>
        </p:nvCxnSpPr>
        <p:spPr>
          <a:xfrm flipV="1">
            <a:off x="4581175" y="3458927"/>
            <a:ext cx="327568" cy="1847"/>
          </a:xfrm>
          <a:prstGeom prst="straightConnector1">
            <a:avLst/>
          </a:prstGeom>
          <a:noFill/>
          <a:ln w="19050" cap="flat" cmpd="sng" algn="ctr">
            <a:solidFill>
              <a:srgbClr val="0078D7"/>
            </a:solidFill>
            <a:prstDash val="solid"/>
            <a:miter lim="800000"/>
            <a:tailEnd type="triangle"/>
          </a:ln>
          <a:effectLst/>
        </p:spPr>
      </p:cxnSp>
      <p:pic>
        <p:nvPicPr>
          <p:cNvPr id="190" name="Picture 189"/>
          <p:cNvPicPr>
            <a:picLocks noChangeAspect="1"/>
          </p:cNvPicPr>
          <p:nvPr/>
        </p:nvPicPr>
        <p:blipFill>
          <a:blip r:embed="rId3">
            <a:biLevel thresh="25000"/>
          </a:blip>
          <a:stretch>
            <a:fillRect/>
          </a:stretch>
        </p:blipFill>
        <p:spPr>
          <a:xfrm>
            <a:off x="3664897" y="4688295"/>
            <a:ext cx="409951" cy="436776"/>
          </a:xfrm>
          <a:prstGeom prst="rect">
            <a:avLst/>
          </a:prstGeom>
        </p:spPr>
      </p:pic>
      <p:pic>
        <p:nvPicPr>
          <p:cNvPr id="191" name="Picture 190"/>
          <p:cNvPicPr>
            <a:picLocks noChangeAspect="1"/>
          </p:cNvPicPr>
          <p:nvPr/>
        </p:nvPicPr>
        <p:blipFill>
          <a:blip r:embed="rId4">
            <a:biLevel thresh="25000"/>
          </a:blip>
          <a:stretch>
            <a:fillRect/>
          </a:stretch>
        </p:blipFill>
        <p:spPr>
          <a:xfrm>
            <a:off x="6501832" y="3559725"/>
            <a:ext cx="313527" cy="316544"/>
          </a:xfrm>
          <a:prstGeom prst="rect">
            <a:avLst/>
          </a:prstGeom>
        </p:spPr>
      </p:pic>
      <p:pic>
        <p:nvPicPr>
          <p:cNvPr id="192" name="Picture 191"/>
          <p:cNvPicPr>
            <a:picLocks noChangeAspect="1"/>
          </p:cNvPicPr>
          <p:nvPr/>
        </p:nvPicPr>
        <p:blipFill>
          <a:blip r:embed="rId5">
            <a:biLevel thresh="25000"/>
          </a:blip>
          <a:stretch>
            <a:fillRect/>
          </a:stretch>
        </p:blipFill>
        <p:spPr>
          <a:xfrm>
            <a:off x="8574656" y="3532863"/>
            <a:ext cx="288329" cy="306322"/>
          </a:xfrm>
          <a:prstGeom prst="rect">
            <a:avLst/>
          </a:prstGeom>
        </p:spPr>
      </p:pic>
      <p:grpSp>
        <p:nvGrpSpPr>
          <p:cNvPr id="193" name="Group 192"/>
          <p:cNvGrpSpPr/>
          <p:nvPr/>
        </p:nvGrpSpPr>
        <p:grpSpPr>
          <a:xfrm>
            <a:off x="5030495" y="3574801"/>
            <a:ext cx="248788" cy="253256"/>
            <a:chOff x="5040580" y="4001605"/>
            <a:chExt cx="365760" cy="363316"/>
          </a:xfrm>
        </p:grpSpPr>
        <p:sp>
          <p:nvSpPr>
            <p:cNvPr id="194" name="Rounded Rectangle 193"/>
            <p:cNvSpPr/>
            <p:nvPr/>
          </p:nvSpPr>
          <p:spPr bwMode="auto">
            <a:xfrm>
              <a:off x="5040580" y="4001605"/>
              <a:ext cx="365760" cy="363316"/>
            </a:xfrm>
            <a:prstGeom prst="roundRect">
              <a:avLst/>
            </a:prstGeom>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5" name="Oval 194"/>
            <p:cNvSpPr/>
            <p:nvPr/>
          </p:nvSpPr>
          <p:spPr bwMode="auto">
            <a:xfrm>
              <a:off x="5076613" y="4027004"/>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6" name="Rectangle 195"/>
            <p:cNvSpPr/>
            <p:nvPr/>
          </p:nvSpPr>
          <p:spPr bwMode="auto">
            <a:xfrm>
              <a:off x="5154805" y="4027004"/>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7" name="Oval 196"/>
            <p:cNvSpPr/>
            <p:nvPr/>
          </p:nvSpPr>
          <p:spPr bwMode="auto">
            <a:xfrm>
              <a:off x="5236112" y="4027004"/>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8" name="Rectangle 197"/>
            <p:cNvSpPr/>
            <p:nvPr/>
          </p:nvSpPr>
          <p:spPr bwMode="auto">
            <a:xfrm>
              <a:off x="5311129" y="4027004"/>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9" name="Oval 198"/>
            <p:cNvSpPr/>
            <p:nvPr/>
          </p:nvSpPr>
          <p:spPr bwMode="auto">
            <a:xfrm>
              <a:off x="5156378" y="4106574"/>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0" name="Rectangle 199"/>
            <p:cNvSpPr/>
            <p:nvPr/>
          </p:nvSpPr>
          <p:spPr bwMode="auto">
            <a:xfrm>
              <a:off x="5234540" y="4106574"/>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1" name="Oval 200"/>
            <p:cNvSpPr/>
            <p:nvPr/>
          </p:nvSpPr>
          <p:spPr bwMode="auto">
            <a:xfrm>
              <a:off x="5076613" y="4192600"/>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2" name="Rectangle 201"/>
            <p:cNvSpPr/>
            <p:nvPr/>
          </p:nvSpPr>
          <p:spPr bwMode="auto">
            <a:xfrm>
              <a:off x="5154805" y="4192600"/>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3" name="Oval 202"/>
            <p:cNvSpPr/>
            <p:nvPr/>
          </p:nvSpPr>
          <p:spPr bwMode="auto">
            <a:xfrm>
              <a:off x="5236112" y="4192600"/>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4" name="Rectangle 203"/>
            <p:cNvSpPr/>
            <p:nvPr/>
          </p:nvSpPr>
          <p:spPr bwMode="auto">
            <a:xfrm>
              <a:off x="5311129" y="4192600"/>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5" name="Oval 204"/>
            <p:cNvSpPr/>
            <p:nvPr/>
          </p:nvSpPr>
          <p:spPr bwMode="auto">
            <a:xfrm>
              <a:off x="5156378" y="4277777"/>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6" name="Rectangle 205"/>
            <p:cNvSpPr/>
            <p:nvPr/>
          </p:nvSpPr>
          <p:spPr bwMode="auto">
            <a:xfrm>
              <a:off x="5234540" y="4277777"/>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7" name="Rectangle 206"/>
            <p:cNvSpPr/>
            <p:nvPr/>
          </p:nvSpPr>
          <p:spPr bwMode="auto">
            <a:xfrm>
              <a:off x="5075041" y="4106574"/>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8" name="Rectangle 207"/>
            <p:cNvSpPr/>
            <p:nvPr/>
          </p:nvSpPr>
          <p:spPr bwMode="auto">
            <a:xfrm>
              <a:off x="5075041" y="4277777"/>
              <a:ext cx="62179" cy="6353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09" name="Oval 208"/>
            <p:cNvSpPr/>
            <p:nvPr/>
          </p:nvSpPr>
          <p:spPr bwMode="auto">
            <a:xfrm>
              <a:off x="5312701" y="4106574"/>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10" name="Oval 209"/>
            <p:cNvSpPr/>
            <p:nvPr/>
          </p:nvSpPr>
          <p:spPr bwMode="auto">
            <a:xfrm>
              <a:off x="5312701" y="4277777"/>
              <a:ext cx="59033" cy="69377"/>
            </a:xfrm>
            <a:prstGeom prst="ellips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pic>
        <p:nvPicPr>
          <p:cNvPr id="211" name="Picture 210"/>
          <p:cNvPicPr>
            <a:picLocks noChangeAspect="1"/>
          </p:cNvPicPr>
          <p:nvPr/>
        </p:nvPicPr>
        <p:blipFill>
          <a:blip r:embed="rId6">
            <a:biLevel thresh="25000"/>
          </a:blip>
          <a:stretch>
            <a:fillRect/>
          </a:stretch>
        </p:blipFill>
        <p:spPr>
          <a:xfrm>
            <a:off x="5167708" y="2250205"/>
            <a:ext cx="416108" cy="321750"/>
          </a:xfrm>
          <a:prstGeom prst="rect">
            <a:avLst/>
          </a:prstGeom>
        </p:spPr>
      </p:pic>
      <p:pic>
        <p:nvPicPr>
          <p:cNvPr id="212" name="Picture 211"/>
          <p:cNvPicPr>
            <a:picLocks noChangeAspect="1"/>
          </p:cNvPicPr>
          <p:nvPr/>
        </p:nvPicPr>
        <p:blipFill>
          <a:blip r:embed="rId7">
            <a:biLevel thresh="25000"/>
          </a:blip>
          <a:stretch>
            <a:fillRect/>
          </a:stretch>
        </p:blipFill>
        <p:spPr>
          <a:xfrm>
            <a:off x="7468482" y="4847718"/>
            <a:ext cx="320040" cy="320582"/>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408223" y="4797484"/>
            <a:ext cx="332389" cy="332389"/>
          </a:xfrm>
          <a:prstGeom prst="rect">
            <a:avLst/>
          </a:prstGeom>
        </p:spPr>
      </p:pic>
      <p:pic>
        <p:nvPicPr>
          <p:cNvPr id="218" name="Picture 217"/>
          <p:cNvPicPr>
            <a:picLocks noChangeAspect="1"/>
          </p:cNvPicPr>
          <p:nvPr/>
        </p:nvPicPr>
        <p:blipFill>
          <a:blip r:embed="rId9">
            <a:biLevel thresh="25000"/>
          </a:blip>
          <a:stretch>
            <a:fillRect/>
          </a:stretch>
        </p:blipFill>
        <p:spPr>
          <a:xfrm>
            <a:off x="9429041" y="3366705"/>
            <a:ext cx="337245" cy="337815"/>
          </a:xfrm>
          <a:prstGeom prst="rect">
            <a:avLst/>
          </a:prstGeom>
        </p:spPr>
      </p:pic>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26845" y="2643642"/>
            <a:ext cx="320040" cy="319123"/>
          </a:xfrm>
          <a:prstGeom prst="rect">
            <a:avLst/>
          </a:prstGeom>
        </p:spPr>
      </p:pic>
      <p:pic>
        <p:nvPicPr>
          <p:cNvPr id="220" name="Picture 219"/>
          <p:cNvPicPr>
            <a:picLocks noChangeAspect="1"/>
          </p:cNvPicPr>
          <p:nvPr/>
        </p:nvPicPr>
        <p:blipFill>
          <a:blip r:embed="rId11">
            <a:biLevel thresh="25000"/>
          </a:blip>
          <a:stretch>
            <a:fillRect/>
          </a:stretch>
        </p:blipFill>
        <p:spPr>
          <a:xfrm>
            <a:off x="9456852" y="4909309"/>
            <a:ext cx="320040" cy="320581"/>
          </a:xfrm>
          <a:prstGeom prst="rect">
            <a:avLst/>
          </a:prstGeom>
        </p:spPr>
      </p:pic>
      <p:grpSp>
        <p:nvGrpSpPr>
          <p:cNvPr id="221" name="Group 220"/>
          <p:cNvGrpSpPr/>
          <p:nvPr/>
        </p:nvGrpSpPr>
        <p:grpSpPr>
          <a:xfrm>
            <a:off x="285833" y="5777137"/>
            <a:ext cx="1877846" cy="544186"/>
            <a:chOff x="865965" y="5370682"/>
            <a:chExt cx="1877846" cy="544186"/>
          </a:xfrm>
        </p:grpSpPr>
        <p:grpSp>
          <p:nvGrpSpPr>
            <p:cNvPr id="222" name="Group 221"/>
            <p:cNvGrpSpPr/>
            <p:nvPr/>
          </p:nvGrpSpPr>
          <p:grpSpPr>
            <a:xfrm>
              <a:off x="865965" y="5370682"/>
              <a:ext cx="1877846" cy="544186"/>
              <a:chOff x="1223726" y="6180584"/>
              <a:chExt cx="1877846" cy="544186"/>
            </a:xfrm>
          </p:grpSpPr>
          <p:sp>
            <p:nvSpPr>
              <p:cNvPr id="224" name="TextBox 223"/>
              <p:cNvSpPr txBox="1"/>
              <p:nvPr/>
            </p:nvSpPr>
            <p:spPr>
              <a:xfrm>
                <a:off x="1509790" y="6180584"/>
                <a:ext cx="496931"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144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4472C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497205"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chemeClr val="accent5"/>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9178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 name="Text Placeholder 1"/>
          <p:cNvSpPr>
            <a:spLocks noGrp="1"/>
          </p:cNvSpPr>
          <p:nvPr>
            <p:ph type="body" sz="quarter" idx="10"/>
          </p:nvPr>
        </p:nvSpPr>
        <p:spPr/>
        <p:txBody>
          <a:bodyPr/>
          <a:lstStyle/>
          <a:p>
            <a:r>
              <a:rPr lang="en-US" dirty="0"/>
              <a:t>Azure IoT reference architecture</a:t>
            </a:r>
          </a:p>
        </p:txBody>
      </p:sp>
      <p:pic>
        <p:nvPicPr>
          <p:cNvPr id="106" name="Picture 2" descr="image00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427210" y="2256137"/>
            <a:ext cx="386000" cy="2866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2" name="Picture 111"/>
          <p:cNvPicPr>
            <a:picLocks noChangeAspect="1"/>
          </p:cNvPicPr>
          <p:nvPr/>
        </p:nvPicPr>
        <p:blipFill>
          <a:blip r:embed="rId3">
            <a:biLevel thresh="25000"/>
          </a:blip>
          <a:stretch>
            <a:fillRect/>
          </a:stretch>
        </p:blipFill>
        <p:spPr>
          <a:xfrm>
            <a:off x="4207370" y="2286154"/>
            <a:ext cx="292023" cy="311131"/>
          </a:xfrm>
          <a:prstGeom prst="rect">
            <a:avLst/>
          </a:prstGeom>
        </p:spPr>
      </p:pic>
      <p:pic>
        <p:nvPicPr>
          <p:cNvPr id="114" name="Picture 113"/>
          <p:cNvPicPr>
            <a:picLocks noChangeAspect="1"/>
          </p:cNvPicPr>
          <p:nvPr/>
        </p:nvPicPr>
        <p:blipFill>
          <a:blip r:embed="rId13">
            <a:biLevel thresh="25000"/>
          </a:blip>
          <a:stretch>
            <a:fillRect/>
          </a:stretch>
        </p:blipFill>
        <p:spPr>
          <a:xfrm>
            <a:off x="3770784" y="6077666"/>
            <a:ext cx="297164" cy="314324"/>
          </a:xfrm>
          <a:prstGeom prst="rect">
            <a:avLst/>
          </a:prstGeom>
          <a:solidFill>
            <a:srgbClr val="0070C0"/>
          </a:solidFill>
        </p:spPr>
      </p:pic>
      <p:cxnSp>
        <p:nvCxnSpPr>
          <p:cNvPr id="125" name="Straight Arrow Connector 124"/>
          <p:cNvCxnSpPr/>
          <p:nvPr/>
        </p:nvCxnSpPr>
        <p:spPr>
          <a:xfrm>
            <a:off x="8891909" y="3882925"/>
            <a:ext cx="291503" cy="400"/>
          </a:xfrm>
          <a:prstGeom prst="straightConnector1">
            <a:avLst/>
          </a:prstGeom>
          <a:noFill/>
          <a:ln w="19050" cap="flat" cmpd="sng" algn="ctr">
            <a:solidFill>
              <a:srgbClr val="0078D7"/>
            </a:solidFill>
            <a:prstDash val="solid"/>
            <a:miter lim="800000"/>
            <a:headEnd type="triangle"/>
            <a:tailEnd type="triangle"/>
          </a:ln>
          <a:effectLst/>
        </p:spPr>
      </p:cxnSp>
      <p:cxnSp>
        <p:nvCxnSpPr>
          <p:cNvPr id="216" name="Straight Arrow Connector 215"/>
          <p:cNvCxnSpPr>
            <a:cxnSpLocks/>
          </p:cNvCxnSpPr>
          <p:nvPr/>
        </p:nvCxnSpPr>
        <p:spPr>
          <a:xfrm flipV="1">
            <a:off x="4067948" y="5675866"/>
            <a:ext cx="1" cy="307825"/>
          </a:xfrm>
          <a:prstGeom prst="straightConnector1">
            <a:avLst/>
          </a:prstGeom>
          <a:noFill/>
          <a:ln w="19050" cap="flat" cmpd="sng" algn="ctr">
            <a:solidFill>
              <a:srgbClr val="0078D7"/>
            </a:solidFill>
            <a:prstDash val="solid"/>
            <a:miter lim="800000"/>
            <a:tailEnd type="triangle"/>
          </a:ln>
          <a:effectLst/>
        </p:spPr>
      </p:cxnSp>
      <p:cxnSp>
        <p:nvCxnSpPr>
          <p:cNvPr id="217" name="Straight Arrow Connector 216"/>
          <p:cNvCxnSpPr>
            <a:cxnSpLocks/>
          </p:cNvCxnSpPr>
          <p:nvPr/>
        </p:nvCxnSpPr>
        <p:spPr>
          <a:xfrm flipV="1">
            <a:off x="7950946" y="2608269"/>
            <a:ext cx="0" cy="302640"/>
          </a:xfrm>
          <a:prstGeom prst="straightConnector1">
            <a:avLst/>
          </a:prstGeom>
          <a:noFill/>
          <a:ln w="19050" cap="flat" cmpd="sng" algn="ctr">
            <a:solidFill>
              <a:srgbClr val="0078D7"/>
            </a:solidFill>
            <a:prstDash val="solid"/>
            <a:miter lim="800000"/>
            <a:headEnd type="triangle"/>
            <a:tailEnd type="none"/>
          </a:ln>
          <a:effectLst/>
        </p:spPr>
      </p:cxnSp>
      <p:cxnSp>
        <p:nvCxnSpPr>
          <p:cNvPr id="229" name="Straight Arrow Connector 228"/>
          <p:cNvCxnSpPr/>
          <p:nvPr/>
        </p:nvCxnSpPr>
        <p:spPr>
          <a:xfrm flipH="1">
            <a:off x="6961077" y="3387916"/>
            <a:ext cx="34308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894282" y="4145336"/>
            <a:ext cx="2049501" cy="428208"/>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Device Metadata</a:t>
            </a:r>
          </a:p>
        </p:txBody>
      </p:sp>
      <p:cxnSp>
        <p:nvCxnSpPr>
          <p:cNvPr id="232" name="Straight Arrow Connector 231"/>
          <p:cNvCxnSpPr/>
          <p:nvPr/>
        </p:nvCxnSpPr>
        <p:spPr>
          <a:xfrm flipH="1">
            <a:off x="4551202" y="4306054"/>
            <a:ext cx="34308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cxnSpLocks/>
          </p:cNvCxnSpPr>
          <p:nvPr/>
        </p:nvCxnSpPr>
        <p:spPr>
          <a:xfrm>
            <a:off x="5829300" y="4585447"/>
            <a:ext cx="0" cy="1383057"/>
          </a:xfrm>
          <a:prstGeom prst="straightConnector1">
            <a:avLst/>
          </a:prstGeom>
          <a:noFill/>
          <a:ln w="19050" cap="flat" cmpd="sng" algn="ctr">
            <a:solidFill>
              <a:srgbClr val="0078D7"/>
            </a:solidFill>
            <a:prstDash val="solid"/>
            <a:miter lim="800000"/>
            <a:headEnd type="triangle"/>
            <a:tailEnd type="none"/>
          </a:ln>
          <a:effectLst/>
        </p:spPr>
      </p:cxnSp>
      <p:cxnSp>
        <p:nvCxnSpPr>
          <p:cNvPr id="235" name="Straight Arrow Connector 234"/>
          <p:cNvCxnSpPr/>
          <p:nvPr/>
        </p:nvCxnSpPr>
        <p:spPr>
          <a:xfrm flipH="1">
            <a:off x="4562805" y="5551064"/>
            <a:ext cx="34308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4905885" y="5406964"/>
            <a:ext cx="5108120" cy="255301"/>
          </a:xfrm>
          <a:prstGeom prst="rect">
            <a:avLst/>
          </a:prstGeom>
          <a:noFill/>
          <a:ln w="15875" cap="flat" cmpd="sng" algn="ctr">
            <a:solidFill>
              <a:srgbClr val="0078D7"/>
            </a:solidFill>
            <a:prstDash val="dash"/>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Intelligence and Interaction* (HoloLens, Cortana, Oxford, </a:t>
            </a:r>
            <a:r>
              <a:rPr kumimoji="0" lang="en-US" sz="1100" b="0" i="0" u="none" strike="noStrike" kern="0" cap="none" spc="0" normalizeH="0" baseline="0" noProof="0" dirty="0" err="1">
                <a:ln>
                  <a:noFill/>
                </a:ln>
                <a:solidFill>
                  <a:sysClr val="windowText" lastClr="000000"/>
                </a:solidFill>
                <a:effectLst/>
                <a:uLnTx/>
                <a:uFillTx/>
                <a:latin typeface="Calibri" panose="020F0502020204030204"/>
                <a:ea typeface="+mn-ea"/>
                <a:cs typeface="Arial" panose="020B0604020202020204" pitchFamily="34" charset="0"/>
              </a:rPr>
              <a:t>etc</a:t>
            </a: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a:t>
            </a:r>
            <a:br>
              <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b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37" name="Oval Callout 94"/>
          <p:cNvSpPr/>
          <p:nvPr/>
        </p:nvSpPr>
        <p:spPr bwMode="auto">
          <a:xfrm>
            <a:off x="1177709" y="3058414"/>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1</a:t>
            </a:r>
          </a:p>
        </p:txBody>
      </p:sp>
      <p:sp>
        <p:nvSpPr>
          <p:cNvPr id="238" name="Oval Callout 94"/>
          <p:cNvSpPr/>
          <p:nvPr/>
        </p:nvSpPr>
        <p:spPr bwMode="auto">
          <a:xfrm>
            <a:off x="4189211" y="6180419"/>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5</a:t>
            </a:r>
          </a:p>
        </p:txBody>
      </p:sp>
      <p:sp>
        <p:nvSpPr>
          <p:cNvPr id="239" name="Oval Callout 94"/>
          <p:cNvSpPr/>
          <p:nvPr/>
        </p:nvSpPr>
        <p:spPr bwMode="auto">
          <a:xfrm>
            <a:off x="5800108" y="2271788"/>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6</a:t>
            </a:r>
          </a:p>
        </p:txBody>
      </p:sp>
      <p:sp>
        <p:nvSpPr>
          <p:cNvPr id="240" name="Oval Callout 94"/>
          <p:cNvSpPr/>
          <p:nvPr/>
        </p:nvSpPr>
        <p:spPr bwMode="auto">
          <a:xfrm>
            <a:off x="5778636" y="3126473"/>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7</a:t>
            </a:r>
          </a:p>
        </p:txBody>
      </p:sp>
      <p:pic>
        <p:nvPicPr>
          <p:cNvPr id="241" name="Picture 24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547040" y="4217907"/>
            <a:ext cx="270592" cy="284825"/>
          </a:xfrm>
          <a:prstGeom prst="rect">
            <a:avLst/>
          </a:prstGeom>
        </p:spPr>
      </p:pic>
      <p:sp>
        <p:nvSpPr>
          <p:cNvPr id="242" name="Oval Callout 94"/>
          <p:cNvSpPr/>
          <p:nvPr/>
        </p:nvSpPr>
        <p:spPr bwMode="auto">
          <a:xfrm>
            <a:off x="7470994" y="3132093"/>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8</a:t>
            </a:r>
          </a:p>
        </p:txBody>
      </p:sp>
      <p:sp>
        <p:nvSpPr>
          <p:cNvPr id="243" name="Oval Callout 94"/>
          <p:cNvSpPr/>
          <p:nvPr/>
        </p:nvSpPr>
        <p:spPr bwMode="auto">
          <a:xfrm>
            <a:off x="7503104" y="4210954"/>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9</a:t>
            </a:r>
          </a:p>
        </p:txBody>
      </p:sp>
      <p:sp>
        <p:nvSpPr>
          <p:cNvPr id="244" name="Oval Callout 94"/>
          <p:cNvSpPr/>
          <p:nvPr/>
        </p:nvSpPr>
        <p:spPr bwMode="auto">
          <a:xfrm>
            <a:off x="9269197" y="3091576"/>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11</a:t>
            </a:r>
          </a:p>
        </p:txBody>
      </p:sp>
      <p:sp>
        <p:nvSpPr>
          <p:cNvPr id="245" name="Oval Callout 94"/>
          <p:cNvSpPr/>
          <p:nvPr/>
        </p:nvSpPr>
        <p:spPr bwMode="auto">
          <a:xfrm>
            <a:off x="9236601" y="3856704"/>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10</a:t>
            </a:r>
          </a:p>
        </p:txBody>
      </p:sp>
      <p:sp>
        <p:nvSpPr>
          <p:cNvPr id="250" name="Oval Callout 97"/>
          <p:cNvSpPr/>
          <p:nvPr/>
        </p:nvSpPr>
        <p:spPr bwMode="auto">
          <a:xfrm>
            <a:off x="1886924" y="4496408"/>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251" name="Rectangle 250"/>
          <p:cNvSpPr/>
          <p:nvPr/>
        </p:nvSpPr>
        <p:spPr>
          <a:xfrm>
            <a:off x="2055056" y="2477098"/>
            <a:ext cx="852165" cy="758236"/>
          </a:xfrm>
          <a:prstGeom prst="rect">
            <a:avLst/>
          </a:prstGeom>
          <a:solidFill>
            <a:schemeClr val="bg1"/>
          </a:solid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sp>
        <p:nvSpPr>
          <p:cNvPr id="253" name="Oval Callout 94"/>
          <p:cNvSpPr/>
          <p:nvPr/>
        </p:nvSpPr>
        <p:spPr bwMode="auto">
          <a:xfrm>
            <a:off x="1970384" y="3287682"/>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3</a:t>
            </a:r>
          </a:p>
        </p:txBody>
      </p:sp>
      <p:sp>
        <p:nvSpPr>
          <p:cNvPr id="254" name="Rectangle 253"/>
          <p:cNvSpPr/>
          <p:nvPr/>
        </p:nvSpPr>
        <p:spPr>
          <a:xfrm>
            <a:off x="3308652" y="2158821"/>
            <a:ext cx="1258580" cy="3517044"/>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Gateway</a:t>
            </a:r>
          </a:p>
        </p:txBody>
      </p:sp>
      <p:pic>
        <p:nvPicPr>
          <p:cNvPr id="255" name="Picture 254"/>
          <p:cNvPicPr>
            <a:picLocks noChangeAspect="1"/>
          </p:cNvPicPr>
          <p:nvPr/>
        </p:nvPicPr>
        <p:blipFill>
          <a:blip r:embed="rId3">
            <a:biLevel thresh="25000"/>
          </a:blip>
          <a:stretch>
            <a:fillRect/>
          </a:stretch>
        </p:blipFill>
        <p:spPr>
          <a:xfrm>
            <a:off x="3397784" y="5279275"/>
            <a:ext cx="292023" cy="311131"/>
          </a:xfrm>
          <a:prstGeom prst="rect">
            <a:avLst/>
          </a:prstGeom>
        </p:spPr>
      </p:pic>
      <p:pic>
        <p:nvPicPr>
          <p:cNvPr id="257" name="Picture 256"/>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4194452" y="5289586"/>
            <a:ext cx="288057" cy="290508"/>
          </a:xfrm>
          <a:prstGeom prst="rect">
            <a:avLst/>
          </a:prstGeom>
        </p:spPr>
      </p:pic>
      <p:sp>
        <p:nvSpPr>
          <p:cNvPr id="258" name="Oval Callout 94"/>
          <p:cNvSpPr/>
          <p:nvPr/>
        </p:nvSpPr>
        <p:spPr bwMode="auto">
          <a:xfrm>
            <a:off x="4123875" y="2450973"/>
            <a:ext cx="234101" cy="211571"/>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4</a:t>
            </a:r>
          </a:p>
        </p:txBody>
      </p:sp>
      <p:sp>
        <p:nvSpPr>
          <p:cNvPr id="120" name="Rectangle 119"/>
          <p:cNvSpPr/>
          <p:nvPr/>
        </p:nvSpPr>
        <p:spPr>
          <a:xfrm>
            <a:off x="4888633" y="4841242"/>
            <a:ext cx="1936039" cy="423183"/>
          </a:xfrm>
          <a:prstGeom prst="rect">
            <a:avLst/>
          </a:prstGeom>
          <a:noFill/>
          <a:ln w="15875" cap="flat" cmpd="sng" algn="ctr">
            <a:solidFill>
              <a:srgbClr val="0078D7"/>
            </a:solidFill>
            <a:prstDash val="dash"/>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Existing Flow </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JVM/ Azure Container Service </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123" name="Straight Arrow Connector 122"/>
          <p:cNvCxnSpPr>
            <a:cxnSpLocks/>
          </p:cNvCxnSpPr>
          <p:nvPr/>
        </p:nvCxnSpPr>
        <p:spPr>
          <a:xfrm flipV="1">
            <a:off x="4566704" y="5089903"/>
            <a:ext cx="327568" cy="1847"/>
          </a:xfrm>
          <a:prstGeom prst="straightConnector1">
            <a:avLst/>
          </a:prstGeom>
          <a:noFill/>
          <a:ln w="19050" cap="flat" cmpd="sng" algn="ctr">
            <a:solidFill>
              <a:srgbClr val="0078D7"/>
            </a:solidFill>
            <a:prstDash val="solid"/>
            <a:miter lim="800000"/>
            <a:tailEnd type="triangle"/>
          </a:ln>
          <a:effectLst/>
        </p:spPr>
      </p:cxnSp>
      <p:cxnSp>
        <p:nvCxnSpPr>
          <p:cNvPr id="124" name="Straight Arrow Connector 123"/>
          <p:cNvCxnSpPr>
            <a:cxnSpLocks/>
          </p:cNvCxnSpPr>
          <p:nvPr/>
        </p:nvCxnSpPr>
        <p:spPr>
          <a:xfrm flipH="1" flipV="1">
            <a:off x="6481456" y="4019747"/>
            <a:ext cx="789" cy="789921"/>
          </a:xfrm>
          <a:prstGeom prst="straightConnector1">
            <a:avLst/>
          </a:prstGeom>
          <a:noFill/>
          <a:ln w="19050" cap="flat" cmpd="sng" algn="ctr">
            <a:solidFill>
              <a:srgbClr val="0078D7"/>
            </a:solidFill>
            <a:prstDash val="solid"/>
            <a:miter lim="800000"/>
            <a:tailEnd type="triangle"/>
          </a:ln>
          <a:effectLst/>
        </p:spPr>
      </p:cxnSp>
      <p:sp>
        <p:nvSpPr>
          <p:cNvPr id="143" name="Rectangle 142"/>
          <p:cNvSpPr/>
          <p:nvPr/>
        </p:nvSpPr>
        <p:spPr>
          <a:xfrm>
            <a:off x="3711621" y="6030345"/>
            <a:ext cx="5941429" cy="408299"/>
          </a:xfrm>
          <a:prstGeom prst="rect">
            <a:avLst/>
          </a:prstGeom>
          <a:noFill/>
          <a:ln w="15875" cap="flat" cmpd="sng" algn="ctr">
            <a:solidFill>
              <a:srgbClr val="0078D7"/>
            </a:solidFill>
            <a:prstDash val="dash"/>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 provisioning</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6259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1062" y="26988"/>
            <a:ext cx="10074537" cy="1325562"/>
          </a:xfrm>
        </p:spPr>
        <p:txBody>
          <a:bodyPr/>
          <a:lstStyle/>
          <a:p>
            <a:r>
              <a:rPr lang="en-US" sz="4400" dirty="0">
                <a:latin typeface="Segoe UI Light" panose="020B0502040204020203" pitchFamily="34" charset="0"/>
                <a:cs typeface="Segoe UI Light" panose="020B0502040204020203" pitchFamily="34" charset="0"/>
              </a:rPr>
              <a:t>Device connectivity</a:t>
            </a:r>
          </a:p>
        </p:txBody>
      </p:sp>
      <p:grpSp>
        <p:nvGrpSpPr>
          <p:cNvPr id="141" name="Group 140"/>
          <p:cNvGrpSpPr/>
          <p:nvPr/>
        </p:nvGrpSpPr>
        <p:grpSpPr>
          <a:xfrm rot="16200000">
            <a:off x="8540302" y="4333407"/>
            <a:ext cx="552391" cy="244590"/>
            <a:chOff x="4489780" y="2504088"/>
            <a:chExt cx="552391" cy="274320"/>
          </a:xfrm>
        </p:grpSpPr>
        <p:cxnSp>
          <p:nvCxnSpPr>
            <p:cNvPr id="142" name="Straight Arrow Connector 141"/>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143" name="Isosceles Triangle 142"/>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4" name="Rectangle 143"/>
          <p:cNvSpPr/>
          <p:nvPr/>
        </p:nvSpPr>
        <p:spPr>
          <a:xfrm>
            <a:off x="6596952" y="4347045"/>
            <a:ext cx="1916802" cy="1176240"/>
          </a:xfrm>
          <a:prstGeom prst="rect">
            <a:avLst/>
          </a:prstGeom>
          <a:no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endParaRPr>
          </a:p>
        </p:txBody>
      </p:sp>
      <p:sp>
        <p:nvSpPr>
          <p:cNvPr id="145" name="Rectangle 144"/>
          <p:cNvSpPr/>
          <p:nvPr/>
        </p:nvSpPr>
        <p:spPr>
          <a:xfrm>
            <a:off x="5836931" y="4466314"/>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Gateway</a:t>
            </a:r>
          </a:p>
        </p:txBody>
      </p:sp>
      <p:cxnSp>
        <p:nvCxnSpPr>
          <p:cNvPr id="147" name="Elbow Connector 146"/>
          <p:cNvCxnSpPr/>
          <p:nvPr/>
        </p:nvCxnSpPr>
        <p:spPr>
          <a:xfrm>
            <a:off x="5368819" y="4588446"/>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148" name="Straight Arrow Connector 147"/>
          <p:cNvCxnSpPr/>
          <p:nvPr/>
        </p:nvCxnSpPr>
        <p:spPr>
          <a:xfrm>
            <a:off x="5530111" y="4900173"/>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49" name="Isosceles Triangle 148"/>
          <p:cNvSpPr/>
          <p:nvPr/>
        </p:nvSpPr>
        <p:spPr>
          <a:xfrm rot="16200000">
            <a:off x="5199255" y="4524026"/>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Isosceles Triangle 149"/>
          <p:cNvSpPr/>
          <p:nvPr/>
        </p:nvSpPr>
        <p:spPr>
          <a:xfrm rot="5400000">
            <a:off x="5628276" y="484295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Isosceles Triangle 150"/>
          <p:cNvSpPr/>
          <p:nvPr/>
        </p:nvSpPr>
        <p:spPr>
          <a:xfrm rot="16200000">
            <a:off x="5199255" y="516260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p:cNvSpPr txBox="1"/>
          <p:nvPr/>
        </p:nvSpPr>
        <p:spPr>
          <a:xfrm>
            <a:off x="4234285" y="4831330"/>
            <a:ext cx="117983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CoAP, AllJoyn, OPC</a:t>
            </a:r>
          </a:p>
        </p:txBody>
      </p:sp>
      <p:cxnSp>
        <p:nvCxnSpPr>
          <p:cNvPr id="153" name="Straight Arrow Connector 152"/>
          <p:cNvCxnSpPr>
            <a:endCxn id="154" idx="3"/>
          </p:cNvCxnSpPr>
          <p:nvPr/>
        </p:nvCxnSpPr>
        <p:spPr>
          <a:xfrm>
            <a:off x="6812976" y="4900173"/>
            <a:ext cx="1429246" cy="4336"/>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54" name="Isosceles Triangle 153"/>
          <p:cNvSpPr/>
          <p:nvPr/>
        </p:nvSpPr>
        <p:spPr>
          <a:xfrm rot="5400000">
            <a:off x="8166617" y="484295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p:cNvSpPr/>
          <p:nvPr/>
        </p:nvSpPr>
        <p:spPr>
          <a:xfrm>
            <a:off x="8361354" y="4466314"/>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sp>
        <p:nvSpPr>
          <p:cNvPr id="156" name="TextBox 155"/>
          <p:cNvSpPr txBox="1"/>
          <p:nvPr/>
        </p:nvSpPr>
        <p:spPr>
          <a:xfrm>
            <a:off x="6952923" y="5119452"/>
            <a:ext cx="117983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VPN/ExpressRoute</a:t>
            </a:r>
          </a:p>
        </p:txBody>
      </p:sp>
      <p:sp>
        <p:nvSpPr>
          <p:cNvPr id="157" name="TextBox 156"/>
          <p:cNvSpPr txBox="1"/>
          <p:nvPr/>
        </p:nvSpPr>
        <p:spPr>
          <a:xfrm>
            <a:off x="6989754" y="4685707"/>
            <a:ext cx="117983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OPC, HTTP, CoAP</a:t>
            </a:r>
          </a:p>
        </p:txBody>
      </p:sp>
      <p:grpSp>
        <p:nvGrpSpPr>
          <p:cNvPr id="158" name="Group 157"/>
          <p:cNvGrpSpPr/>
          <p:nvPr/>
        </p:nvGrpSpPr>
        <p:grpSpPr>
          <a:xfrm rot="5400000">
            <a:off x="8545298" y="1930000"/>
            <a:ext cx="552391" cy="244590"/>
            <a:chOff x="4489780" y="2504088"/>
            <a:chExt cx="552391" cy="274320"/>
          </a:xfrm>
        </p:grpSpPr>
        <p:cxnSp>
          <p:nvCxnSpPr>
            <p:cNvPr id="159" name="Straight Arrow Connector 158"/>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160" name="Isosceles Triangle 159"/>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62" name="Rectangle 161"/>
          <p:cNvSpPr/>
          <p:nvPr/>
        </p:nvSpPr>
        <p:spPr>
          <a:xfrm>
            <a:off x="5836931" y="3262846"/>
            <a:ext cx="914400" cy="788110"/>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 Gateway*</a:t>
            </a:r>
          </a:p>
        </p:txBody>
      </p:sp>
      <p:cxnSp>
        <p:nvCxnSpPr>
          <p:cNvPr id="168" name="Elbow Connector 167"/>
          <p:cNvCxnSpPr/>
          <p:nvPr/>
        </p:nvCxnSpPr>
        <p:spPr>
          <a:xfrm>
            <a:off x="5368819" y="3246177"/>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176" name="Straight Arrow Connector 175"/>
          <p:cNvCxnSpPr/>
          <p:nvPr/>
        </p:nvCxnSpPr>
        <p:spPr>
          <a:xfrm>
            <a:off x="5530111" y="3557904"/>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77" name="Isosceles Triangle 176"/>
          <p:cNvSpPr/>
          <p:nvPr/>
        </p:nvSpPr>
        <p:spPr>
          <a:xfrm rot="16200000">
            <a:off x="5199255" y="318175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Isosceles Triangle 180"/>
          <p:cNvSpPr/>
          <p:nvPr/>
        </p:nvSpPr>
        <p:spPr>
          <a:xfrm rot="5400000">
            <a:off x="5628276" y="350068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Isosceles Triangle 182"/>
          <p:cNvSpPr/>
          <p:nvPr/>
        </p:nvSpPr>
        <p:spPr>
          <a:xfrm rot="16200000">
            <a:off x="5199255" y="3820338"/>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p:cNvSpPr txBox="1"/>
          <p:nvPr/>
        </p:nvSpPr>
        <p:spPr>
          <a:xfrm>
            <a:off x="4234285" y="3489061"/>
            <a:ext cx="117983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CoAP, AllJoyn, OPC</a:t>
            </a:r>
          </a:p>
        </p:txBody>
      </p:sp>
      <p:cxnSp>
        <p:nvCxnSpPr>
          <p:cNvPr id="195" name="Straight Arrow Connector 194"/>
          <p:cNvCxnSpPr>
            <a:stCxn id="221" idx="3"/>
            <a:endCxn id="197" idx="3"/>
          </p:cNvCxnSpPr>
          <p:nvPr/>
        </p:nvCxnSpPr>
        <p:spPr>
          <a:xfrm>
            <a:off x="6867605" y="3557152"/>
            <a:ext cx="1374617" cy="5088"/>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97" name="Isosceles Triangle 196"/>
          <p:cNvSpPr/>
          <p:nvPr/>
        </p:nvSpPr>
        <p:spPr>
          <a:xfrm rot="5400000">
            <a:off x="8166617" y="350068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p:cNvSpPr/>
          <p:nvPr/>
        </p:nvSpPr>
        <p:spPr>
          <a:xfrm>
            <a:off x="8361354" y="2333741"/>
            <a:ext cx="914400" cy="1845766"/>
          </a:xfrm>
          <a:prstGeom prst="rect">
            <a:avLst/>
          </a:prstGeom>
          <a:solidFill>
            <a:schemeClr val="accent5"/>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Hub</a:t>
            </a:r>
          </a:p>
        </p:txBody>
      </p:sp>
      <p:sp>
        <p:nvSpPr>
          <p:cNvPr id="205" name="Rectangle 204"/>
          <p:cNvSpPr/>
          <p:nvPr/>
        </p:nvSpPr>
        <p:spPr>
          <a:xfrm>
            <a:off x="8361354" y="1103308"/>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cxnSp>
        <p:nvCxnSpPr>
          <p:cNvPr id="206" name="Straight Arrow Connector 205"/>
          <p:cNvCxnSpPr>
            <a:stCxn id="219" idx="3"/>
            <a:endCxn id="207" idx="3"/>
          </p:cNvCxnSpPr>
          <p:nvPr/>
        </p:nvCxnSpPr>
        <p:spPr>
          <a:xfrm flipV="1">
            <a:off x="5374061" y="2612950"/>
            <a:ext cx="2870063" cy="2251"/>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07" name="Isosceles Triangle 206"/>
          <p:cNvSpPr/>
          <p:nvPr/>
        </p:nvSpPr>
        <p:spPr>
          <a:xfrm rot="5400000">
            <a:off x="8168519" y="255139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TextBox 207"/>
          <p:cNvSpPr txBox="1"/>
          <p:nvPr/>
        </p:nvSpPr>
        <p:spPr>
          <a:xfrm>
            <a:off x="6166844" y="2393213"/>
            <a:ext cx="135631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AMQP, MQTT, HTTPS</a:t>
            </a:r>
          </a:p>
        </p:txBody>
      </p:sp>
      <p:cxnSp>
        <p:nvCxnSpPr>
          <p:cNvPr id="209" name="Straight Arrow Connector 208"/>
          <p:cNvCxnSpPr>
            <a:stCxn id="220" idx="3"/>
            <a:endCxn id="210" idx="3"/>
          </p:cNvCxnSpPr>
          <p:nvPr/>
        </p:nvCxnSpPr>
        <p:spPr>
          <a:xfrm>
            <a:off x="5381520" y="1577546"/>
            <a:ext cx="2862604" cy="7537"/>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10" name="Isosceles Triangle 209"/>
          <p:cNvSpPr/>
          <p:nvPr/>
        </p:nvSpPr>
        <p:spPr>
          <a:xfrm rot="5400000">
            <a:off x="8168519" y="152352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p:cNvSpPr txBox="1"/>
          <p:nvPr/>
        </p:nvSpPr>
        <p:spPr>
          <a:xfrm>
            <a:off x="5467321" y="1345468"/>
            <a:ext cx="266543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Protocols</a:t>
            </a:r>
          </a:p>
        </p:txBody>
      </p:sp>
      <p:grpSp>
        <p:nvGrpSpPr>
          <p:cNvPr id="212" name="Group 211"/>
          <p:cNvGrpSpPr/>
          <p:nvPr/>
        </p:nvGrpSpPr>
        <p:grpSpPr>
          <a:xfrm>
            <a:off x="9921750" y="4264377"/>
            <a:ext cx="1828153" cy="566953"/>
            <a:chOff x="1223726" y="5710065"/>
            <a:chExt cx="1828153" cy="566953"/>
          </a:xfrm>
        </p:grpSpPr>
        <p:sp>
          <p:nvSpPr>
            <p:cNvPr id="213" name="Rectangle 212"/>
            <p:cNvSpPr/>
            <p:nvPr/>
          </p:nvSpPr>
          <p:spPr>
            <a:xfrm>
              <a:off x="1223726" y="5745416"/>
              <a:ext cx="238367" cy="99385"/>
            </a:xfrm>
            <a:prstGeom prst="rect">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p:cNvSpPr txBox="1"/>
            <p:nvPr/>
          </p:nvSpPr>
          <p:spPr>
            <a:xfrm>
              <a:off x="1509790" y="5710065"/>
              <a:ext cx="496931"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Data Path</a:t>
              </a:r>
            </a:p>
          </p:txBody>
        </p:sp>
        <p:sp>
          <p:nvSpPr>
            <p:cNvPr id="215" name="Rectangle 214"/>
            <p:cNvSpPr/>
            <p:nvPr/>
          </p:nvSpPr>
          <p:spPr>
            <a:xfrm>
              <a:off x="1223726" y="5928063"/>
              <a:ext cx="238367" cy="140896"/>
            </a:xfrm>
            <a:prstGeom prst="rect">
              <a:avLst/>
            </a:prstGeom>
            <a:solidFill>
              <a:srgbClr val="EAEBEC"/>
            </a:solidFill>
            <a:ln w="12700" cap="flat" cmpd="sng" algn="ctr">
              <a:solidFill>
                <a:srgbClr val="0078D7"/>
              </a:solidFill>
              <a:prstDash val="dash"/>
              <a:miter lim="800000"/>
            </a:ln>
            <a:effectLst/>
          </p:spPr>
          <p:txBody>
            <a:bodyPr tIns="91440" rtlCol="0" anchor="t"/>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solidFill>
                <a:effectLst/>
                <a:uLnTx/>
                <a:uFillTx/>
                <a:latin typeface="Calibri" panose="020F0502020204030204"/>
                <a:ea typeface="Segoe UI" panose="020B0502040204020203" pitchFamily="34" charset="0"/>
                <a:cs typeface="Segoe UI" panose="020B0502040204020203" pitchFamily="34" charset="0"/>
              </a:endParaRPr>
            </a:p>
          </p:txBody>
        </p:sp>
        <p:sp>
          <p:nvSpPr>
            <p:cNvPr id="216" name="Rectangle 215"/>
            <p:cNvSpPr/>
            <p:nvPr/>
          </p:nvSpPr>
          <p:spPr>
            <a:xfrm>
              <a:off x="1223726" y="6136122"/>
              <a:ext cx="238367" cy="140896"/>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sp>
          <p:nvSpPr>
            <p:cNvPr id="217" name="TextBox 216"/>
            <p:cNvSpPr txBox="1"/>
            <p:nvPr/>
          </p:nvSpPr>
          <p:spPr>
            <a:xfrm>
              <a:off x="1509790" y="5922121"/>
              <a:ext cx="1497205"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Optional solution component</a:t>
              </a:r>
            </a:p>
          </p:txBody>
        </p:sp>
        <p:sp>
          <p:nvSpPr>
            <p:cNvPr id="218" name="TextBox 217"/>
            <p:cNvSpPr txBox="1"/>
            <p:nvPr/>
          </p:nvSpPr>
          <p:spPr>
            <a:xfrm>
              <a:off x="1509790" y="6134177"/>
              <a:ext cx="1542089"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Azure </a:t>
              </a:r>
              <a:r>
                <a:rPr kumimoji="0" lang="en-US" sz="900" b="0" i="0" u="none" strike="noStrike" kern="0" cap="none" spc="0" normalizeH="0" baseline="0" noProof="0" dirty="0" err="1">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IoT</a:t>
              </a:r>
              <a:r>
                <a:rPr kumimoji="0" lang="en-US" sz="9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 solution component</a:t>
              </a:r>
            </a:p>
          </p:txBody>
        </p:sp>
      </p:grpSp>
      <p:sp>
        <p:nvSpPr>
          <p:cNvPr id="219" name="Isosceles Triangle 218"/>
          <p:cNvSpPr/>
          <p:nvPr/>
        </p:nvSpPr>
        <p:spPr>
          <a:xfrm rot="16200000">
            <a:off x="5175345" y="2553645"/>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Isosceles Triangle 219"/>
          <p:cNvSpPr/>
          <p:nvPr/>
        </p:nvSpPr>
        <p:spPr>
          <a:xfrm rot="16200000">
            <a:off x="5182804" y="151599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Isosceles Triangle 220"/>
          <p:cNvSpPr/>
          <p:nvPr/>
        </p:nvSpPr>
        <p:spPr>
          <a:xfrm rot="16200000">
            <a:off x="6668889" y="3495596"/>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Isosceles Triangle 221"/>
          <p:cNvSpPr/>
          <p:nvPr/>
        </p:nvSpPr>
        <p:spPr>
          <a:xfrm rot="16200000">
            <a:off x="6675727" y="483898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 name="TextBox 222"/>
          <p:cNvSpPr txBox="1"/>
          <p:nvPr/>
        </p:nvSpPr>
        <p:spPr>
          <a:xfrm>
            <a:off x="4189129" y="1331651"/>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rtl="0"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24" name="Rectangle 223"/>
          <p:cNvSpPr/>
          <p:nvPr/>
        </p:nvSpPr>
        <p:spPr>
          <a:xfrm>
            <a:off x="4370157" y="1585772"/>
            <a:ext cx="688618" cy="188104"/>
          </a:xfrm>
          <a:prstGeom prst="rect">
            <a:avLst/>
          </a:prstGeom>
          <a:solidFill>
            <a:schemeClr val="accent5"/>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225" name="TextBox 224"/>
          <p:cNvSpPr txBox="1"/>
          <p:nvPr/>
        </p:nvSpPr>
        <p:spPr>
          <a:xfrm>
            <a:off x="4189129" y="2381652"/>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rtl="0"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26" name="Rectangle 225"/>
          <p:cNvSpPr/>
          <p:nvPr/>
        </p:nvSpPr>
        <p:spPr>
          <a:xfrm>
            <a:off x="4370157" y="2635773"/>
            <a:ext cx="688618" cy="188104"/>
          </a:xfrm>
          <a:prstGeom prst="rect">
            <a:avLst/>
          </a:prstGeom>
          <a:solidFill>
            <a:schemeClr val="accent5"/>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227" name="TextBox 226"/>
          <p:cNvSpPr txBox="1"/>
          <p:nvPr/>
        </p:nvSpPr>
        <p:spPr>
          <a:xfrm>
            <a:off x="4207154" y="3028262"/>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228" name="Rectangle 227"/>
          <p:cNvSpPr/>
          <p:nvPr/>
        </p:nvSpPr>
        <p:spPr>
          <a:xfrm>
            <a:off x="5853383" y="3744734"/>
            <a:ext cx="857816" cy="274320"/>
          </a:xfrm>
          <a:prstGeom prst="rect">
            <a:avLst/>
          </a:prstGeom>
          <a:solidFill>
            <a:schemeClr val="accent5"/>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Gateway SDK</a:t>
            </a:r>
          </a:p>
        </p:txBody>
      </p:sp>
      <p:sp>
        <p:nvSpPr>
          <p:cNvPr id="229" name="TextBox 228"/>
          <p:cNvSpPr txBox="1"/>
          <p:nvPr/>
        </p:nvSpPr>
        <p:spPr>
          <a:xfrm>
            <a:off x="4207154" y="3667901"/>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230" name="TextBox 229"/>
          <p:cNvSpPr txBox="1"/>
          <p:nvPr/>
        </p:nvSpPr>
        <p:spPr>
          <a:xfrm>
            <a:off x="4216598" y="4369639"/>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231" name="TextBox 230"/>
          <p:cNvSpPr txBox="1"/>
          <p:nvPr/>
        </p:nvSpPr>
        <p:spPr>
          <a:xfrm>
            <a:off x="4208039" y="5018321"/>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232" name="TextBox 231"/>
          <p:cNvSpPr txBox="1"/>
          <p:nvPr/>
        </p:nvSpPr>
        <p:spPr>
          <a:xfrm>
            <a:off x="6888861" y="3320805"/>
            <a:ext cx="135631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AMQP, MQTT, HTTPS</a:t>
            </a:r>
          </a:p>
        </p:txBody>
      </p:sp>
      <p:sp>
        <p:nvSpPr>
          <p:cNvPr id="233" name="TextBox 232"/>
          <p:cNvSpPr txBox="1"/>
          <p:nvPr/>
        </p:nvSpPr>
        <p:spPr>
          <a:xfrm>
            <a:off x="9851993" y="4985218"/>
            <a:ext cx="19676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44546A"/>
                </a:solidFill>
                <a:effectLst/>
                <a:uLnTx/>
                <a:uFillTx/>
                <a:latin typeface="Segoe UI" panose="020B0502040204020203" pitchFamily="34" charset="0"/>
                <a:ea typeface="Segoe UI" panose="020B0502040204020203" pitchFamily="34" charset="0"/>
                <a:cs typeface="Segoe UI" panose="020B0502040204020203" pitchFamily="34" charset="0"/>
              </a:rPr>
              <a:t>* Gateway is currently a concept that may represent Microsoft, 3rd party or custom capabilities at a hardware or software level</a:t>
            </a:r>
          </a:p>
        </p:txBody>
      </p:sp>
      <p:sp>
        <p:nvSpPr>
          <p:cNvPr id="61" name="Rectangle 60"/>
          <p:cNvSpPr/>
          <p:nvPr/>
        </p:nvSpPr>
        <p:spPr>
          <a:xfrm>
            <a:off x="5897796" y="5048566"/>
            <a:ext cx="813403" cy="206301"/>
          </a:xfrm>
          <a:prstGeom prst="rect">
            <a:avLst/>
          </a:prstGeom>
          <a:solidFill>
            <a:schemeClr val="accent5"/>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Gateway SDK</a:t>
            </a:r>
          </a:p>
        </p:txBody>
      </p:sp>
      <p:cxnSp>
        <p:nvCxnSpPr>
          <p:cNvPr id="65" name="Straight Arrow Connector 64"/>
          <p:cNvCxnSpPr>
            <a:stCxn id="68" idx="3"/>
            <a:endCxn id="66" idx="3"/>
          </p:cNvCxnSpPr>
          <p:nvPr/>
        </p:nvCxnSpPr>
        <p:spPr>
          <a:xfrm flipV="1">
            <a:off x="5397971" y="3072112"/>
            <a:ext cx="2870063" cy="2251"/>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66" name="Isosceles Triangle 65"/>
          <p:cNvSpPr/>
          <p:nvPr/>
        </p:nvSpPr>
        <p:spPr>
          <a:xfrm rot="5400000">
            <a:off x="8192429" y="3010556"/>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6190754" y="2852375"/>
            <a:ext cx="135631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AMQP, MQTT, HTTPS</a:t>
            </a:r>
          </a:p>
        </p:txBody>
      </p:sp>
      <p:sp>
        <p:nvSpPr>
          <p:cNvPr id="68" name="Isosceles Triangle 67"/>
          <p:cNvSpPr/>
          <p:nvPr/>
        </p:nvSpPr>
        <p:spPr>
          <a:xfrm rot="16200000">
            <a:off x="5199255" y="301280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Callout 96"/>
          <p:cNvSpPr/>
          <p:nvPr/>
        </p:nvSpPr>
        <p:spPr bwMode="auto">
          <a:xfrm>
            <a:off x="452678" y="1643516"/>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72" name="Rectangle 71"/>
          <p:cNvSpPr/>
          <p:nvPr/>
        </p:nvSpPr>
        <p:spPr>
          <a:xfrm>
            <a:off x="769671" y="1959566"/>
            <a:ext cx="3467785"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latin typeface="Segoe UI"/>
                <a:ea typeface="+mn-ea"/>
                <a:cs typeface="+mn-cs"/>
                <a:hlinkClick r:id="rId3"/>
              </a:rPr>
              <a:t>https://github.com/Azure/azure-iot-protocol-gateway</a:t>
            </a:r>
            <a:r>
              <a:rPr kumimoji="0" lang="en-US" sz="1078" b="0" i="0" u="none" strike="noStrike" kern="0" cap="none" spc="0" normalizeH="0" baseline="0" noProof="0" dirty="0">
                <a:ln>
                  <a:noFill/>
                </a:ln>
                <a:solidFill>
                  <a:sysClr val="windowText" lastClr="000000"/>
                </a:solidFill>
                <a:effectLst/>
                <a:uLnTx/>
                <a:uFillTx/>
                <a:latin typeface="Segoe UI"/>
                <a:ea typeface="+mn-ea"/>
                <a:cs typeface="+mn-cs"/>
              </a:rPr>
              <a:t> </a:t>
            </a:r>
          </a:p>
        </p:txBody>
      </p:sp>
      <p:sp>
        <p:nvSpPr>
          <p:cNvPr id="73" name="Oval Callout 97"/>
          <p:cNvSpPr/>
          <p:nvPr/>
        </p:nvSpPr>
        <p:spPr bwMode="auto">
          <a:xfrm>
            <a:off x="446421" y="1984094"/>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a:t>
            </a:r>
          </a:p>
        </p:txBody>
      </p:sp>
      <p:sp>
        <p:nvSpPr>
          <p:cNvPr id="74" name="Oval Callout 96"/>
          <p:cNvSpPr/>
          <p:nvPr/>
        </p:nvSpPr>
        <p:spPr bwMode="auto">
          <a:xfrm>
            <a:off x="5123186" y="1760784"/>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sp>
        <p:nvSpPr>
          <p:cNvPr id="75" name="Oval Callout 96"/>
          <p:cNvSpPr/>
          <p:nvPr/>
        </p:nvSpPr>
        <p:spPr bwMode="auto">
          <a:xfrm>
            <a:off x="441063" y="1319473"/>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sp>
        <p:nvSpPr>
          <p:cNvPr id="76" name="Rectangle 75"/>
          <p:cNvSpPr/>
          <p:nvPr/>
        </p:nvSpPr>
        <p:spPr>
          <a:xfrm>
            <a:off x="769671" y="1300705"/>
            <a:ext cx="2702984" cy="258212"/>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NZ" sz="1078" b="0" i="0" u="none" strike="noStrike" kern="0" cap="none" spc="0" normalizeH="0" baseline="0" noProof="0" dirty="0">
                <a:ln>
                  <a:noFill/>
                </a:ln>
                <a:solidFill>
                  <a:sysClr val="windowText" lastClr="000000"/>
                </a:solidFill>
                <a:effectLst/>
                <a:uLnTx/>
                <a:uFillTx/>
                <a:latin typeface="Segoe UI"/>
                <a:ea typeface="+mn-ea"/>
                <a:cs typeface="+mn-cs"/>
                <a:hlinkClick r:id="rId4"/>
              </a:rPr>
              <a:t>https://github.com/Azure/azure-iot-sdks</a:t>
            </a:r>
            <a:endParaRPr kumimoji="0" lang="en-US" sz="1078"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7" name="Rectangle 76"/>
          <p:cNvSpPr/>
          <p:nvPr/>
        </p:nvSpPr>
        <p:spPr>
          <a:xfrm>
            <a:off x="769671" y="1604599"/>
            <a:ext cx="3620185" cy="25821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latin typeface="Segoe UI"/>
                <a:ea typeface="+mn-ea"/>
                <a:cs typeface="+mn-cs"/>
                <a:hlinkClick r:id="rId5"/>
              </a:rPr>
              <a:t>https://github.com/Azure/azure-iot-gateway-sdk</a:t>
            </a:r>
            <a:r>
              <a:rPr kumimoji="0" lang="en-US" sz="1078" b="0" i="0" u="none" strike="noStrike" kern="0" cap="none" spc="0" normalizeH="0" baseline="0" noProof="0" dirty="0">
                <a:ln>
                  <a:noFill/>
                </a:ln>
                <a:solidFill>
                  <a:sysClr val="windowText" lastClr="000000"/>
                </a:solidFill>
                <a:effectLst/>
                <a:uLnTx/>
                <a:uFillTx/>
                <a:latin typeface="Segoe UI"/>
                <a:ea typeface="+mn-ea"/>
                <a:cs typeface="+mn-cs"/>
              </a:rPr>
              <a:t>  </a:t>
            </a:r>
          </a:p>
        </p:txBody>
      </p:sp>
      <p:sp>
        <p:nvSpPr>
          <p:cNvPr id="78" name="Oval Callout 96"/>
          <p:cNvSpPr/>
          <p:nvPr/>
        </p:nvSpPr>
        <p:spPr bwMode="auto">
          <a:xfrm>
            <a:off x="6778763" y="3889688"/>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sp>
        <p:nvSpPr>
          <p:cNvPr id="79" name="Oval Callout 97"/>
          <p:cNvSpPr/>
          <p:nvPr/>
        </p:nvSpPr>
        <p:spPr bwMode="auto">
          <a:xfrm>
            <a:off x="9275882" y="1943228"/>
            <a:ext cx="229499" cy="207412"/>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a:t>
            </a:r>
          </a:p>
        </p:txBody>
      </p:sp>
      <p:sp>
        <p:nvSpPr>
          <p:cNvPr id="4" name="TextBox 3"/>
          <p:cNvSpPr txBox="1"/>
          <p:nvPr/>
        </p:nvSpPr>
        <p:spPr>
          <a:xfrm>
            <a:off x="465128" y="4923120"/>
            <a:ext cx="3530733" cy="92333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Scenarios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Heterogeneity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Network &amp; Transport protocol</a:t>
            </a:r>
          </a:p>
        </p:txBody>
      </p:sp>
    </p:spTree>
    <p:extLst>
      <p:ext uri="{BB962C8B-B14F-4D97-AF65-F5344CB8AC3E}">
        <p14:creationId xmlns:p14="http://schemas.microsoft.com/office/powerpoint/2010/main" val="113765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99440" y="0"/>
            <a:ext cx="9916160" cy="698500"/>
          </a:xfrm>
        </p:spPr>
        <p:txBody>
          <a:bodyPr/>
          <a:lstStyle/>
          <a:p>
            <a:r>
              <a:rPr lang="en-US" sz="4400" dirty="0"/>
              <a:t>Cloud gateway</a:t>
            </a:r>
          </a:p>
        </p:txBody>
      </p:sp>
      <p:graphicFrame>
        <p:nvGraphicFramePr>
          <p:cNvPr id="80" name="Table 79"/>
          <p:cNvGraphicFramePr>
            <a:graphicFrameLocks noGrp="1"/>
          </p:cNvGraphicFramePr>
          <p:nvPr>
            <p:extLst/>
          </p:nvPr>
        </p:nvGraphicFramePr>
        <p:xfrm>
          <a:off x="161455" y="834284"/>
          <a:ext cx="1344636" cy="3777669"/>
        </p:xfrm>
        <a:graphic>
          <a:graphicData uri="http://schemas.openxmlformats.org/drawingml/2006/table">
            <a:tbl>
              <a:tblPr>
                <a:tableStyleId>{5C22544A-7EE6-4342-B048-85BDC9FD1C3A}</a:tableStyleId>
              </a:tblPr>
              <a:tblGrid>
                <a:gridCol w="89642">
                  <a:extLst>
                    <a:ext uri="{9D8B030D-6E8A-4147-A177-3AD203B41FA5}">
                      <a16:colId xmlns:a16="http://schemas.microsoft.com/office/drawing/2014/main" val="4293084203"/>
                    </a:ext>
                  </a:extLst>
                </a:gridCol>
                <a:gridCol w="1165352">
                  <a:extLst>
                    <a:ext uri="{9D8B030D-6E8A-4147-A177-3AD203B41FA5}">
                      <a16:colId xmlns:a16="http://schemas.microsoft.com/office/drawing/2014/main" val="1358398506"/>
                    </a:ext>
                  </a:extLst>
                </a:gridCol>
                <a:gridCol w="89642">
                  <a:extLst>
                    <a:ext uri="{9D8B030D-6E8A-4147-A177-3AD203B41FA5}">
                      <a16:colId xmlns:a16="http://schemas.microsoft.com/office/drawing/2014/main" val="409285868"/>
                    </a:ext>
                  </a:extLst>
                </a:gridCol>
              </a:tblGrid>
              <a:tr h="602311">
                <a:tc gridSpan="3">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0" kern="0" dirty="0">
                          <a:solidFill>
                            <a:srgbClr val="FFFFFF"/>
                          </a:solidFill>
                          <a:latin typeface="Segoe UI" panose="020B0502040204020203" pitchFamily="34" charset="0"/>
                          <a:ea typeface="+mn-ea"/>
                          <a:cs typeface="Segoe UI" panose="020B0502040204020203" pitchFamily="34" charset="0"/>
                        </a:rPr>
                        <a:t>IoT Hub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kern="0" dirty="0">
                        <a:solidFill>
                          <a:srgbClr val="FFFFFF"/>
                        </a:solidFill>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500" b="1" kern="0" dirty="0">
                        <a:solidFill>
                          <a:srgbClr val="FFFFFF"/>
                        </a:solidFill>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64412807"/>
                  </a:ext>
                </a:extLst>
              </a:tr>
              <a:tr h="419236">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900" kern="0" dirty="0">
                        <a:solidFill>
                          <a:prstClr val="white"/>
                        </a:solidFill>
                        <a:latin typeface="Segoe UI" panose="020B0502040204020203" pitchFamily="34" charset="0"/>
                        <a:cs typeface="Segoe UI" panose="020B0502040204020203" pitchFamily="34" charset="0"/>
                      </a:endParaRPr>
                    </a:p>
                    <a:p>
                      <a:pPr algn="ctr"/>
                      <a:r>
                        <a:rPr lang="en-US" sz="900" dirty="0">
                          <a:solidFill>
                            <a:schemeClr val="bg1"/>
                          </a:solidFill>
                          <a:latin typeface="Segoe UI" panose="020B0502040204020203" pitchFamily="34" charset="0"/>
                          <a:cs typeface="Segoe UI" panose="020B0502040204020203" pitchFamily="34" charset="0"/>
                        </a:rPr>
                        <a:t>Device Monitoring</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928340457"/>
                  </a:ext>
                </a:extLst>
              </a:tr>
              <a:tr h="437385">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en-US" sz="900" kern="0" dirty="0">
                          <a:solidFill>
                            <a:prstClr val="white"/>
                          </a:solidFill>
                          <a:latin typeface="Segoe UI" panose="020B0502040204020203" pitchFamily="34" charset="0"/>
                          <a:cs typeface="Segoe UI" panose="020B0502040204020203" pitchFamily="34" charset="0"/>
                        </a:rPr>
                        <a:t>Device Identity </a:t>
                      </a:r>
                    </a:p>
                    <a:p>
                      <a:pPr algn="ctr"/>
                      <a:r>
                        <a:rPr lang="en-US" sz="900" kern="0" dirty="0">
                          <a:solidFill>
                            <a:prstClr val="white"/>
                          </a:solidFill>
                          <a:latin typeface="Segoe UI" panose="020B0502040204020203" pitchFamily="34" charset="0"/>
                          <a:cs typeface="Segoe UI" panose="020B0502040204020203" pitchFamily="34" charset="0"/>
                        </a:rPr>
                        <a:t>and Registry</a:t>
                      </a:r>
                      <a:endParaRPr lang="en-US" sz="900" dirty="0">
                        <a:latin typeface="Segoe UI" panose="020B0502040204020203" pitchFamily="34" charset="0"/>
                        <a:cs typeface="Segoe UI" panose="020B0502040204020203" pitchFamily="34" charset="0"/>
                      </a:endParaRPr>
                    </a:p>
                  </a:txBody>
                  <a:tcPr marL="89642" marR="89642" marT="44821" marB="44821" anchor="ctr">
                    <a:lnL w="12700" cmpd="sng">
                      <a:noFill/>
                    </a:lnL>
                    <a:lnR w="12700" cmpd="sng">
                      <a:noFill/>
                    </a:lnR>
                    <a:lnT w="12700" cmpd="sng">
                      <a:noFill/>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505416993"/>
                  </a:ext>
                </a:extLst>
              </a:tr>
              <a:tr h="503291">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0" dirty="0">
                          <a:solidFill>
                            <a:prstClr val="white"/>
                          </a:solidFill>
                          <a:latin typeface="Segoe UI" panose="020B0502040204020203" pitchFamily="34" charset="0"/>
                          <a:cs typeface="Segoe UI" panose="020B0502040204020203" pitchFamily="34" charset="0"/>
                        </a:rPr>
                        <a:t>Device Management</a:t>
                      </a:r>
                    </a:p>
                  </a:txBody>
                  <a:tcPr marL="89642" marR="89642" marT="44821" marB="44821" anchor="ctr">
                    <a:lnL w="12700" cmpd="sng">
                      <a:noFill/>
                    </a:lnL>
                    <a:lnR w="12700" cmpd="sng">
                      <a:noFill/>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497920521"/>
                  </a:ext>
                </a:extLst>
              </a:tr>
              <a:tr h="503291">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0" dirty="0">
                          <a:solidFill>
                            <a:prstClr val="white"/>
                          </a:solidFill>
                          <a:latin typeface="Segoe UI" panose="020B0502040204020203" pitchFamily="34" charset="0"/>
                          <a:cs typeface="Segoe UI" panose="020B0502040204020203" pitchFamily="34" charset="0"/>
                        </a:rPr>
                        <a:t>Telemetry / Command</a:t>
                      </a:r>
                    </a:p>
                  </a:txBody>
                  <a:tcPr marL="89642" marR="89642" marT="44821" marB="44821" anchor="ctr">
                    <a:lnL w="12700" cmpd="sng">
                      <a:noFill/>
                    </a:lnL>
                    <a:lnR w="12700" cmpd="sng">
                      <a:noFill/>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851446890"/>
                  </a:ext>
                </a:extLst>
              </a:tr>
              <a:tr h="437385">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en-US" sz="900" kern="0" dirty="0">
                          <a:solidFill>
                            <a:prstClr val="white"/>
                          </a:solidFill>
                          <a:latin typeface="Segoe UI" panose="020B0502040204020203" pitchFamily="34" charset="0"/>
                          <a:cs typeface="Segoe UI" panose="020B0502040204020203" pitchFamily="34" charset="0"/>
                        </a:rPr>
                        <a:t>Routes</a:t>
                      </a:r>
                      <a:endParaRPr lang="en-US" sz="900" dirty="0">
                        <a:latin typeface="Segoe UI" panose="020B0502040204020203" pitchFamily="34" charset="0"/>
                        <a:cs typeface="Segoe UI" panose="020B0502040204020203" pitchFamily="34" charset="0"/>
                      </a:endParaRPr>
                    </a:p>
                  </a:txBody>
                  <a:tcPr marL="89642" marR="89642" marT="44821" marB="44821" anchor="ctr">
                    <a:lnL w="12700" cmpd="sng">
                      <a:noFill/>
                    </a:lnL>
                    <a:lnR w="12700" cmpd="sng">
                      <a:noFill/>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532653277"/>
                  </a:ext>
                </a:extLst>
              </a:tr>
              <a:tr h="437385">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0" dirty="0">
                          <a:solidFill>
                            <a:prstClr val="white"/>
                          </a:solidFill>
                          <a:latin typeface="Segoe UI" panose="020B0502040204020203" pitchFamily="34" charset="0"/>
                          <a:cs typeface="Segoe UI" panose="020B0502040204020203" pitchFamily="34" charset="0"/>
                        </a:rPr>
                        <a:t>File Upload</a:t>
                      </a:r>
                    </a:p>
                  </a:txBody>
                  <a:tcPr marL="89642" marR="89642" marT="44821" marB="44821" anchor="ctr">
                    <a:lnL w="12700" cmpd="sng">
                      <a:noFill/>
                    </a:lnL>
                    <a:lnR w="12700" cmpd="sng">
                      <a:noFill/>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3384482"/>
                  </a:ext>
                </a:extLst>
              </a:tr>
              <a:tr h="437385">
                <a:tc>
                  <a:txBody>
                    <a:bodyPr/>
                    <a:lstStyle/>
                    <a:p>
                      <a:endParaRPr lang="en-US">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tc>
                  <a:txBody>
                    <a:bodyPr/>
                    <a:lstStyle/>
                    <a:p>
                      <a:pPr algn="ctr"/>
                      <a:r>
                        <a:rPr lang="en-US" sz="900" kern="0" dirty="0">
                          <a:solidFill>
                            <a:prstClr val="white"/>
                          </a:solidFill>
                          <a:latin typeface="Segoe UI" panose="020B0502040204020203" pitchFamily="34" charset="0"/>
                          <a:cs typeface="Segoe UI" panose="020B0502040204020203" pitchFamily="34" charset="0"/>
                        </a:rPr>
                        <a:t>Secure</a:t>
                      </a:r>
                      <a:endParaRPr lang="en-US" sz="900" dirty="0">
                        <a:latin typeface="Segoe UI" panose="020B0502040204020203" pitchFamily="34" charset="0"/>
                        <a:cs typeface="Segoe UI" panose="020B0502040204020203" pitchFamily="34" charset="0"/>
                      </a:endParaRPr>
                    </a:p>
                  </a:txBody>
                  <a:tcPr marL="89642" marR="89642" marT="44821" marB="44821" anchor="ctr">
                    <a:lnL w="12700" cmpd="sng">
                      <a:noFill/>
                    </a:lnL>
                    <a:lnR w="12700" cmpd="sng">
                      <a:noFill/>
                    </a:lnR>
                    <a:lnT w="38100"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endParaRPr lang="en-US" dirty="0">
                        <a:latin typeface="Segoe UI" panose="020B0502040204020203" pitchFamily="34" charset="0"/>
                        <a:cs typeface="Segoe UI"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535368628"/>
                  </a:ext>
                </a:extLst>
              </a:tr>
            </a:tbl>
          </a:graphicData>
        </a:graphic>
      </p:graphicFrame>
      <p:pic>
        <p:nvPicPr>
          <p:cNvPr id="81" name="Picture 80"/>
          <p:cNvPicPr>
            <a:picLocks noChangeAspect="1"/>
          </p:cNvPicPr>
          <p:nvPr/>
        </p:nvPicPr>
        <p:blipFill>
          <a:blip r:embed="rId3">
            <a:biLevel thresh="25000"/>
          </a:blip>
          <a:stretch>
            <a:fillRect/>
          </a:stretch>
        </p:blipFill>
        <p:spPr>
          <a:xfrm>
            <a:off x="1136744" y="1017792"/>
            <a:ext cx="292023" cy="311131"/>
          </a:xfrm>
          <a:prstGeom prst="rect">
            <a:avLst/>
          </a:prstGeom>
        </p:spPr>
      </p:pic>
      <p:sp>
        <p:nvSpPr>
          <p:cNvPr id="83" name="Rectangle 82"/>
          <p:cNvSpPr/>
          <p:nvPr/>
        </p:nvSpPr>
        <p:spPr>
          <a:xfrm>
            <a:off x="161455" y="4898003"/>
            <a:ext cx="1335263" cy="1828799"/>
          </a:xfrm>
          <a:prstGeom prst="rect">
            <a:avLst/>
          </a:prstGeom>
          <a:solidFill>
            <a:schemeClr val="accent5"/>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0952" rIns="60952"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Hub</a:t>
            </a:r>
          </a:p>
        </p:txBody>
      </p:sp>
      <p:pic>
        <p:nvPicPr>
          <p:cNvPr id="84" name="Picture 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69620" y="4972808"/>
            <a:ext cx="226272" cy="267611"/>
          </a:xfrm>
          <a:prstGeom prst="rect">
            <a:avLst/>
          </a:prstGeom>
        </p:spPr>
      </p:pic>
      <p:graphicFrame>
        <p:nvGraphicFramePr>
          <p:cNvPr id="85" name="Table 84"/>
          <p:cNvGraphicFramePr>
            <a:graphicFrameLocks noGrp="1"/>
          </p:cNvGraphicFramePr>
          <p:nvPr>
            <p:extLst/>
          </p:nvPr>
        </p:nvGraphicFramePr>
        <p:xfrm>
          <a:off x="1580976" y="810639"/>
          <a:ext cx="9873091" cy="5979355"/>
        </p:xfrm>
        <a:graphic>
          <a:graphicData uri="http://schemas.openxmlformats.org/drawingml/2006/table">
            <a:tbl>
              <a:tblPr firstRow="1" bandRow="1">
                <a:tableStyleId>{5940675A-B579-460E-94D1-54222C63F5DA}</a:tableStyleId>
              </a:tblPr>
              <a:tblGrid>
                <a:gridCol w="1812810">
                  <a:extLst>
                    <a:ext uri="{9D8B030D-6E8A-4147-A177-3AD203B41FA5}">
                      <a16:colId xmlns:a16="http://schemas.microsoft.com/office/drawing/2014/main" val="1493082673"/>
                    </a:ext>
                  </a:extLst>
                </a:gridCol>
                <a:gridCol w="4072489">
                  <a:extLst>
                    <a:ext uri="{9D8B030D-6E8A-4147-A177-3AD203B41FA5}">
                      <a16:colId xmlns:a16="http://schemas.microsoft.com/office/drawing/2014/main" val="910254470"/>
                    </a:ext>
                  </a:extLst>
                </a:gridCol>
                <a:gridCol w="3987792">
                  <a:extLst>
                    <a:ext uri="{9D8B030D-6E8A-4147-A177-3AD203B41FA5}">
                      <a16:colId xmlns:a16="http://schemas.microsoft.com/office/drawing/2014/main" val="2357854423"/>
                    </a:ext>
                  </a:extLst>
                </a:gridCol>
              </a:tblGrid>
              <a:tr h="394098">
                <a:tc>
                  <a:txBody>
                    <a:bodyPr/>
                    <a:lstStyle/>
                    <a:p>
                      <a:r>
                        <a:rPr lang="en-US" sz="2000" dirty="0">
                          <a:solidFill>
                            <a:schemeClr val="bg1"/>
                          </a:solidFill>
                          <a:latin typeface="Segoe UI Semibold" panose="020B0702040204020203" pitchFamily="34" charset="0"/>
                          <a:cs typeface="Segoe UI Semibold" panose="020B0702040204020203" pitchFamily="34" charset="0"/>
                        </a:rPr>
                        <a:t>Area</a:t>
                      </a:r>
                    </a:p>
                  </a:txBody>
                  <a:tcPr>
                    <a:solidFill>
                      <a:schemeClr val="accent1"/>
                    </a:solidFill>
                  </a:tcPr>
                </a:tc>
                <a:tc>
                  <a:txBody>
                    <a:bodyPr/>
                    <a:lstStyle/>
                    <a:p>
                      <a:pPr algn="ctr"/>
                      <a:r>
                        <a:rPr lang="en-US" sz="2000" dirty="0" err="1">
                          <a:solidFill>
                            <a:schemeClr val="bg1"/>
                          </a:solidFill>
                          <a:latin typeface="Segoe UI Semibold" panose="020B0702040204020203" pitchFamily="34" charset="0"/>
                          <a:cs typeface="Segoe UI Semibold" panose="020B0702040204020203" pitchFamily="34" charset="0"/>
                        </a:rPr>
                        <a:t>IoT</a:t>
                      </a:r>
                      <a:r>
                        <a:rPr lang="en-US" sz="2000" dirty="0">
                          <a:solidFill>
                            <a:schemeClr val="bg1"/>
                          </a:solidFill>
                          <a:latin typeface="Segoe UI Semibold" panose="020B0702040204020203" pitchFamily="34" charset="0"/>
                          <a:cs typeface="Segoe UI Semibold" panose="020B0702040204020203" pitchFamily="34" charset="0"/>
                        </a:rPr>
                        <a:t> Hub</a:t>
                      </a:r>
                    </a:p>
                  </a:txBody>
                  <a:tcPr>
                    <a:solidFill>
                      <a:schemeClr val="accent1"/>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Event Hub</a:t>
                      </a:r>
                    </a:p>
                  </a:txBody>
                  <a:tcPr>
                    <a:solidFill>
                      <a:schemeClr val="accent1"/>
                    </a:solidFill>
                  </a:tcPr>
                </a:tc>
                <a:extLst>
                  <a:ext uri="{0D108BD9-81ED-4DB2-BD59-A6C34878D82A}">
                    <a16:rowId xmlns:a16="http://schemas.microsoft.com/office/drawing/2014/main" val="2578159780"/>
                  </a:ext>
                </a:extLst>
              </a:tr>
              <a:tr h="564122">
                <a:tc>
                  <a:txBody>
                    <a:bodyPr/>
                    <a:lstStyle/>
                    <a:p>
                      <a:r>
                        <a:rPr lang="en-US" sz="1600" dirty="0"/>
                        <a:t>Communication Pattern</a:t>
                      </a:r>
                    </a:p>
                  </a:txBody>
                  <a:tcPr/>
                </a:tc>
                <a:tc>
                  <a:txBody>
                    <a:bodyPr/>
                    <a:lstStyle/>
                    <a:p>
                      <a:r>
                        <a:rPr lang="en-US" sz="1600" dirty="0"/>
                        <a:t>Device-to-cloud event ingress and cloud-to-device messaging.</a:t>
                      </a:r>
                    </a:p>
                  </a:txBody>
                  <a:tcPr/>
                </a:tc>
                <a:tc>
                  <a:txBody>
                    <a:bodyPr/>
                    <a:lstStyle/>
                    <a:p>
                      <a:r>
                        <a:rPr lang="en-US" sz="1600" dirty="0"/>
                        <a:t>Only event ingress (device-to-cloud scenarios)</a:t>
                      </a:r>
                    </a:p>
                  </a:txBody>
                  <a:tcPr/>
                </a:tc>
                <a:extLst>
                  <a:ext uri="{0D108BD9-81ED-4DB2-BD59-A6C34878D82A}">
                    <a16:rowId xmlns:a16="http://schemas.microsoft.com/office/drawing/2014/main" val="568004741"/>
                  </a:ext>
                </a:extLst>
              </a:tr>
              <a:tr h="801647">
                <a:tc>
                  <a:txBody>
                    <a:bodyPr/>
                    <a:lstStyle/>
                    <a:p>
                      <a:r>
                        <a:rPr lang="en-US" sz="1600" dirty="0"/>
                        <a:t>Security</a:t>
                      </a:r>
                    </a:p>
                  </a:txBody>
                  <a:tcPr/>
                </a:tc>
                <a:tc>
                  <a:txBody>
                    <a:bodyPr/>
                    <a:lstStyle/>
                    <a:p>
                      <a:r>
                        <a:rPr lang="en-US" sz="1600" dirty="0"/>
                        <a:t>Per-device identity and revocable access control.</a:t>
                      </a:r>
                    </a:p>
                  </a:txBody>
                  <a:tcPr/>
                </a:tc>
                <a:tc>
                  <a:txBody>
                    <a:bodyPr/>
                    <a:lstStyle/>
                    <a:p>
                      <a:r>
                        <a:rPr lang="en-US" sz="1600" dirty="0"/>
                        <a:t>Event Hub-wide Shared Access Policies, with limited revocation support using publisher's policies. </a:t>
                      </a:r>
                    </a:p>
                  </a:txBody>
                  <a:tcPr/>
                </a:tc>
                <a:extLst>
                  <a:ext uri="{0D108BD9-81ED-4DB2-BD59-A6C34878D82A}">
                    <a16:rowId xmlns:a16="http://schemas.microsoft.com/office/drawing/2014/main" val="2899088844"/>
                  </a:ext>
                </a:extLst>
              </a:tr>
              <a:tr h="564122">
                <a:tc>
                  <a:txBody>
                    <a:bodyPr/>
                    <a:lstStyle/>
                    <a:p>
                      <a:r>
                        <a:rPr lang="en-US" sz="1600" dirty="0"/>
                        <a:t>Scale</a:t>
                      </a:r>
                    </a:p>
                  </a:txBody>
                  <a:tcPr/>
                </a:tc>
                <a:tc>
                  <a:txBody>
                    <a:bodyPr/>
                    <a:lstStyle/>
                    <a:p>
                      <a:r>
                        <a:rPr lang="en-US" sz="1600" dirty="0"/>
                        <a:t>Millions of simultaneously connected devices.</a:t>
                      </a:r>
                    </a:p>
                  </a:txBody>
                  <a:tcPr/>
                </a:tc>
                <a:tc>
                  <a:txBody>
                    <a:bodyPr/>
                    <a:lstStyle/>
                    <a:p>
                      <a:r>
                        <a:rPr lang="en-US" sz="1600" dirty="0"/>
                        <a:t>Limited number of simultaneous connections: up to 5000 AMQP connection.</a:t>
                      </a:r>
                    </a:p>
                  </a:txBody>
                  <a:tcPr/>
                </a:tc>
                <a:extLst>
                  <a:ext uri="{0D108BD9-81ED-4DB2-BD59-A6C34878D82A}">
                    <a16:rowId xmlns:a16="http://schemas.microsoft.com/office/drawing/2014/main" val="2077946917"/>
                  </a:ext>
                </a:extLst>
              </a:tr>
              <a:tr h="564122">
                <a:tc>
                  <a:txBody>
                    <a:bodyPr/>
                    <a:lstStyle/>
                    <a:p>
                      <a:r>
                        <a:rPr lang="en-US" sz="1600"/>
                        <a:t>Device state information</a:t>
                      </a:r>
                    </a:p>
                  </a:txBody>
                  <a:tcPr anchor="ctr"/>
                </a:tc>
                <a:tc>
                  <a:txBody>
                    <a:bodyPr/>
                    <a:lstStyle/>
                    <a:p>
                      <a:r>
                        <a:rPr lang="en-US" sz="1600" dirty="0">
                          <a:hlinkClick r:id="rId5"/>
                        </a:rPr>
                        <a:t>Device twins</a:t>
                      </a:r>
                      <a:r>
                        <a:rPr lang="en-US" sz="1600" dirty="0"/>
                        <a:t> can store and query device state information.</a:t>
                      </a:r>
                    </a:p>
                  </a:txBody>
                  <a:tcPr anchor="ctr"/>
                </a:tc>
                <a:tc>
                  <a:txBody>
                    <a:bodyPr/>
                    <a:lstStyle/>
                    <a:p>
                      <a:r>
                        <a:rPr lang="en-US" sz="1600" dirty="0"/>
                        <a:t>No device state information can be stored.</a:t>
                      </a:r>
                    </a:p>
                  </a:txBody>
                  <a:tcPr anchor="ctr"/>
                </a:tc>
                <a:extLst>
                  <a:ext uri="{0D108BD9-81ED-4DB2-BD59-A6C34878D82A}">
                    <a16:rowId xmlns:a16="http://schemas.microsoft.com/office/drawing/2014/main" val="3718329887"/>
                  </a:ext>
                </a:extLst>
              </a:tr>
              <a:tr h="564122">
                <a:tc>
                  <a:txBody>
                    <a:bodyPr/>
                    <a:lstStyle/>
                    <a:p>
                      <a:r>
                        <a:rPr lang="en-US" sz="1600" dirty="0"/>
                        <a:t>Device direct RPC methods</a:t>
                      </a:r>
                    </a:p>
                  </a:txBody>
                  <a:tcPr anchor="ctr"/>
                </a:tc>
                <a:tc>
                  <a:txBody>
                    <a:bodyPr/>
                    <a:lstStyle/>
                    <a:p>
                      <a:r>
                        <a:rPr lang="en-US" sz="1600" dirty="0"/>
                        <a:t>Yes</a:t>
                      </a:r>
                    </a:p>
                  </a:txBody>
                  <a:tcPr anchor="ctr"/>
                </a:tc>
                <a:tc>
                  <a:txBody>
                    <a:bodyPr/>
                    <a:lstStyle/>
                    <a:p>
                      <a:r>
                        <a:rPr lang="en-US" sz="1600" dirty="0"/>
                        <a:t>No</a:t>
                      </a:r>
                    </a:p>
                  </a:txBody>
                  <a:tcPr anchor="ctr"/>
                </a:tc>
                <a:extLst>
                  <a:ext uri="{0D108BD9-81ED-4DB2-BD59-A6C34878D82A}">
                    <a16:rowId xmlns:a16="http://schemas.microsoft.com/office/drawing/2014/main" val="3033709068"/>
                  </a:ext>
                </a:extLst>
              </a:tr>
              <a:tr h="754495">
                <a:tc>
                  <a:txBody>
                    <a:bodyPr/>
                    <a:lstStyle/>
                    <a:p>
                      <a:r>
                        <a:rPr lang="en-US" sz="1600"/>
                        <a:t>Operations</a:t>
                      </a:r>
                      <a:endParaRPr lang="en-US" sz="1600" dirty="0"/>
                    </a:p>
                  </a:txBody>
                  <a:tcPr/>
                </a:tc>
                <a:tc>
                  <a:txBody>
                    <a:bodyPr/>
                    <a:lstStyle/>
                    <a:p>
                      <a:r>
                        <a:rPr lang="en-US" sz="1600" dirty="0"/>
                        <a:t>Individual device authentication errors, throttling, and bad format exceptions. </a:t>
                      </a:r>
                    </a:p>
                  </a:txBody>
                  <a:tcPr/>
                </a:tc>
                <a:tc>
                  <a:txBody>
                    <a:bodyPr/>
                    <a:lstStyle/>
                    <a:p>
                      <a:r>
                        <a:rPr lang="en-US" sz="1600" dirty="0"/>
                        <a:t>Exposes only aggregate metrics.</a:t>
                      </a:r>
                    </a:p>
                  </a:txBody>
                  <a:tcPr/>
                </a:tc>
                <a:extLst>
                  <a:ext uri="{0D108BD9-81ED-4DB2-BD59-A6C34878D82A}">
                    <a16:rowId xmlns:a16="http://schemas.microsoft.com/office/drawing/2014/main" val="3000444527"/>
                  </a:ext>
                </a:extLst>
              </a:tr>
              <a:tr h="326597">
                <a:tc>
                  <a:txBody>
                    <a:bodyPr/>
                    <a:lstStyle/>
                    <a:p>
                      <a:r>
                        <a:rPr lang="en-US" sz="1600"/>
                        <a:t>File Upload</a:t>
                      </a:r>
                      <a:endParaRPr lang="en-US" sz="1600" dirty="0"/>
                    </a:p>
                  </a:txBody>
                  <a:tcPr/>
                </a:tc>
                <a:tc>
                  <a:txBody>
                    <a:bodyPr/>
                    <a:lstStyle/>
                    <a:p>
                      <a:r>
                        <a:rPr lang="en-US" sz="1600" dirty="0"/>
                        <a:t>Yes</a:t>
                      </a:r>
                    </a:p>
                  </a:txBody>
                  <a:tcPr/>
                </a:tc>
                <a:tc>
                  <a:txBody>
                    <a:bodyPr/>
                    <a:lstStyle/>
                    <a:p>
                      <a:r>
                        <a:rPr lang="en-US" sz="1600" dirty="0"/>
                        <a:t>Not supported.</a:t>
                      </a:r>
                    </a:p>
                  </a:txBody>
                  <a:tcPr/>
                </a:tc>
                <a:extLst>
                  <a:ext uri="{0D108BD9-81ED-4DB2-BD59-A6C34878D82A}">
                    <a16:rowId xmlns:a16="http://schemas.microsoft.com/office/drawing/2014/main" val="3015648109"/>
                  </a:ext>
                </a:extLst>
              </a:tr>
              <a:tr h="530940">
                <a:tc>
                  <a:txBody>
                    <a:bodyPr/>
                    <a:lstStyle/>
                    <a:p>
                      <a:r>
                        <a:rPr lang="en-US" sz="1600" dirty="0"/>
                        <a:t>Device SDK</a:t>
                      </a:r>
                    </a:p>
                  </a:txBody>
                  <a:tcPr/>
                </a:tc>
                <a:tc>
                  <a:txBody>
                    <a:bodyPr/>
                    <a:lstStyle/>
                    <a:p>
                      <a:r>
                        <a:rPr lang="en-US" sz="1600" dirty="0"/>
                        <a:t>Large variety of platforms and languages, OS.</a:t>
                      </a:r>
                    </a:p>
                  </a:txBody>
                  <a:tcPr/>
                </a:tc>
                <a:tc>
                  <a:txBody>
                    <a:bodyPr/>
                    <a:lstStyle/>
                    <a:p>
                      <a:r>
                        <a:rPr lang="en-US" sz="1600" dirty="0"/>
                        <a:t>Supported on .NET, C.</a:t>
                      </a:r>
                    </a:p>
                  </a:txBody>
                  <a:tcPr/>
                </a:tc>
                <a:extLst>
                  <a:ext uri="{0D108BD9-81ED-4DB2-BD59-A6C34878D82A}">
                    <a16:rowId xmlns:a16="http://schemas.microsoft.com/office/drawing/2014/main" val="8019419"/>
                  </a:ext>
                </a:extLst>
              </a:tr>
              <a:tr h="754495">
                <a:tc>
                  <a:txBody>
                    <a:bodyPr/>
                    <a:lstStyle/>
                    <a:p>
                      <a:r>
                        <a:rPr lang="en-US" sz="1600" dirty="0"/>
                        <a:t>Device protocol</a:t>
                      </a:r>
                    </a:p>
                  </a:txBody>
                  <a:tcPr/>
                </a:tc>
                <a:tc>
                  <a:txBody>
                    <a:bodyPr/>
                    <a:lstStyle/>
                    <a:p>
                      <a:r>
                        <a:rPr lang="en-US" sz="1600" dirty="0"/>
                        <a:t>MQTT, MQTT over </a:t>
                      </a:r>
                      <a:r>
                        <a:rPr lang="en-US" sz="1600" dirty="0" err="1"/>
                        <a:t>WebSockets</a:t>
                      </a:r>
                      <a:r>
                        <a:rPr lang="en-US" sz="1600" dirty="0"/>
                        <a:t>, AMQP, AMQP over </a:t>
                      </a:r>
                      <a:r>
                        <a:rPr lang="en-US" sz="1600" dirty="0" err="1"/>
                        <a:t>WebSockets</a:t>
                      </a:r>
                      <a:r>
                        <a:rPr lang="en-US" sz="1600" dirty="0"/>
                        <a:t>, HTTP and Protocol Adapter</a:t>
                      </a:r>
                    </a:p>
                  </a:txBody>
                  <a:tcPr/>
                </a:tc>
                <a:tc>
                  <a:txBody>
                    <a:bodyPr/>
                    <a:lstStyle/>
                    <a:p>
                      <a:r>
                        <a:rPr lang="en-US" sz="1600" dirty="0"/>
                        <a:t>MQTT, MQTT over </a:t>
                      </a:r>
                      <a:r>
                        <a:rPr lang="en-US" sz="1600" dirty="0" err="1"/>
                        <a:t>WebSockets</a:t>
                      </a:r>
                      <a:r>
                        <a:rPr lang="en-US" sz="1600" dirty="0"/>
                        <a:t>, AMQP, AMQP over </a:t>
                      </a:r>
                      <a:r>
                        <a:rPr lang="en-US" sz="1600" dirty="0" err="1"/>
                        <a:t>WebSockets</a:t>
                      </a:r>
                      <a:r>
                        <a:rPr lang="en-US" sz="1600" dirty="0"/>
                        <a:t>, and HTTP</a:t>
                      </a:r>
                    </a:p>
                  </a:txBody>
                  <a:tcPr/>
                </a:tc>
                <a:extLst>
                  <a:ext uri="{0D108BD9-81ED-4DB2-BD59-A6C34878D82A}">
                    <a16:rowId xmlns:a16="http://schemas.microsoft.com/office/drawing/2014/main" val="2329272668"/>
                  </a:ext>
                </a:extLst>
              </a:tr>
            </a:tbl>
          </a:graphicData>
        </a:graphic>
      </p:graphicFrame>
      <p:sp>
        <p:nvSpPr>
          <p:cNvPr id="86" name="Oval Callout 94"/>
          <p:cNvSpPr/>
          <p:nvPr/>
        </p:nvSpPr>
        <p:spPr bwMode="auto">
          <a:xfrm>
            <a:off x="87105" y="207343"/>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4</a:t>
            </a:r>
          </a:p>
        </p:txBody>
      </p:sp>
    </p:spTree>
    <p:extLst>
      <p:ext uri="{BB962C8B-B14F-4D97-AF65-F5344CB8AC3E}">
        <p14:creationId xmlns:p14="http://schemas.microsoft.com/office/powerpoint/2010/main" val="1354861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3840" y="1"/>
            <a:ext cx="11948160" cy="1232898"/>
          </a:xfrm>
        </p:spPr>
        <p:txBody>
          <a:bodyPr/>
          <a:lstStyle/>
          <a:p>
            <a:r>
              <a:rPr lang="en-US" dirty="0"/>
              <a:t>Device provisioning</a:t>
            </a:r>
          </a:p>
        </p:txBody>
      </p:sp>
      <p:pic>
        <p:nvPicPr>
          <p:cNvPr id="81" name="Picture 80"/>
          <p:cNvPicPr>
            <a:picLocks noChangeAspect="1"/>
          </p:cNvPicPr>
          <p:nvPr/>
        </p:nvPicPr>
        <p:blipFill>
          <a:blip r:embed="rId3">
            <a:biLevel thresh="25000"/>
          </a:blip>
          <a:stretch>
            <a:fillRect/>
          </a:stretch>
        </p:blipFill>
        <p:spPr>
          <a:xfrm>
            <a:off x="1136745" y="1195139"/>
            <a:ext cx="292023" cy="311131"/>
          </a:xfrm>
          <a:prstGeom prst="rect">
            <a:avLst/>
          </a:prstGeom>
        </p:spPr>
      </p:pic>
      <p:pic>
        <p:nvPicPr>
          <p:cNvPr id="84" name="Picture 8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sp>
        <p:nvSpPr>
          <p:cNvPr id="86" name="Oval Callout 94"/>
          <p:cNvSpPr/>
          <p:nvPr/>
        </p:nvSpPr>
        <p:spPr bwMode="auto">
          <a:xfrm>
            <a:off x="97658" y="515538"/>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5</a:t>
            </a:r>
          </a:p>
        </p:txBody>
      </p:sp>
      <p:sp>
        <p:nvSpPr>
          <p:cNvPr id="10" name="Footer Placeholder 2"/>
          <p:cNvSpPr txBox="1">
            <a:spLocks/>
          </p:cNvSpPr>
          <p:nvPr/>
        </p:nvSpPr>
        <p:spPr>
          <a:xfrm>
            <a:off x="485054" y="6558796"/>
            <a:ext cx="3859607" cy="1344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239">
                    <a:srgbClr val="505050"/>
                  </a:gs>
                  <a:gs pos="11940">
                    <a:srgbClr val="505050"/>
                  </a:gs>
                </a:gsLst>
                <a:lin ang="5400000" scaled="0"/>
              </a:gradFill>
              <a:effectLst/>
              <a:uLnTx/>
              <a:uFillTx/>
              <a:latin typeface="Calibri" panose="020F0502020204030204"/>
              <a:ea typeface="+mn-ea"/>
              <a:cs typeface="+mn-cs"/>
            </a:endParaRPr>
          </a:p>
        </p:txBody>
      </p:sp>
      <p:sp>
        <p:nvSpPr>
          <p:cNvPr id="13" name="Rectangle 12"/>
          <p:cNvSpPr/>
          <p:nvPr/>
        </p:nvSpPr>
        <p:spPr bwMode="auto">
          <a:xfrm>
            <a:off x="8125473" y="1317784"/>
            <a:ext cx="2011680" cy="13608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IoT Hub</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A)</a:t>
            </a:r>
          </a:p>
        </p:txBody>
      </p:sp>
      <p:sp>
        <p:nvSpPr>
          <p:cNvPr id="15" name="Rectangle 14"/>
          <p:cNvSpPr/>
          <p:nvPr/>
        </p:nvSpPr>
        <p:spPr bwMode="auto">
          <a:xfrm>
            <a:off x="3668910" y="1317783"/>
            <a:ext cx="2011680" cy="135317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Device 1</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Device 2</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Device n</a:t>
            </a:r>
          </a:p>
        </p:txBody>
      </p:sp>
      <p:cxnSp>
        <p:nvCxnSpPr>
          <p:cNvPr id="17" name="Straight Arrow Connector 16"/>
          <p:cNvCxnSpPr>
            <a:cxnSpLocks/>
            <a:stCxn id="15" idx="2"/>
            <a:endCxn id="23" idx="1"/>
          </p:cNvCxnSpPr>
          <p:nvPr/>
        </p:nvCxnSpPr>
        <p:spPr>
          <a:xfrm>
            <a:off x="4674750" y="2670960"/>
            <a:ext cx="827423" cy="101835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23" idx="3"/>
            <a:endCxn id="13" idx="2"/>
          </p:cNvCxnSpPr>
          <p:nvPr/>
        </p:nvCxnSpPr>
        <p:spPr>
          <a:xfrm flipV="1">
            <a:off x="8267673" y="2678634"/>
            <a:ext cx="863640" cy="101067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15" idx="3"/>
            <a:endCxn id="13" idx="1"/>
          </p:cNvCxnSpPr>
          <p:nvPr/>
        </p:nvCxnSpPr>
        <p:spPr>
          <a:xfrm>
            <a:off x="5680590" y="1994372"/>
            <a:ext cx="2444883" cy="383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5502173" y="2981551"/>
            <a:ext cx="2765500" cy="141552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Device Provisioning</a:t>
            </a:r>
          </a:p>
        </p:txBody>
      </p:sp>
      <p:sp>
        <p:nvSpPr>
          <p:cNvPr id="24" name="Flowchart: Document 23"/>
          <p:cNvSpPr/>
          <p:nvPr/>
        </p:nvSpPr>
        <p:spPr>
          <a:xfrm>
            <a:off x="5991475" y="3774778"/>
            <a:ext cx="1747252" cy="520745"/>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Devices for customer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Devices for customer B</a:t>
            </a:r>
          </a:p>
        </p:txBody>
      </p:sp>
      <p:cxnSp>
        <p:nvCxnSpPr>
          <p:cNvPr id="25" name="Straight Arrow Connector 24"/>
          <p:cNvCxnSpPr/>
          <p:nvPr/>
        </p:nvCxnSpPr>
        <p:spPr>
          <a:xfrm flipH="1" flipV="1">
            <a:off x="4516704" y="2670960"/>
            <a:ext cx="827423" cy="101428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267673" y="2675986"/>
            <a:ext cx="726055" cy="82933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177375" y="2733900"/>
            <a:ext cx="2011680" cy="27524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A</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B</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Z</a:t>
            </a:r>
          </a:p>
        </p:txBody>
      </p:sp>
      <p:cxnSp>
        <p:nvCxnSpPr>
          <p:cNvPr id="30" name="Straight Arrow Connector 29"/>
          <p:cNvCxnSpPr/>
          <p:nvPr/>
        </p:nvCxnSpPr>
        <p:spPr>
          <a:xfrm flipV="1">
            <a:off x="3184530" y="3178104"/>
            <a:ext cx="231391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5394670" y="2394073"/>
            <a:ext cx="207552" cy="20872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6" name="Straight Arrow Connector 35"/>
          <p:cNvCxnSpPr/>
          <p:nvPr/>
        </p:nvCxnSpPr>
        <p:spPr>
          <a:xfrm flipH="1" flipV="1">
            <a:off x="5668862" y="2381028"/>
            <a:ext cx="2432121" cy="174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10697497" y="0"/>
            <a:ext cx="1494503" cy="1071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 name="Oval 41"/>
          <p:cNvSpPr/>
          <p:nvPr/>
        </p:nvSpPr>
        <p:spPr bwMode="auto">
          <a:xfrm>
            <a:off x="5367563" y="1508763"/>
            <a:ext cx="207552" cy="20872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 name="Oval 43"/>
          <p:cNvSpPr/>
          <p:nvPr/>
        </p:nvSpPr>
        <p:spPr bwMode="auto">
          <a:xfrm>
            <a:off x="5372502" y="1789487"/>
            <a:ext cx="207552" cy="208722"/>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Rectangle 46"/>
          <p:cNvSpPr/>
          <p:nvPr/>
        </p:nvSpPr>
        <p:spPr bwMode="auto">
          <a:xfrm>
            <a:off x="9355486" y="2144467"/>
            <a:ext cx="2011680" cy="13608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IoT Hub</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B)</a:t>
            </a:r>
          </a:p>
        </p:txBody>
      </p:sp>
      <p:sp>
        <p:nvSpPr>
          <p:cNvPr id="48" name="Rectangle 47"/>
          <p:cNvSpPr/>
          <p:nvPr/>
        </p:nvSpPr>
        <p:spPr bwMode="auto">
          <a:xfrm>
            <a:off x="10180320" y="3055145"/>
            <a:ext cx="2011680" cy="13608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IoT Hub</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(Customer Z)</a:t>
            </a:r>
          </a:p>
        </p:txBody>
      </p:sp>
      <p:sp>
        <p:nvSpPr>
          <p:cNvPr id="26" name="TextBox 25"/>
          <p:cNvSpPr txBox="1"/>
          <p:nvPr/>
        </p:nvSpPr>
        <p:spPr>
          <a:xfrm>
            <a:off x="5939929" y="5380413"/>
            <a:ext cx="4655487"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Auto-discovery and provisioning of devices</a:t>
            </a:r>
          </a:p>
        </p:txBody>
      </p:sp>
    </p:spTree>
    <p:extLst>
      <p:ext uri="{BB962C8B-B14F-4D97-AF65-F5344CB8AC3E}">
        <p14:creationId xmlns:p14="http://schemas.microsoft.com/office/powerpoint/2010/main" val="10945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85" name="Table 84"/>
          <p:cNvGraphicFramePr>
            <a:graphicFrameLocks noGrp="1"/>
          </p:cNvGraphicFramePr>
          <p:nvPr>
            <p:extLst/>
          </p:nvPr>
        </p:nvGraphicFramePr>
        <p:xfrm>
          <a:off x="272336" y="1086604"/>
          <a:ext cx="11673588" cy="4802586"/>
        </p:xfrm>
        <a:graphic>
          <a:graphicData uri="http://schemas.openxmlformats.org/drawingml/2006/table">
            <a:tbl>
              <a:tblPr firstRow="1" bandRow="1">
                <a:tableStyleId>{5940675A-B579-460E-94D1-54222C63F5DA}</a:tableStyleId>
              </a:tblPr>
              <a:tblGrid>
                <a:gridCol w="1367354">
                  <a:extLst>
                    <a:ext uri="{9D8B030D-6E8A-4147-A177-3AD203B41FA5}">
                      <a16:colId xmlns:a16="http://schemas.microsoft.com/office/drawing/2014/main" val="1493082673"/>
                    </a:ext>
                  </a:extLst>
                </a:gridCol>
                <a:gridCol w="785319">
                  <a:extLst>
                    <a:ext uri="{9D8B030D-6E8A-4147-A177-3AD203B41FA5}">
                      <a16:colId xmlns:a16="http://schemas.microsoft.com/office/drawing/2014/main" val="910254470"/>
                    </a:ext>
                  </a:extLst>
                </a:gridCol>
                <a:gridCol w="1424874">
                  <a:extLst>
                    <a:ext uri="{9D8B030D-6E8A-4147-A177-3AD203B41FA5}">
                      <a16:colId xmlns:a16="http://schemas.microsoft.com/office/drawing/2014/main" val="2357854423"/>
                    </a:ext>
                  </a:extLst>
                </a:gridCol>
                <a:gridCol w="1632004">
                  <a:extLst>
                    <a:ext uri="{9D8B030D-6E8A-4147-A177-3AD203B41FA5}">
                      <a16:colId xmlns:a16="http://schemas.microsoft.com/office/drawing/2014/main" val="170140327"/>
                    </a:ext>
                  </a:extLst>
                </a:gridCol>
                <a:gridCol w="1545361">
                  <a:extLst>
                    <a:ext uri="{9D8B030D-6E8A-4147-A177-3AD203B41FA5}">
                      <a16:colId xmlns:a16="http://schemas.microsoft.com/office/drawing/2014/main" val="2247036591"/>
                    </a:ext>
                  </a:extLst>
                </a:gridCol>
                <a:gridCol w="1799487">
                  <a:extLst>
                    <a:ext uri="{9D8B030D-6E8A-4147-A177-3AD203B41FA5}">
                      <a16:colId xmlns:a16="http://schemas.microsoft.com/office/drawing/2014/main" val="114233889"/>
                    </a:ext>
                  </a:extLst>
                </a:gridCol>
                <a:gridCol w="1618297">
                  <a:extLst>
                    <a:ext uri="{9D8B030D-6E8A-4147-A177-3AD203B41FA5}">
                      <a16:colId xmlns:a16="http://schemas.microsoft.com/office/drawing/2014/main" val="1029300058"/>
                    </a:ext>
                  </a:extLst>
                </a:gridCol>
                <a:gridCol w="1500892">
                  <a:extLst>
                    <a:ext uri="{9D8B030D-6E8A-4147-A177-3AD203B41FA5}">
                      <a16:colId xmlns:a16="http://schemas.microsoft.com/office/drawing/2014/main" val="1534939681"/>
                    </a:ext>
                  </a:extLst>
                </a:gridCol>
              </a:tblGrid>
              <a:tr h="725262">
                <a:tc>
                  <a:txBody>
                    <a:bodyPr/>
                    <a:lstStyle/>
                    <a:p>
                      <a:r>
                        <a:rPr lang="en-US" sz="2000" dirty="0">
                          <a:solidFill>
                            <a:schemeClr val="bg1"/>
                          </a:solidFill>
                          <a:latin typeface="Segoe UI Semibold" panose="020B0702040204020203" pitchFamily="34" charset="0"/>
                          <a:cs typeface="Segoe UI Semibold" panose="020B0702040204020203" pitchFamily="34" charset="0"/>
                        </a:rPr>
                        <a:t>Processor</a:t>
                      </a:r>
                    </a:p>
                    <a:p>
                      <a:r>
                        <a:rPr lang="en-US" sz="2000" dirty="0">
                          <a:solidFill>
                            <a:schemeClr val="bg1"/>
                          </a:solidFill>
                          <a:latin typeface="Segoe UI Semibold" panose="020B0702040204020203" pitchFamily="34" charset="0"/>
                          <a:cs typeface="Segoe UI Semibold" panose="020B0702040204020203" pitchFamily="34" charset="0"/>
                        </a:rPr>
                        <a:t>Name</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UX</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Monitor</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IDE</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Scale</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Connectors</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SQL</a:t>
                      </a:r>
                    </a:p>
                  </a:txBody>
                  <a:tcPr>
                    <a:solidFill>
                      <a:schemeClr val="accent5"/>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Data Format</a:t>
                      </a:r>
                    </a:p>
                  </a:txBody>
                  <a:tcPr>
                    <a:solidFill>
                      <a:schemeClr val="accent5"/>
                    </a:solidFill>
                  </a:tcPr>
                </a:tc>
                <a:extLst>
                  <a:ext uri="{0D108BD9-81ED-4DB2-BD59-A6C34878D82A}">
                    <a16:rowId xmlns:a16="http://schemas.microsoft.com/office/drawing/2014/main" val="2578159780"/>
                  </a:ext>
                </a:extLst>
              </a:tr>
              <a:tr h="1515147">
                <a:tc>
                  <a:txBody>
                    <a:bodyPr/>
                    <a:lstStyle/>
                    <a:p>
                      <a:r>
                        <a:rPr lang="en-US" sz="1600" dirty="0"/>
                        <a:t>Stream Analytics</a:t>
                      </a:r>
                    </a:p>
                  </a:txBody>
                  <a:tcPr/>
                </a:tc>
                <a:tc>
                  <a:txBody>
                    <a:bodyPr/>
                    <a:lstStyle/>
                    <a:p>
                      <a:pPr algn="ctr"/>
                      <a:r>
                        <a:rPr lang="en-US" sz="1600" dirty="0"/>
                        <a:t>Yes</a:t>
                      </a:r>
                    </a:p>
                  </a:txBody>
                  <a:tcPr/>
                </a:tc>
                <a:tc>
                  <a:txBody>
                    <a:bodyPr/>
                    <a:lstStyle/>
                    <a:p>
                      <a:pPr algn="ctr"/>
                      <a:r>
                        <a:rPr lang="en-US" sz="1600" dirty="0"/>
                        <a:t>Yes, via Azure Portal or REST API</a:t>
                      </a:r>
                    </a:p>
                  </a:txBody>
                  <a:tcPr/>
                </a:tc>
                <a:tc>
                  <a:txBody>
                    <a:bodyPr/>
                    <a:lstStyle/>
                    <a:p>
                      <a:pPr algn="ctr"/>
                      <a:r>
                        <a:rPr lang="en-US" sz="1600" dirty="0"/>
                        <a:t>Yes, VS, Azure Portal, Power Shell</a:t>
                      </a:r>
                    </a:p>
                  </a:txBody>
                  <a:tcPr/>
                </a:tc>
                <a:tc>
                  <a:txBody>
                    <a:bodyPr/>
                    <a:lstStyle/>
                    <a:p>
                      <a:pPr algn="ctr"/>
                      <a:r>
                        <a:rPr lang="en-US" sz="1600" dirty="0"/>
                        <a:t>Yes, 1MB/s</a:t>
                      </a:r>
                    </a:p>
                  </a:txBody>
                  <a:tcPr/>
                </a:tc>
                <a:tc>
                  <a:txBody>
                    <a:bodyPr/>
                    <a:lstStyle/>
                    <a:p>
                      <a:pPr algn="ctr"/>
                      <a:r>
                        <a:rPr lang="en-US" sz="1600" dirty="0"/>
                        <a:t>Out: Azure Event Hubs, Azure Blob Storage, Azure Tables, Azure SQL DB, and </a:t>
                      </a:r>
                      <a:r>
                        <a:rPr lang="en-US" sz="1600" dirty="0" err="1"/>
                        <a:t>PowerBI</a:t>
                      </a:r>
                      <a:r>
                        <a:rPr lang="en-US" sz="1600" dirty="0"/>
                        <a:t>.</a:t>
                      </a:r>
                    </a:p>
                  </a:txBody>
                  <a:tcPr/>
                </a:tc>
                <a:tc>
                  <a:txBody>
                    <a:bodyPr/>
                    <a:lstStyle/>
                    <a:p>
                      <a:pPr algn="ctr"/>
                      <a:r>
                        <a:rPr lang="en-US" sz="1600" dirty="0"/>
                        <a:t>Yes, an easy to use SQL language support is available</a:t>
                      </a:r>
                    </a:p>
                  </a:txBody>
                  <a:tcPr/>
                </a:tc>
                <a:tc>
                  <a:txBody>
                    <a:bodyPr/>
                    <a:lstStyle/>
                    <a:p>
                      <a:pPr algn="ctr"/>
                      <a:r>
                        <a:rPr lang="en-US" sz="1600" dirty="0" err="1"/>
                        <a:t>Json</a:t>
                      </a:r>
                      <a:r>
                        <a:rPr lang="en-US" sz="1600" dirty="0"/>
                        <a:t>, Avro, CSV</a:t>
                      </a:r>
                    </a:p>
                  </a:txBody>
                  <a:tcPr/>
                </a:tc>
                <a:extLst>
                  <a:ext uri="{0D108BD9-81ED-4DB2-BD59-A6C34878D82A}">
                    <a16:rowId xmlns:a16="http://schemas.microsoft.com/office/drawing/2014/main" val="568004741"/>
                  </a:ext>
                </a:extLst>
              </a:tr>
              <a:tr h="1007697">
                <a:tc>
                  <a:txBody>
                    <a:bodyPr/>
                    <a:lstStyle/>
                    <a:p>
                      <a:r>
                        <a:rPr lang="en-US" sz="1600" dirty="0"/>
                        <a:t>Event Processor Host</a:t>
                      </a:r>
                    </a:p>
                  </a:txBody>
                  <a:tcPr/>
                </a:tc>
                <a:tc>
                  <a:txBody>
                    <a:bodyPr/>
                    <a:lstStyle/>
                    <a:p>
                      <a:pPr algn="ctr"/>
                      <a:r>
                        <a:rPr lang="en-US" sz="1600" dirty="0"/>
                        <a:t>No</a:t>
                      </a:r>
                    </a:p>
                  </a:txBody>
                  <a:tcPr/>
                </a:tc>
                <a:tc>
                  <a:txBody>
                    <a:bodyPr/>
                    <a:lstStyle/>
                    <a:p>
                      <a:pPr algn="ctr"/>
                      <a:r>
                        <a:rPr lang="en-US" sz="1600" dirty="0"/>
                        <a:t>No</a:t>
                      </a:r>
                    </a:p>
                  </a:txBody>
                  <a:tcPr/>
                </a:tc>
                <a:tc>
                  <a:txBody>
                    <a:bodyPr/>
                    <a:lstStyle/>
                    <a:p>
                      <a:pPr algn="ctr"/>
                      <a:r>
                        <a:rPr lang="en-US" sz="1600" dirty="0"/>
                        <a:t>VS, </a:t>
                      </a:r>
                      <a:r>
                        <a:rPr lang="en-US" sz="1600" dirty="0" err="1"/>
                        <a:t>Nuget</a:t>
                      </a:r>
                      <a:r>
                        <a:rPr lang="en-US" sz="1600" dirty="0"/>
                        <a:t> package</a:t>
                      </a:r>
                    </a:p>
                  </a:txBody>
                  <a:tcPr/>
                </a:tc>
                <a:tc>
                  <a:txBody>
                    <a:bodyPr/>
                    <a:lstStyle/>
                    <a:p>
                      <a:pPr algn="ctr"/>
                      <a:r>
                        <a:rPr lang="en-US" sz="1600" dirty="0"/>
                        <a:t>No, not massively</a:t>
                      </a:r>
                    </a:p>
                  </a:txBody>
                  <a:tcPr/>
                </a:tc>
                <a:tc>
                  <a:txBody>
                    <a:bodyPr/>
                    <a:lstStyle/>
                    <a:p>
                      <a:pPr algn="ctr"/>
                      <a:r>
                        <a:rPr lang="en-US" sz="1600" dirty="0"/>
                        <a:t>Yes, only Event Hub to Storage</a:t>
                      </a:r>
                    </a:p>
                  </a:txBody>
                  <a:tcPr/>
                </a:tc>
                <a:tc>
                  <a:txBody>
                    <a:bodyPr/>
                    <a:lstStyle/>
                    <a:p>
                      <a:pPr algn="ctr"/>
                      <a:r>
                        <a:rPr lang="en-US" sz="1600" dirty="0"/>
                        <a:t>No, custom code</a:t>
                      </a:r>
                    </a:p>
                  </a:txBody>
                  <a:tcPr/>
                </a:tc>
                <a:tc>
                  <a:txBody>
                    <a:bodyPr/>
                    <a:lstStyle/>
                    <a:p>
                      <a:pPr algn="ctr"/>
                      <a:r>
                        <a:rPr lang="en-US" sz="1600" dirty="0"/>
                        <a:t>Custom code</a:t>
                      </a:r>
                    </a:p>
                  </a:txBody>
                  <a:tcPr/>
                </a:tc>
                <a:extLst>
                  <a:ext uri="{0D108BD9-81ED-4DB2-BD59-A6C34878D82A}">
                    <a16:rowId xmlns:a16="http://schemas.microsoft.com/office/drawing/2014/main" val="2899088844"/>
                  </a:ext>
                </a:extLst>
              </a:tr>
              <a:tr h="1491352">
                <a:tc>
                  <a:txBody>
                    <a:bodyPr/>
                    <a:lstStyle/>
                    <a:p>
                      <a:r>
                        <a:rPr lang="en-US" sz="1600" dirty="0"/>
                        <a:t>Apache Storm on HD Insight</a:t>
                      </a:r>
                    </a:p>
                  </a:txBody>
                  <a:tcPr anchor="ctr"/>
                </a:tc>
                <a:tc>
                  <a:txBody>
                    <a:bodyPr/>
                    <a:lstStyle/>
                    <a:p>
                      <a:pPr algn="ctr"/>
                      <a:r>
                        <a:rPr lang="en-US" sz="1600" dirty="0"/>
                        <a:t>Yes</a:t>
                      </a:r>
                    </a:p>
                  </a:txBody>
                  <a:tcPr anchor="ctr"/>
                </a:tc>
                <a:tc>
                  <a:txBody>
                    <a:bodyPr/>
                    <a:lstStyle/>
                    <a:p>
                      <a:pPr algn="ctr"/>
                      <a:r>
                        <a:rPr lang="en-US" sz="1600" dirty="0"/>
                        <a:t>Yes, Storm UI and REST API</a:t>
                      </a:r>
                    </a:p>
                  </a:txBody>
                  <a:tcPr anchor="ctr"/>
                </a:tc>
                <a:tc>
                  <a:txBody>
                    <a:bodyPr/>
                    <a:lstStyle/>
                    <a:p>
                      <a:pPr algn="ctr"/>
                      <a:r>
                        <a:rPr lang="en-US" sz="1600" dirty="0"/>
                        <a:t>Yes, Azure Portal, PowerShell, Visual Studio and REST APIs</a:t>
                      </a:r>
                    </a:p>
                  </a:txBody>
                  <a:tcPr anchor="ctr"/>
                </a:tc>
                <a:tc>
                  <a:txBody>
                    <a:bodyPr/>
                    <a:lstStyle/>
                    <a:p>
                      <a:pPr algn="ctr"/>
                      <a:r>
                        <a:rPr lang="en-US" sz="1600" dirty="0"/>
                        <a:t>Yes, top limit defined by quota</a:t>
                      </a:r>
                    </a:p>
                  </a:txBody>
                  <a:tcPr anchor="ctr"/>
                </a:tc>
                <a:tc>
                  <a:txBody>
                    <a:bodyPr/>
                    <a:lstStyle/>
                    <a:p>
                      <a:pPr algn="ctr"/>
                      <a:r>
                        <a:rPr lang="en-US" sz="1600" dirty="0"/>
                        <a:t>Out: </a:t>
                      </a:r>
                      <a:r>
                        <a:rPr lang="en-US" sz="1600" dirty="0" err="1"/>
                        <a:t>PowerBI</a:t>
                      </a:r>
                      <a:r>
                        <a:rPr lang="en-US" sz="1600" dirty="0"/>
                        <a:t>, Azure Event Hubs, Azure Blob Store, Azure </a:t>
                      </a:r>
                      <a:r>
                        <a:rPr lang="en-US" sz="1600" dirty="0" err="1"/>
                        <a:t>DocumentDB</a:t>
                      </a:r>
                      <a:r>
                        <a:rPr lang="en-US" sz="1600" dirty="0"/>
                        <a:t>, SQL and HBase.</a:t>
                      </a:r>
                    </a:p>
                  </a:txBody>
                  <a:tcPr anchor="ctr"/>
                </a:tc>
                <a:tc>
                  <a:txBody>
                    <a:bodyPr/>
                    <a:lstStyle/>
                    <a:p>
                      <a:pPr algn="ctr"/>
                      <a:r>
                        <a:rPr lang="en-US" sz="1600" dirty="0"/>
                        <a:t>No, users must write code in Java C# or use Trident APIs.</a:t>
                      </a:r>
                    </a:p>
                  </a:txBody>
                  <a:tcPr anchor="ctr"/>
                </a:tc>
                <a:tc>
                  <a:txBody>
                    <a:bodyPr/>
                    <a:lstStyle/>
                    <a:p>
                      <a:pPr algn="ctr"/>
                      <a:r>
                        <a:rPr lang="en-US" sz="1600" dirty="0"/>
                        <a:t>Any format via custom code</a:t>
                      </a:r>
                    </a:p>
                  </a:txBody>
                  <a:tcPr anchor="ctr"/>
                </a:tc>
                <a:extLst>
                  <a:ext uri="{0D108BD9-81ED-4DB2-BD59-A6C34878D82A}">
                    <a16:rowId xmlns:a16="http://schemas.microsoft.com/office/drawing/2014/main" val="3718329887"/>
                  </a:ext>
                </a:extLst>
              </a:tr>
            </a:tbl>
          </a:graphicData>
        </a:graphic>
      </p:graphicFrame>
      <p:sp>
        <p:nvSpPr>
          <p:cNvPr id="86"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6</a:t>
            </a:r>
          </a:p>
        </p:txBody>
      </p:sp>
      <p:sp>
        <p:nvSpPr>
          <p:cNvPr id="6" name="TextBox 5"/>
          <p:cNvSpPr txBox="1"/>
          <p:nvPr/>
        </p:nvSpPr>
        <p:spPr>
          <a:xfrm>
            <a:off x="6873357" y="5832583"/>
            <a:ext cx="5248790" cy="369332"/>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  </a:t>
            </a:r>
            <a:r>
              <a:rPr kumimoji="0" lang="en-US" sz="1800" b="0" i="0" u="none" strike="noStrike" kern="1200" cap="none" spc="0" normalizeH="0" baseline="0" noProof="0" dirty="0">
                <a:ln>
                  <a:noFill/>
                </a:ln>
                <a:solidFill>
                  <a:srgbClr val="505050"/>
                </a:solidFill>
                <a:effectLst/>
                <a:uLnTx/>
                <a:uFillTx/>
                <a:latin typeface="Segoe UI Light"/>
                <a:ea typeface="+mn-ea"/>
                <a:cs typeface="+mn-cs"/>
              </a:rPr>
              <a:t>Real-time event processing</a:t>
            </a:r>
          </a:p>
        </p:txBody>
      </p:sp>
      <p:sp>
        <p:nvSpPr>
          <p:cNvPr id="2" name="Title 1"/>
          <p:cNvSpPr>
            <a:spLocks noGrp="1"/>
          </p:cNvSpPr>
          <p:nvPr>
            <p:ph type="title" idx="4294967295"/>
          </p:nvPr>
        </p:nvSpPr>
        <p:spPr>
          <a:xfrm>
            <a:off x="538480" y="12429"/>
            <a:ext cx="9936480" cy="992941"/>
          </a:xfrm>
        </p:spPr>
        <p:txBody>
          <a:bodyPr/>
          <a:lstStyle/>
          <a:p>
            <a:r>
              <a:rPr lang="en-US" sz="4400" dirty="0"/>
              <a:t>Stream processors</a:t>
            </a:r>
          </a:p>
        </p:txBody>
      </p:sp>
    </p:spTree>
    <p:extLst>
      <p:ext uri="{BB962C8B-B14F-4D97-AF65-F5344CB8AC3E}">
        <p14:creationId xmlns:p14="http://schemas.microsoft.com/office/powerpoint/2010/main" val="38999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8480" y="69850"/>
            <a:ext cx="9977120" cy="834390"/>
          </a:xfrm>
        </p:spPr>
        <p:txBody>
          <a:bodyPr/>
          <a:lstStyle/>
          <a:p>
            <a:r>
              <a:rPr lang="en-NZ" sz="4400" dirty="0"/>
              <a:t>Storage considerations</a:t>
            </a:r>
            <a:endParaRPr lang="en-US" sz="4400" dirty="0">
              <a:solidFill>
                <a:srgbClr val="FF0000"/>
              </a:solidFill>
            </a:endParaRPr>
          </a:p>
        </p:txBody>
      </p:sp>
      <p:pic>
        <p:nvPicPr>
          <p:cNvPr id="84" name="Picture 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85" name="Table 84"/>
          <p:cNvGraphicFramePr>
            <a:graphicFrameLocks noGrp="1"/>
          </p:cNvGraphicFramePr>
          <p:nvPr>
            <p:extLst/>
          </p:nvPr>
        </p:nvGraphicFramePr>
        <p:xfrm>
          <a:off x="373927" y="985340"/>
          <a:ext cx="10802158" cy="5040296"/>
        </p:xfrm>
        <a:graphic>
          <a:graphicData uri="http://schemas.openxmlformats.org/drawingml/2006/table">
            <a:tbl>
              <a:tblPr firstRow="1" bandRow="1">
                <a:tableStyleId>{5940675A-B579-460E-94D1-54222C63F5DA}</a:tableStyleId>
              </a:tblPr>
              <a:tblGrid>
                <a:gridCol w="2004670">
                  <a:extLst>
                    <a:ext uri="{9D8B030D-6E8A-4147-A177-3AD203B41FA5}">
                      <a16:colId xmlns:a16="http://schemas.microsoft.com/office/drawing/2014/main" val="1493082673"/>
                    </a:ext>
                  </a:extLst>
                </a:gridCol>
                <a:gridCol w="3879105">
                  <a:extLst>
                    <a:ext uri="{9D8B030D-6E8A-4147-A177-3AD203B41FA5}">
                      <a16:colId xmlns:a16="http://schemas.microsoft.com/office/drawing/2014/main" val="910254470"/>
                    </a:ext>
                  </a:extLst>
                </a:gridCol>
                <a:gridCol w="4918383">
                  <a:extLst>
                    <a:ext uri="{9D8B030D-6E8A-4147-A177-3AD203B41FA5}">
                      <a16:colId xmlns:a16="http://schemas.microsoft.com/office/drawing/2014/main" val="4054111438"/>
                    </a:ext>
                  </a:extLst>
                </a:gridCol>
              </a:tblGrid>
              <a:tr h="876700">
                <a:tc>
                  <a:txBody>
                    <a:bodyPr/>
                    <a:lstStyle/>
                    <a:p>
                      <a:r>
                        <a:rPr lang="en-US" sz="1600">
                          <a:solidFill>
                            <a:srgbClr val="0070C0"/>
                          </a:solidFill>
                          <a:latin typeface="Segoe UI Light" panose="020B0502040204020203" pitchFamily="34" charset="0"/>
                          <a:cs typeface="Segoe UI Light" panose="020B0502040204020203" pitchFamily="34" charset="0"/>
                        </a:rPr>
                        <a:t>Relational Database</a:t>
                      </a:r>
                    </a:p>
                    <a:p>
                      <a:endParaRPr lang="en-US" sz="1600" b="1">
                        <a:solidFill>
                          <a:srgbClr val="0070C0"/>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SQL DB, SQL Server Stretch DB</a:t>
                      </a:r>
                      <a:endParaRPr lang="en-US" sz="1600" b="1" i="0" kern="1200" baseline="0">
                        <a:solidFill>
                          <a:schemeClr val="dk1"/>
                        </a:solidFill>
                        <a:effectLst/>
                        <a:latin typeface="+mn-lt"/>
                        <a:ea typeface="+mn-ea"/>
                        <a:cs typeface="+mn-cs"/>
                      </a:endParaRPr>
                    </a:p>
                    <a:p>
                      <a:endParaRPr lang="en-NZ" sz="1600" baseline="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indent="0">
                        <a:buFontTx/>
                        <a:buNone/>
                      </a:pPr>
                      <a:r>
                        <a:rPr lang="en-US" sz="1600" dirty="0">
                          <a:latin typeface="Segoe UI Light" panose="020B0502040204020203" pitchFamily="34" charset="0"/>
                          <a:cs typeface="Segoe UI Light" panose="020B0502040204020203" pitchFamily="34" charset="0"/>
                        </a:rPr>
                        <a:t>Two-dimensional rows/columns</a:t>
                      </a:r>
                    </a:p>
                    <a:p>
                      <a:pPr marL="0" indent="0">
                        <a:buFontTx/>
                        <a:buNone/>
                      </a:pPr>
                      <a:r>
                        <a:rPr lang="en-US" sz="1600" dirty="0">
                          <a:latin typeface="Segoe UI Light" panose="020B0502040204020203" pitchFamily="34" charset="0"/>
                          <a:cs typeface="Segoe UI Light" panose="020B0502040204020203" pitchFamily="34" charset="0"/>
                        </a:rPr>
                        <a:t>Strongly typed column data</a:t>
                      </a:r>
                    </a:p>
                    <a:p>
                      <a:pPr marL="0" indent="0">
                        <a:buFontTx/>
                        <a:buNone/>
                      </a:pPr>
                      <a:r>
                        <a:rPr lang="en-US" sz="1600" dirty="0">
                          <a:latin typeface="Segoe UI Light" panose="020B0502040204020203" pitchFamily="34" charset="0"/>
                          <a:cs typeface="Segoe UI Light" panose="020B0502040204020203" pitchFamily="34" charset="0"/>
                        </a:rPr>
                        <a:t>Declarative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Proven stability and security</a:t>
                      </a:r>
                    </a:p>
                  </a:txBody>
                  <a:tcPr marL="89642" marR="89642" marT="44821" marB="44821"/>
                </a:tc>
                <a:tc>
                  <a:txBody>
                    <a:bodyPr/>
                    <a:lstStyle/>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Flexible query-ability, reporting</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For when model is known; query unknown</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Variable data structure</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Scaling out</a:t>
                      </a:r>
                    </a:p>
                  </a:txBody>
                  <a:tcPr marL="89642" marR="89642" marT="44821" marB="44821"/>
                </a:tc>
                <a:extLst>
                  <a:ext uri="{0D108BD9-81ED-4DB2-BD59-A6C34878D82A}">
                    <a16:rowId xmlns:a16="http://schemas.microsoft.com/office/drawing/2014/main" val="2077946917"/>
                  </a:ext>
                </a:extLst>
              </a:tr>
              <a:tr h="720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600" baseline="0">
                          <a:solidFill>
                            <a:srgbClr val="0070C0"/>
                          </a:solidFill>
                          <a:latin typeface="Segoe UI Light" panose="020B0502040204020203" pitchFamily="34" charset="0"/>
                          <a:cs typeface="Segoe UI Light" panose="020B0502040204020203" pitchFamily="34" charset="0"/>
                        </a:rPr>
                        <a:t>Big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600" baseline="0">
                        <a:solidFill>
                          <a:srgbClr val="0070C0"/>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Data Lake Store, SQL DW </a:t>
                      </a:r>
                      <a:endParaRPr lang="en-US" sz="1600" b="1"/>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60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0" kern="1200" dirty="0">
                          <a:solidFill>
                            <a:schemeClr val="dk1"/>
                          </a:solidFill>
                          <a:effectLst/>
                          <a:latin typeface="Segoe UI Light" panose="020B0502040204020203" pitchFamily="34" charset="0"/>
                          <a:ea typeface="+mn-ea"/>
                          <a:cs typeface="Segoe UI Light" panose="020B0502040204020203" pitchFamily="34" charset="0"/>
                        </a:rPr>
                        <a:t>Data Lake</a:t>
                      </a:r>
                      <a:r>
                        <a:rPr lang="en-US" sz="1600" b="0" i="0" kern="1200" dirty="0">
                          <a:solidFill>
                            <a:schemeClr val="dk1"/>
                          </a:solidFill>
                          <a:effectLst/>
                          <a:latin typeface="Segoe UI Light" panose="020B0502040204020203" pitchFamily="34" charset="0"/>
                          <a:ea typeface="+mn-ea"/>
                          <a:cs typeface="Segoe UI Light" panose="020B0502040204020203" pitchFamily="34" charset="0"/>
                        </a:rPr>
                        <a:t>: All types of data could be stored(</a:t>
                      </a:r>
                      <a:r>
                        <a:rPr lang="en-US" sz="1600" dirty="0">
                          <a:latin typeface="Segoe UI Light" panose="020B0502040204020203" pitchFamily="34" charset="0"/>
                          <a:cs typeface="Segoe UI Light" panose="020B0502040204020203" pitchFamily="34" charset="0"/>
                        </a:rPr>
                        <a:t>structure, unstructured, semi-structured, raw). Schema on read. Design for low cost storage. Highly agile, configure as needed.</a:t>
                      </a:r>
                      <a:endParaRPr lang="en-US" sz="1600" b="0" i="0" kern="1200" dirty="0">
                        <a:solidFill>
                          <a:schemeClr val="dk1"/>
                        </a:solidFill>
                        <a:effectLst/>
                        <a:latin typeface="Segoe UI Light" panose="020B0502040204020203" pitchFamily="34" charset="0"/>
                        <a:ea typeface="+mn-ea"/>
                        <a:cs typeface="Segoe UI Light" panose="020B0502040204020203" pitchFamily="34" charset="0"/>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a:latin typeface="Segoe UI Light" panose="020B0502040204020203" pitchFamily="34" charset="0"/>
                          <a:cs typeface="Segoe UI Light" panose="020B0502040204020203" pitchFamily="34" charset="0"/>
                        </a:rPr>
                        <a:t>SQL DW</a:t>
                      </a:r>
                      <a:r>
                        <a:rPr lang="en-US" sz="1600" dirty="0">
                          <a:latin typeface="Segoe UI Light" panose="020B0502040204020203" pitchFamily="34" charset="0"/>
                          <a:cs typeface="Segoe UI Light" panose="020B0502040204020203" pitchFamily="34" charset="0"/>
                        </a:rPr>
                        <a:t>: </a:t>
                      </a:r>
                      <a:r>
                        <a:rPr lang="en-US" sz="1600" b="0" i="0" kern="1200" dirty="0">
                          <a:solidFill>
                            <a:schemeClr val="dk1"/>
                          </a:solidFill>
                          <a:effectLst/>
                          <a:latin typeface="Segoe UI Light" panose="020B0502040204020203" pitchFamily="34" charset="0"/>
                          <a:ea typeface="+mn-ea"/>
                          <a:cs typeface="Segoe UI Light" panose="020B0502040204020203" pitchFamily="34" charset="0"/>
                        </a:rPr>
                        <a:t>provides</a:t>
                      </a:r>
                      <a:r>
                        <a:rPr lang="en-US" sz="1600" b="0" i="0" kern="1200" baseline="0" dirty="0">
                          <a:solidFill>
                            <a:schemeClr val="dk1"/>
                          </a:solidFill>
                          <a:effectLst/>
                          <a:latin typeface="Segoe UI Light" panose="020B0502040204020203" pitchFamily="34" charset="0"/>
                          <a:ea typeface="+mn-ea"/>
                          <a:cs typeface="Segoe UI Light" panose="020B0502040204020203" pitchFamily="34" charset="0"/>
                        </a:rPr>
                        <a:t> more familiar and interactive query environment. Can use as a primary store or may move data there via batch from Data Lake/Blobs. Expensive for large data volume. Less agile, fixed configuration.</a:t>
                      </a:r>
                    </a:p>
                  </a:txBody>
                  <a:tcPr marL="89642" marR="89642" marT="44821" marB="44821"/>
                </a:tc>
                <a:extLst>
                  <a:ext uri="{0D108BD9-81ED-4DB2-BD59-A6C34878D82A}">
                    <a16:rowId xmlns:a16="http://schemas.microsoft.com/office/drawing/2014/main" val="4065345029"/>
                  </a:ext>
                </a:extLst>
              </a:tr>
              <a:tr h="10808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Key-Value </a:t>
                      </a:r>
                      <a:r>
                        <a:rPr lang="en-US" sz="1600">
                          <a:solidFill>
                            <a:srgbClr val="0070C0"/>
                          </a:solidFill>
                          <a:latin typeface="Segoe UI Light" panose="020B0502040204020203" pitchFamily="34" charset="0"/>
                          <a:cs typeface="Segoe UI Light" panose="020B0502040204020203" pitchFamily="34" charset="0"/>
                        </a:rPr>
                        <a:t>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solidFill>
                          <a:srgbClr val="0070C0"/>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lumMod val="95000"/>
                              <a:lumOff val="5000"/>
                            </a:schemeClr>
                          </a:solidFill>
                          <a:latin typeface="Segoe UI Light" panose="020B0502040204020203" pitchFamily="34" charset="0"/>
                          <a:cs typeface="Segoe UI Light" panose="020B0502040204020203" pitchFamily="34" charset="0"/>
                        </a:rPr>
                        <a:t>Table Storage, Redis Cache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60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indent="0">
                        <a:buFontTx/>
                        <a:buNone/>
                      </a:pPr>
                      <a:r>
                        <a:rPr lang="en-US" sz="1600" dirty="0">
                          <a:solidFill>
                            <a:schemeClr val="tx1">
                              <a:lumMod val="95000"/>
                              <a:lumOff val="5000"/>
                            </a:schemeClr>
                          </a:solidFill>
                          <a:latin typeface="Segoe UI Light" panose="020B0502040204020203" pitchFamily="34" charset="0"/>
                          <a:cs typeface="Segoe UI Light" panose="020B0502040204020203" pitchFamily="34" charset="0"/>
                        </a:rPr>
                        <a:t>Simple Map (Key, value)</a:t>
                      </a:r>
                    </a:p>
                    <a:p>
                      <a:pPr marL="0" indent="0">
                        <a:buFontTx/>
                        <a:buNone/>
                      </a:pPr>
                      <a:r>
                        <a:rPr lang="en-US" sz="1600" dirty="0">
                          <a:solidFill>
                            <a:schemeClr val="tx1">
                              <a:lumMod val="95000"/>
                              <a:lumOff val="5000"/>
                            </a:schemeClr>
                          </a:solidFill>
                          <a:latin typeface="Segoe UI Light" panose="020B0502040204020203" pitchFamily="34" charset="0"/>
                          <a:cs typeface="Segoe UI Light" panose="020B0502040204020203" pitchFamily="34" charset="0"/>
                        </a:rPr>
                        <a:t>Semi-Structured</a:t>
                      </a:r>
                    </a:p>
                    <a:p>
                      <a:pPr marL="0" indent="0">
                        <a:buFontTx/>
                        <a:buNone/>
                      </a:pPr>
                      <a:r>
                        <a:rPr lang="en-US" sz="1600" dirty="0">
                          <a:solidFill>
                            <a:schemeClr val="tx1">
                              <a:lumMod val="95000"/>
                              <a:lumOff val="5000"/>
                            </a:schemeClr>
                          </a:solidFill>
                          <a:latin typeface="Segoe UI Light" panose="020B0502040204020203" pitchFamily="34" charset="0"/>
                          <a:cs typeface="Segoe UI Light" panose="020B0502040204020203" pitchFamily="34" charset="0"/>
                        </a:rPr>
                        <a:t>De-normalized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When you have &amp; will query by the key</a:t>
                      </a:r>
                    </a:p>
                  </a:txBody>
                  <a:tcPr marL="89642" marR="89642" marT="44821" marB="44821"/>
                </a:tc>
                <a:tc>
                  <a:txBody>
                    <a:bodyPr/>
                    <a:lstStyle/>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Extremely fast</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Scalable</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Interacting with indexes</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Searching on properties within the Value</a:t>
                      </a:r>
                    </a:p>
                    <a:p>
                      <a:pPr marL="0" indent="0" defTabSz="932472" fontAlgn="base">
                        <a:lnSpc>
                          <a:spcPct val="90000"/>
                        </a:lnSpc>
                        <a:spcBef>
                          <a:spcPct val="0"/>
                        </a:spcBef>
                        <a:spcAft>
                          <a:spcPct val="0"/>
                        </a:spcAft>
                        <a:buFontTx/>
                        <a:buNone/>
                      </a:pPr>
                      <a:r>
                        <a:rPr lang="en-US" sz="16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Complex queries</a:t>
                      </a:r>
                    </a:p>
                  </a:txBody>
                  <a:tcPr marL="89642" marR="89642" marT="44821" marB="44821"/>
                </a:tc>
                <a:extLst>
                  <a:ext uri="{0D108BD9-81ED-4DB2-BD59-A6C34878D82A}">
                    <a16:rowId xmlns:a16="http://schemas.microsoft.com/office/drawing/2014/main" val="4195492632"/>
                  </a:ext>
                </a:extLst>
              </a:tr>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Document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lumMod val="95000"/>
                              <a:lumOff val="5000"/>
                            </a:schemeClr>
                          </a:solidFill>
                          <a:effectLst/>
                          <a:uLnTx/>
                          <a:uFillTx/>
                          <a:latin typeface="Segoe UI Light" panose="020B0502040204020203" pitchFamily="34" charset="0"/>
                          <a:ea typeface="+mn-ea"/>
                          <a:cs typeface="Segoe UI Light" panose="020B0502040204020203" pitchFamily="34" charset="0"/>
                        </a:rPr>
                        <a:t>DocumentDB</a:t>
                      </a:r>
                      <a:endParaRPr lang="en-NZ" sz="1600" b="1" dirty="0">
                        <a:solidFill>
                          <a:schemeClr val="tx1">
                            <a:lumMod val="95000"/>
                            <a:lumOff val="5000"/>
                          </a:schemeClr>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No schema, no relationships</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Collections of documents</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Documents are JSON objects</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No schema, no relationships</a:t>
                      </a:r>
                    </a:p>
                  </a:txBody>
                  <a:tcPr marL="89642" marR="89642" marT="44821" marB="44821"/>
                </a:tc>
                <a:tc>
                  <a:txBody>
                    <a:bodyPr/>
                    <a:lstStyle/>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Collections of documents</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Documents are JSON objects</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Complex relational data</a:t>
                      </a:r>
                    </a:p>
                    <a:p>
                      <a:pPr lvl="0" defTabSz="932742">
                        <a:lnSpc>
                          <a:spcPct val="90000"/>
                        </a:lnSpc>
                        <a:spcBef>
                          <a:spcPct val="20000"/>
                        </a:spcBef>
                        <a:buClr>
                          <a:srgbClr val="FFFFFF"/>
                        </a:buClr>
                        <a:buSzPct val="90000"/>
                        <a:defRPr/>
                      </a:pPr>
                      <a:r>
                        <a:rPr lang="en-US" sz="1600" dirty="0">
                          <a:latin typeface="Segoe UI Light" panose="020B0502040204020203" pitchFamily="34" charset="0"/>
                          <a:cs typeface="Segoe UI Light" panose="020B0502040204020203" pitchFamily="34" charset="0"/>
                        </a:rPr>
                        <a:t>Elaborate joins</a:t>
                      </a:r>
                    </a:p>
                  </a:txBody>
                  <a:tcPr marL="89642" marR="89642" marT="44821" marB="44821"/>
                </a:tc>
                <a:extLst>
                  <a:ext uri="{0D108BD9-81ED-4DB2-BD59-A6C34878D82A}">
                    <a16:rowId xmlns:a16="http://schemas.microsoft.com/office/drawing/2014/main" val="3019753233"/>
                  </a:ext>
                </a:extLst>
              </a:tr>
            </a:tbl>
          </a:graphicData>
        </a:graphic>
      </p:graphicFrame>
      <p:sp>
        <p:nvSpPr>
          <p:cNvPr id="5"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7</a:t>
            </a:r>
          </a:p>
        </p:txBody>
      </p:sp>
      <p:sp>
        <p:nvSpPr>
          <p:cNvPr id="6" name="TextBox 5"/>
          <p:cNvSpPr txBox="1"/>
          <p:nvPr/>
        </p:nvSpPr>
        <p:spPr>
          <a:xfrm>
            <a:off x="8116653" y="5986977"/>
            <a:ext cx="3192253"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Optimize for storage </a:t>
            </a:r>
          </a:p>
        </p:txBody>
      </p:sp>
    </p:spTree>
    <p:extLst>
      <p:ext uri="{BB962C8B-B14F-4D97-AF65-F5344CB8AC3E}">
        <p14:creationId xmlns:p14="http://schemas.microsoft.com/office/powerpoint/2010/main" val="816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68960" y="123825"/>
            <a:ext cx="9946640" cy="698500"/>
          </a:xfrm>
        </p:spPr>
        <p:txBody>
          <a:bodyPr/>
          <a:lstStyle/>
          <a:p>
            <a:r>
              <a:rPr lang="en-NZ" sz="4400" dirty="0"/>
              <a:t>Storage considerations</a:t>
            </a:r>
            <a:endParaRPr lang="en-US" sz="4400" dirty="0">
              <a:solidFill>
                <a:srgbClr val="FF0000"/>
              </a:solidFill>
            </a:endParaRPr>
          </a:p>
        </p:txBody>
      </p:sp>
      <p:pic>
        <p:nvPicPr>
          <p:cNvPr id="84" name="Picture 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85" name="Table 84"/>
          <p:cNvGraphicFramePr>
            <a:graphicFrameLocks noGrp="1"/>
          </p:cNvGraphicFramePr>
          <p:nvPr>
            <p:extLst/>
          </p:nvPr>
        </p:nvGraphicFramePr>
        <p:xfrm>
          <a:off x="373927" y="985340"/>
          <a:ext cx="11052415" cy="2587204"/>
        </p:xfrm>
        <a:graphic>
          <a:graphicData uri="http://schemas.openxmlformats.org/drawingml/2006/table">
            <a:tbl>
              <a:tblPr firstRow="1" bandRow="1">
                <a:tableStyleId>{5940675A-B579-460E-94D1-54222C63F5DA}</a:tableStyleId>
              </a:tblPr>
              <a:tblGrid>
                <a:gridCol w="2320677">
                  <a:extLst>
                    <a:ext uri="{9D8B030D-6E8A-4147-A177-3AD203B41FA5}">
                      <a16:colId xmlns:a16="http://schemas.microsoft.com/office/drawing/2014/main" val="1493082673"/>
                    </a:ext>
                  </a:extLst>
                </a:gridCol>
                <a:gridCol w="8731738">
                  <a:extLst>
                    <a:ext uri="{9D8B030D-6E8A-4147-A177-3AD203B41FA5}">
                      <a16:colId xmlns:a16="http://schemas.microsoft.com/office/drawing/2014/main" val="910254470"/>
                    </a:ext>
                  </a:extLst>
                </a:gridCol>
              </a:tblGrid>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Blob Storage</a:t>
                      </a:r>
                    </a:p>
                  </a:txBody>
                  <a:tcPr marL="89642" marR="89642" marT="44821" marB="44821"/>
                </a:tc>
                <a:tc>
                  <a:txBody>
                    <a:bodyPr/>
                    <a:lstStyle/>
                    <a:p>
                      <a:pPr marL="0" marR="0" lvl="0" indent="0" algn="l" defTabSz="932742" rtl="0" eaLnBrk="1" fontAlgn="auto" latinLnBrk="0" hangingPunct="1">
                        <a:lnSpc>
                          <a:spcPct val="90000"/>
                        </a:lnSpc>
                        <a:spcBef>
                          <a:spcPct val="20000"/>
                        </a:spcBef>
                        <a:spcAft>
                          <a:spcPts val="0"/>
                        </a:spcAft>
                        <a:buClr>
                          <a:srgbClr val="FFFFFF"/>
                        </a:buClr>
                        <a:buSzPct val="90000"/>
                        <a:buFontTx/>
                        <a:buNone/>
                        <a:tabLst/>
                        <a:defRPr/>
                      </a:pPr>
                      <a:r>
                        <a:rPr lang="en-US" sz="2000" dirty="0">
                          <a:solidFill>
                            <a:schemeClr val="tx1">
                              <a:lumMod val="95000"/>
                              <a:lumOff val="5000"/>
                            </a:schemeClr>
                          </a:solidFill>
                          <a:latin typeface="Segoe UI Light" panose="020B0502040204020203" pitchFamily="34" charset="0"/>
                          <a:cs typeface="Segoe UI Light" panose="020B0502040204020203" pitchFamily="34" charset="0"/>
                        </a:rPr>
                        <a:t>Unstructured data for text or binary data  at massive scale (single container can be 500TB)</a:t>
                      </a:r>
                    </a:p>
                    <a:p>
                      <a:pPr marL="0" indent="0" defTabSz="932472" fontAlgn="base">
                        <a:lnSpc>
                          <a:spcPct val="90000"/>
                        </a:lnSpc>
                        <a:spcBef>
                          <a:spcPct val="0"/>
                        </a:spcBef>
                        <a:spcAft>
                          <a:spcPct val="0"/>
                        </a:spcAft>
                        <a:buFont typeface="Arial" panose="020B0604020202020204" pitchFamily="34" charset="0"/>
                        <a:buNone/>
                      </a:pPr>
                      <a:r>
                        <a:rPr lang="en-US" sz="2000" dirty="0">
                          <a:solidFill>
                            <a:schemeClr val="tx1">
                              <a:lumMod val="95000"/>
                              <a:lumOff val="5000"/>
                            </a:schemeClr>
                          </a:solidFill>
                          <a:latin typeface="Segoe UI Light" panose="020B0502040204020203" pitchFamily="34" charset="0"/>
                          <a:ea typeface="Segoe UI" pitchFamily="34" charset="0"/>
                          <a:cs typeface="Segoe UI Light" panose="020B0502040204020203" pitchFamily="34" charset="0"/>
                        </a:rPr>
                        <a:t>Highly scalable</a:t>
                      </a:r>
                    </a:p>
                    <a:p>
                      <a:r>
                        <a:rPr lang="en-US" sz="2000" dirty="0">
                          <a:latin typeface="Segoe UI Light" panose="020B0502040204020203" pitchFamily="34" charset="0"/>
                          <a:cs typeface="Segoe UI Light" panose="020B0502040204020203" pitchFamily="34" charset="0"/>
                        </a:rPr>
                        <a:t>Supports streaming scenarios and random access </a:t>
                      </a:r>
                    </a:p>
                    <a:p>
                      <a:pPr lvl="0" defTabSz="932742">
                        <a:lnSpc>
                          <a:spcPct val="90000"/>
                        </a:lnSpc>
                        <a:spcBef>
                          <a:spcPct val="20000"/>
                        </a:spcBef>
                        <a:buClr>
                          <a:srgbClr val="FFFFFF"/>
                        </a:buClr>
                        <a:buSzPct val="90000"/>
                        <a:defRPr/>
                      </a:pPr>
                      <a:r>
                        <a:rPr lang="en-US" sz="2000" dirty="0">
                          <a:latin typeface="Segoe UI Light" panose="020B0502040204020203" pitchFamily="34" charset="0"/>
                          <a:cs typeface="Segoe UI Light" panose="020B0502040204020203" pitchFamily="34" charset="0"/>
                        </a:rPr>
                        <a:t>Data accessible via the REST API</a:t>
                      </a:r>
                    </a:p>
                  </a:txBody>
                  <a:tcPr marL="89642" marR="89642" marT="44821" marB="44821"/>
                </a:tc>
                <a:extLst>
                  <a:ext uri="{0D108BD9-81ED-4DB2-BD59-A6C34878D82A}">
                    <a16:rowId xmlns:a16="http://schemas.microsoft.com/office/drawing/2014/main" val="4033359079"/>
                  </a:ext>
                </a:extLst>
              </a:tr>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Storage Queue</a:t>
                      </a:r>
                    </a:p>
                  </a:txBody>
                  <a:tcPr marL="89642" marR="89642" marT="44821" marB="44821"/>
                </a:tc>
                <a:tc>
                  <a:txBody>
                    <a:bodyPr/>
                    <a:lstStyle/>
                    <a:p>
                      <a:pPr lvl="0" defTabSz="932742">
                        <a:lnSpc>
                          <a:spcPct val="90000"/>
                        </a:lnSpc>
                        <a:spcBef>
                          <a:spcPct val="20000"/>
                        </a:spcBef>
                        <a:buClr>
                          <a:srgbClr val="FFFFFF"/>
                        </a:buClr>
                        <a:buSzPct val="90000"/>
                        <a:defRPr/>
                      </a:pPr>
                      <a:r>
                        <a:rPr lang="en-US" sz="2000" dirty="0">
                          <a:latin typeface="Segoe UI Light" panose="020B0502040204020203" pitchFamily="34" charset="0"/>
                          <a:cs typeface="Segoe UI Light" panose="020B0502040204020203" pitchFamily="34" charset="0"/>
                        </a:rPr>
                        <a:t>Durable message queueing for large workloads</a:t>
                      </a:r>
                    </a:p>
                    <a:p>
                      <a:pPr lvl="0" defTabSz="932742">
                        <a:lnSpc>
                          <a:spcPct val="90000"/>
                        </a:lnSpc>
                        <a:spcBef>
                          <a:spcPct val="20000"/>
                        </a:spcBef>
                        <a:buClr>
                          <a:srgbClr val="FFFFFF"/>
                        </a:buClr>
                        <a:buSzPct val="90000"/>
                        <a:defRPr/>
                      </a:pPr>
                      <a:r>
                        <a:rPr lang="en-US" sz="2000" dirty="0">
                          <a:latin typeface="Segoe UI Light" panose="020B0502040204020203" pitchFamily="34" charset="0"/>
                          <a:cs typeface="Segoe UI Light" panose="020B0502040204020203" pitchFamily="34" charset="0"/>
                        </a:rPr>
                        <a:t>Rich client libraries for .NET, Java, Android, C++, Node.js, PHP, Ruby, and Python</a:t>
                      </a:r>
                    </a:p>
                    <a:p>
                      <a:pPr lvl="0" defTabSz="932742">
                        <a:lnSpc>
                          <a:spcPct val="90000"/>
                        </a:lnSpc>
                        <a:spcBef>
                          <a:spcPct val="20000"/>
                        </a:spcBef>
                        <a:buClr>
                          <a:srgbClr val="FFFFFF"/>
                        </a:buClr>
                        <a:buSzPct val="90000"/>
                        <a:defRPr/>
                      </a:pPr>
                      <a:r>
                        <a:rPr lang="en-US" sz="2000" dirty="0">
                          <a:latin typeface="Segoe UI Light" panose="020B0502040204020203" pitchFamily="34" charset="0"/>
                          <a:cs typeface="Segoe UI Light" panose="020B0502040204020203" pitchFamily="34" charset="0"/>
                        </a:rPr>
                        <a:t>Data accessible via the REST API</a:t>
                      </a:r>
                    </a:p>
                  </a:txBody>
                  <a:tcPr marL="89642" marR="89642" marT="44821" marB="44821"/>
                </a:tc>
                <a:extLst>
                  <a:ext uri="{0D108BD9-81ED-4DB2-BD59-A6C34878D82A}">
                    <a16:rowId xmlns:a16="http://schemas.microsoft.com/office/drawing/2014/main" val="3328261852"/>
                  </a:ext>
                </a:extLst>
              </a:tr>
            </a:tbl>
          </a:graphicData>
        </a:graphic>
      </p:graphicFrame>
      <p:sp>
        <p:nvSpPr>
          <p:cNvPr id="5"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7</a:t>
            </a:r>
          </a:p>
        </p:txBody>
      </p:sp>
      <p:sp>
        <p:nvSpPr>
          <p:cNvPr id="6" name="TextBox 5"/>
          <p:cNvSpPr txBox="1"/>
          <p:nvPr/>
        </p:nvSpPr>
        <p:spPr>
          <a:xfrm>
            <a:off x="7785675" y="5918294"/>
            <a:ext cx="3640667" cy="369332"/>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 </a:t>
            </a:r>
            <a:r>
              <a:rPr kumimoji="0" lang="en-US" sz="1800" b="0" i="0" u="none" strike="noStrike" kern="1200" cap="none" spc="0" normalizeH="0" baseline="0" noProof="0" dirty="0">
                <a:ln>
                  <a:noFill/>
                </a:ln>
                <a:solidFill>
                  <a:srgbClr val="505050"/>
                </a:solidFill>
                <a:effectLst/>
                <a:uLnTx/>
                <a:uFillTx/>
                <a:latin typeface="Segoe UI Light"/>
                <a:ea typeface="+mn-ea"/>
                <a:cs typeface="+mn-cs"/>
              </a:rPr>
              <a:t>Cold Storage </a:t>
            </a:r>
          </a:p>
        </p:txBody>
      </p:sp>
    </p:spTree>
    <p:extLst>
      <p:ext uri="{BB962C8B-B14F-4D97-AF65-F5344CB8AC3E}">
        <p14:creationId xmlns:p14="http://schemas.microsoft.com/office/powerpoint/2010/main" val="37851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8640" y="17462"/>
            <a:ext cx="9966960" cy="886777"/>
          </a:xfrm>
        </p:spPr>
        <p:txBody>
          <a:bodyPr/>
          <a:lstStyle/>
          <a:p>
            <a:r>
              <a:rPr lang="en-NZ" sz="4400" dirty="0"/>
              <a:t>Queues considerations</a:t>
            </a:r>
            <a:endParaRPr lang="en-US" sz="4400" dirty="0">
              <a:solidFill>
                <a:srgbClr val="FF0000"/>
              </a:solidFill>
            </a:endParaRPr>
          </a:p>
        </p:txBody>
      </p:sp>
      <p:pic>
        <p:nvPicPr>
          <p:cNvPr id="84" name="Picture 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85" name="Table 84"/>
          <p:cNvGraphicFramePr>
            <a:graphicFrameLocks noGrp="1"/>
          </p:cNvGraphicFramePr>
          <p:nvPr>
            <p:extLst>
              <p:ext uri="{D42A27DB-BD31-4B8C-83A1-F6EECF244321}">
                <p14:modId xmlns:p14="http://schemas.microsoft.com/office/powerpoint/2010/main" val="2539010838"/>
              </p:ext>
            </p:extLst>
          </p:nvPr>
        </p:nvGraphicFramePr>
        <p:xfrm>
          <a:off x="350115" y="995362"/>
          <a:ext cx="11330393" cy="4830424"/>
        </p:xfrm>
        <a:graphic>
          <a:graphicData uri="http://schemas.openxmlformats.org/drawingml/2006/table">
            <a:tbl>
              <a:tblPr firstRow="1" bandRow="1">
                <a:tableStyleId>{5940675A-B579-460E-94D1-54222C63F5DA}</a:tableStyleId>
              </a:tblPr>
              <a:tblGrid>
                <a:gridCol w="2654566">
                  <a:extLst>
                    <a:ext uri="{9D8B030D-6E8A-4147-A177-3AD203B41FA5}">
                      <a16:colId xmlns:a16="http://schemas.microsoft.com/office/drawing/2014/main" val="1493082673"/>
                    </a:ext>
                  </a:extLst>
                </a:gridCol>
                <a:gridCol w="3957523">
                  <a:extLst>
                    <a:ext uri="{9D8B030D-6E8A-4147-A177-3AD203B41FA5}">
                      <a16:colId xmlns:a16="http://schemas.microsoft.com/office/drawing/2014/main" val="910254470"/>
                    </a:ext>
                  </a:extLst>
                </a:gridCol>
                <a:gridCol w="4718304">
                  <a:extLst>
                    <a:ext uri="{9D8B030D-6E8A-4147-A177-3AD203B41FA5}">
                      <a16:colId xmlns:a16="http://schemas.microsoft.com/office/drawing/2014/main" val="4054111438"/>
                    </a:ext>
                  </a:extLst>
                </a:gridCol>
              </a:tblGrid>
              <a:tr h="342282">
                <a:tc>
                  <a:txBody>
                    <a:bodyPr/>
                    <a:lstStyle/>
                    <a:p>
                      <a:endParaRPr lang="en-US" sz="1600" dirty="0">
                        <a:latin typeface="Segoe UI Light" panose="020B0502040204020203" pitchFamily="34" charset="0"/>
                        <a:cs typeface="Segoe UI Light" panose="020B0502040204020203" pitchFamily="34" charset="0"/>
                      </a:endParaRPr>
                    </a:p>
                  </a:txBody>
                  <a:tcPr>
                    <a:solidFill>
                      <a:srgbClr val="00B0F0"/>
                    </a:solidFill>
                  </a:tcPr>
                </a:tc>
                <a:tc>
                  <a:txBody>
                    <a:bodyPr/>
                    <a:lstStyle/>
                    <a:p>
                      <a:pPr marL="0" algn="ctr" defTabSz="914367" rtl="0" eaLnBrk="1" latinLnBrk="0" hangingPunct="1"/>
                      <a:r>
                        <a:rPr lang="en-US" sz="2000" kern="1200" dirty="0">
                          <a:solidFill>
                            <a:schemeClr val="bg1"/>
                          </a:solidFill>
                          <a:latin typeface="Segoe UI Semibold" panose="020B0702040204020203" pitchFamily="34" charset="0"/>
                          <a:ea typeface="+mn-ea"/>
                          <a:cs typeface="Segoe UI Semibold" panose="020B0702040204020203" pitchFamily="34" charset="0"/>
                        </a:rPr>
                        <a:t>Storage Queue</a:t>
                      </a:r>
                    </a:p>
                  </a:txBody>
                  <a:tcPr>
                    <a:solidFill>
                      <a:srgbClr val="00B0F0"/>
                    </a:solidFill>
                  </a:tcPr>
                </a:tc>
                <a:tc>
                  <a:txBody>
                    <a:bodyPr/>
                    <a:lstStyle/>
                    <a:p>
                      <a:pPr marL="0" algn="ctr" defTabSz="914367" rtl="0" eaLnBrk="1" latinLnBrk="0" hangingPunct="1"/>
                      <a:r>
                        <a:rPr lang="en-US" sz="2000" kern="1200" dirty="0">
                          <a:solidFill>
                            <a:schemeClr val="bg1"/>
                          </a:solidFill>
                          <a:latin typeface="Segoe UI Semibold" panose="020B0702040204020203" pitchFamily="34" charset="0"/>
                          <a:ea typeface="+mn-ea"/>
                          <a:cs typeface="Segoe UI Semibold" panose="020B0702040204020203" pitchFamily="34" charset="0"/>
                        </a:rPr>
                        <a:t>Service Bus Queue</a:t>
                      </a:r>
                    </a:p>
                  </a:txBody>
                  <a:tcPr>
                    <a:solidFill>
                      <a:srgbClr val="00B0F0"/>
                    </a:solidFill>
                  </a:tcPr>
                </a:tc>
                <a:extLst>
                  <a:ext uri="{0D108BD9-81ED-4DB2-BD59-A6C34878D82A}">
                    <a16:rowId xmlns:a16="http://schemas.microsoft.com/office/drawing/2014/main" val="2578159780"/>
                  </a:ext>
                </a:extLst>
              </a:tr>
              <a:tr h="757315">
                <a:tc>
                  <a:txBody>
                    <a:bodyPr/>
                    <a:lstStyle/>
                    <a:p>
                      <a:r>
                        <a:rPr lang="en-US" sz="1600" dirty="0">
                          <a:latin typeface="Segoe UI Light" panose="020B0502040204020203" pitchFamily="34" charset="0"/>
                          <a:cs typeface="Segoe UI Light" panose="020B0502040204020203" pitchFamily="34" charset="0"/>
                        </a:rPr>
                        <a:t>Ordering Guarantee</a:t>
                      </a:r>
                    </a:p>
                  </a:txBody>
                  <a:tcPr anchor="ctr"/>
                </a:tc>
                <a:tc>
                  <a:txBody>
                    <a:bodyPr/>
                    <a:lstStyle/>
                    <a:p>
                      <a:r>
                        <a:rPr lang="en-US" sz="1600" dirty="0">
                          <a:latin typeface="Segoe UI Light" panose="020B0502040204020203" pitchFamily="34" charset="0"/>
                          <a:cs typeface="Segoe UI Light" panose="020B0502040204020203" pitchFamily="34" charset="0"/>
                        </a:rPr>
                        <a:t>No</a:t>
                      </a:r>
                    </a:p>
                  </a:txBody>
                  <a:tcPr anchor="ctr"/>
                </a:tc>
                <a:tc>
                  <a:txBody>
                    <a:bodyPr/>
                    <a:lstStyle/>
                    <a:p>
                      <a:r>
                        <a:rPr lang="en-US" sz="1600" dirty="0">
                          <a:latin typeface="Segoe UI Light" panose="020B0502040204020203" pitchFamily="34" charset="0"/>
                          <a:cs typeface="Segoe UI Light" panose="020B0502040204020203" pitchFamily="34" charset="0"/>
                        </a:rPr>
                        <a:t>Yes; First-In-First-Out (FIFO)</a:t>
                      </a:r>
                    </a:p>
                  </a:txBody>
                  <a:tcPr anchor="ctr"/>
                </a:tc>
                <a:extLst>
                  <a:ext uri="{0D108BD9-81ED-4DB2-BD59-A6C34878D82A}">
                    <a16:rowId xmlns:a16="http://schemas.microsoft.com/office/drawing/2014/main" val="2077946917"/>
                  </a:ext>
                </a:extLst>
              </a:tr>
              <a:tr h="622438">
                <a:tc>
                  <a:txBody>
                    <a:bodyPr/>
                    <a:lstStyle/>
                    <a:p>
                      <a:r>
                        <a:rPr lang="en-US" sz="1600" dirty="0">
                          <a:latin typeface="Segoe UI Light" panose="020B0502040204020203" pitchFamily="34" charset="0"/>
                          <a:cs typeface="Segoe UI Light" panose="020B0502040204020203" pitchFamily="34" charset="0"/>
                        </a:rPr>
                        <a:t>Delivery Guarantee</a:t>
                      </a:r>
                    </a:p>
                  </a:txBody>
                  <a:tcPr anchor="ctr"/>
                </a:tc>
                <a:tc>
                  <a:txBody>
                    <a:bodyPr/>
                    <a:lstStyle/>
                    <a:p>
                      <a:r>
                        <a:rPr lang="en-US" sz="1600" dirty="0">
                          <a:latin typeface="Segoe UI Light" panose="020B0502040204020203" pitchFamily="34" charset="0"/>
                          <a:cs typeface="Segoe UI Light" panose="020B0502040204020203" pitchFamily="34" charset="0"/>
                        </a:rPr>
                        <a:t>At-Least-Once</a:t>
                      </a:r>
                    </a:p>
                  </a:txBody>
                  <a:tcPr anchor="ctr"/>
                </a:tc>
                <a:tc>
                  <a:txBody>
                    <a:bodyPr/>
                    <a:lstStyle/>
                    <a:p>
                      <a:r>
                        <a:rPr lang="en-US" sz="1600" dirty="0">
                          <a:latin typeface="Segoe UI Light" panose="020B0502040204020203" pitchFamily="34" charset="0"/>
                          <a:cs typeface="Segoe UI Light" panose="020B0502040204020203" pitchFamily="34" charset="0"/>
                        </a:rPr>
                        <a:t>At-Least-Once</a:t>
                      </a:r>
                    </a:p>
                    <a:p>
                      <a:r>
                        <a:rPr lang="en-US" sz="1600" dirty="0">
                          <a:latin typeface="Segoe UI Light" panose="020B0502040204020203" pitchFamily="34" charset="0"/>
                          <a:cs typeface="Segoe UI Light" panose="020B0502040204020203" pitchFamily="34" charset="0"/>
                        </a:rPr>
                        <a:t>At-Most-Once</a:t>
                      </a:r>
                    </a:p>
                  </a:txBody>
                  <a:tcPr anchor="ctr"/>
                </a:tc>
                <a:extLst>
                  <a:ext uri="{0D108BD9-81ED-4DB2-BD59-A6C34878D82A}">
                    <a16:rowId xmlns:a16="http://schemas.microsoft.com/office/drawing/2014/main" val="4065345029"/>
                  </a:ext>
                </a:extLst>
              </a:tr>
              <a:tr h="642017">
                <a:tc>
                  <a:txBody>
                    <a:bodyPr/>
                    <a:lstStyle/>
                    <a:p>
                      <a:r>
                        <a:rPr lang="en-US" sz="1600" dirty="0">
                          <a:latin typeface="Segoe UI Light" panose="020B0502040204020203" pitchFamily="34" charset="0"/>
                          <a:cs typeface="Segoe UI Light" panose="020B0502040204020203" pitchFamily="34" charset="0"/>
                        </a:rPr>
                        <a:t>Maximum message size</a:t>
                      </a:r>
                    </a:p>
                  </a:txBody>
                  <a:tcPr anchor="ctr"/>
                </a:tc>
                <a:tc>
                  <a:txBody>
                    <a:bodyPr/>
                    <a:lstStyle/>
                    <a:p>
                      <a:r>
                        <a:rPr lang="en-US" sz="1600" dirty="0">
                          <a:latin typeface="Segoe UI Light" panose="020B0502040204020203" pitchFamily="34" charset="0"/>
                          <a:cs typeface="Segoe UI Light" panose="020B0502040204020203" pitchFamily="34" charset="0"/>
                        </a:rPr>
                        <a:t>64 KB</a:t>
                      </a:r>
                    </a:p>
                  </a:txBody>
                  <a:tcPr anchor="ctr"/>
                </a:tc>
                <a:tc>
                  <a:txBody>
                    <a:bodyPr/>
                    <a:lstStyle/>
                    <a:p>
                      <a:r>
                        <a:rPr lang="en-US" sz="1600" dirty="0">
                          <a:latin typeface="Segoe UI Light" panose="020B0502040204020203" pitchFamily="34" charset="0"/>
                          <a:cs typeface="Segoe UI Light" panose="020B0502040204020203" pitchFamily="34" charset="0"/>
                        </a:rPr>
                        <a:t>256</a:t>
                      </a:r>
                      <a:r>
                        <a:rPr lang="en-US" sz="1600" baseline="0" dirty="0">
                          <a:latin typeface="Segoe UI Light" panose="020B0502040204020203" pitchFamily="34" charset="0"/>
                          <a:cs typeface="Segoe UI Light" panose="020B0502040204020203" pitchFamily="34" charset="0"/>
                        </a:rPr>
                        <a:t> KB</a:t>
                      </a:r>
                      <a:endParaRPr lang="en-US" sz="16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4195492632"/>
                  </a:ext>
                </a:extLst>
              </a:tr>
              <a:tr h="661608">
                <a:tc>
                  <a:txBody>
                    <a:bodyPr/>
                    <a:lstStyle/>
                    <a:p>
                      <a:r>
                        <a:rPr lang="en-US" sz="1600" dirty="0">
                          <a:latin typeface="Segoe UI Light" panose="020B0502040204020203" pitchFamily="34" charset="0"/>
                          <a:cs typeface="Segoe UI Light" panose="020B0502040204020203" pitchFamily="34" charset="0"/>
                        </a:rPr>
                        <a:t>Maximum message</a:t>
                      </a:r>
                      <a:r>
                        <a:rPr lang="en-US" sz="1600" baseline="0"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rPr>
                        <a:t>Time to Live (TTL)</a:t>
                      </a:r>
                    </a:p>
                  </a:txBody>
                  <a:tcPr anchor="ctr"/>
                </a:tc>
                <a:tc>
                  <a:txBody>
                    <a:bodyPr/>
                    <a:lstStyle/>
                    <a:p>
                      <a:r>
                        <a:rPr lang="en-US" sz="1600" dirty="0">
                          <a:latin typeface="Segoe UI Light" panose="020B0502040204020203" pitchFamily="34" charset="0"/>
                          <a:cs typeface="Segoe UI Light" panose="020B0502040204020203" pitchFamily="34" charset="0"/>
                        </a:rPr>
                        <a:t>7</a:t>
                      </a:r>
                      <a:r>
                        <a:rPr lang="en-US" sz="1600" baseline="0" dirty="0">
                          <a:latin typeface="Segoe UI Light" panose="020B0502040204020203" pitchFamily="34" charset="0"/>
                          <a:cs typeface="Segoe UI Light" panose="020B0502040204020203" pitchFamily="34" charset="0"/>
                        </a:rPr>
                        <a:t> days </a:t>
                      </a:r>
                      <a:endParaRPr lang="en-US" sz="1600" dirty="0">
                        <a:latin typeface="Segoe UI Light" panose="020B0502040204020203" pitchFamily="34" charset="0"/>
                        <a:cs typeface="Segoe UI Light" panose="020B0502040204020203" pitchFamily="34" charset="0"/>
                      </a:endParaRPr>
                    </a:p>
                  </a:txBody>
                  <a:tcPr anchor="ctr"/>
                </a:tc>
                <a:tc>
                  <a:txBody>
                    <a:bodyPr/>
                    <a:lstStyle/>
                    <a:p>
                      <a:r>
                        <a:rPr lang="en-US" sz="1600" dirty="0">
                          <a:latin typeface="Segoe UI Light" panose="020B0502040204020203" pitchFamily="34" charset="0"/>
                          <a:cs typeface="Segoe UI Light" panose="020B0502040204020203" pitchFamily="34" charset="0"/>
                        </a:rPr>
                        <a:t>Unlimited</a:t>
                      </a:r>
                    </a:p>
                  </a:txBody>
                  <a:tcPr anchor="ctr"/>
                </a:tc>
                <a:extLst>
                  <a:ext uri="{0D108BD9-81ED-4DB2-BD59-A6C34878D82A}">
                    <a16:rowId xmlns:a16="http://schemas.microsoft.com/office/drawing/2014/main" val="3019753233"/>
                  </a:ext>
                </a:extLst>
              </a:tr>
              <a:tr h="875403">
                <a:tc>
                  <a:txBody>
                    <a:bodyPr/>
                    <a:lstStyle/>
                    <a:p>
                      <a:r>
                        <a:rPr lang="en-US" sz="1600" dirty="0">
                          <a:latin typeface="Segoe UI Light" panose="020B0502040204020203" pitchFamily="34" charset="0"/>
                          <a:cs typeface="Segoe UI Light" panose="020B0502040204020203" pitchFamily="34" charset="0"/>
                        </a:rPr>
                        <a:t>Maximum throughput</a:t>
                      </a:r>
                    </a:p>
                  </a:txBody>
                  <a:tcPr anchor="ctr"/>
                </a:tc>
                <a:tc>
                  <a:txBody>
                    <a:bodyPr/>
                    <a:lstStyle/>
                    <a:p>
                      <a:r>
                        <a:rPr lang="en-US" sz="1600" dirty="0">
                          <a:latin typeface="Segoe UI Light" panose="020B0502040204020203" pitchFamily="34" charset="0"/>
                          <a:cs typeface="Segoe UI Light" panose="020B0502040204020203" pitchFamily="34" charset="0"/>
                        </a:rPr>
                        <a:t>Up to 2,000 messages per second</a:t>
                      </a:r>
                    </a:p>
                  </a:txBody>
                  <a:tcPr anchor="ctr"/>
                </a:tc>
                <a:tc>
                  <a:txBody>
                    <a:bodyPr/>
                    <a:lstStyle/>
                    <a:p>
                      <a:r>
                        <a:rPr lang="en-US" sz="1600" dirty="0">
                          <a:latin typeface="Segoe UI Light" panose="020B0502040204020203" pitchFamily="34" charset="0"/>
                          <a:cs typeface="Segoe UI Light" panose="020B0502040204020203" pitchFamily="34" charset="0"/>
                        </a:rPr>
                        <a:t>Up to 2,000 messages per second</a:t>
                      </a:r>
                    </a:p>
                  </a:txBody>
                  <a:tcPr anchor="ctr"/>
                </a:tc>
                <a:extLst>
                  <a:ext uri="{0D108BD9-81ED-4DB2-BD59-A6C34878D82A}">
                    <a16:rowId xmlns:a16="http://schemas.microsoft.com/office/drawing/2014/main" val="1250797847"/>
                  </a:ext>
                </a:extLst>
              </a:tr>
              <a:tr h="875403">
                <a:tc>
                  <a:txBody>
                    <a:bodyPr/>
                    <a:lstStyle/>
                    <a:p>
                      <a:r>
                        <a:rPr lang="en-US" sz="1600" dirty="0">
                          <a:latin typeface="Segoe UI Light" panose="020B0502040204020203" pitchFamily="34" charset="0"/>
                          <a:cs typeface="Segoe UI Light" panose="020B0502040204020203" pitchFamily="34" charset="0"/>
                        </a:rPr>
                        <a:t>Average</a:t>
                      </a:r>
                      <a:r>
                        <a:rPr lang="en-US" sz="1600" baseline="0" dirty="0">
                          <a:latin typeface="Segoe UI Light" panose="020B0502040204020203" pitchFamily="34" charset="0"/>
                          <a:cs typeface="Segoe UI Light" panose="020B0502040204020203" pitchFamily="34" charset="0"/>
                        </a:rPr>
                        <a:t> latency</a:t>
                      </a:r>
                      <a:endParaRPr lang="en-US" sz="1600" dirty="0">
                        <a:latin typeface="Segoe UI Light" panose="020B0502040204020203" pitchFamily="34" charset="0"/>
                        <a:cs typeface="Segoe UI Light" panose="020B0502040204020203" pitchFamily="34" charset="0"/>
                      </a:endParaRPr>
                    </a:p>
                  </a:txBody>
                  <a:tcPr anchor="ctr"/>
                </a:tc>
                <a:tc>
                  <a:txBody>
                    <a:bodyPr/>
                    <a:lstStyle/>
                    <a:p>
                      <a:r>
                        <a:rPr lang="en-US" sz="1600" dirty="0">
                          <a:latin typeface="Segoe UI Light" panose="020B0502040204020203" pitchFamily="34" charset="0"/>
                          <a:cs typeface="Segoe UI Light" panose="020B0502040204020203" pitchFamily="34" charset="0"/>
                        </a:rPr>
                        <a:t>10 </a:t>
                      </a:r>
                      <a:r>
                        <a:rPr lang="en-US" sz="1600" dirty="0" err="1">
                          <a:latin typeface="Segoe UI Light" panose="020B0502040204020203" pitchFamily="34" charset="0"/>
                          <a:cs typeface="Segoe UI Light" panose="020B0502040204020203" pitchFamily="34" charset="0"/>
                        </a:rPr>
                        <a:t>ms</a:t>
                      </a:r>
                      <a:endParaRPr lang="en-US" sz="1600" dirty="0">
                        <a:latin typeface="Segoe UI Light" panose="020B0502040204020203" pitchFamily="34" charset="0"/>
                        <a:cs typeface="Segoe UI Light" panose="020B0502040204020203" pitchFamily="34" charset="0"/>
                      </a:endParaRPr>
                    </a:p>
                  </a:txBody>
                  <a:tcPr anchor="ctr"/>
                </a:tc>
                <a:tc>
                  <a:txBody>
                    <a:bodyPr/>
                    <a:lstStyle/>
                    <a:p>
                      <a:r>
                        <a:rPr lang="en-US" sz="1600" dirty="0">
                          <a:latin typeface="Segoe UI Light" panose="020B0502040204020203" pitchFamily="34" charset="0"/>
                          <a:cs typeface="Segoe UI Light" panose="020B0502040204020203" pitchFamily="34" charset="0"/>
                        </a:rPr>
                        <a:t>20-25 </a:t>
                      </a:r>
                      <a:r>
                        <a:rPr lang="en-US" sz="1600" dirty="0" err="1">
                          <a:latin typeface="Segoe UI Light" panose="020B0502040204020203" pitchFamily="34" charset="0"/>
                          <a:cs typeface="Segoe UI Light" panose="020B0502040204020203" pitchFamily="34" charset="0"/>
                        </a:rPr>
                        <a:t>ms</a:t>
                      </a:r>
                      <a:endParaRPr lang="en-US" sz="16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982126820"/>
                  </a:ext>
                </a:extLst>
              </a:tr>
            </a:tbl>
          </a:graphicData>
        </a:graphic>
      </p:graphicFrame>
      <p:sp>
        <p:nvSpPr>
          <p:cNvPr id="5"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7</a:t>
            </a:r>
          </a:p>
        </p:txBody>
      </p:sp>
    </p:spTree>
    <p:extLst>
      <p:ext uri="{BB962C8B-B14F-4D97-AF65-F5344CB8AC3E}">
        <p14:creationId xmlns:p14="http://schemas.microsoft.com/office/powerpoint/2010/main" val="3117380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94263" y="112712"/>
            <a:ext cx="11052415" cy="842327"/>
          </a:xfrm>
        </p:spPr>
        <p:txBody>
          <a:bodyPr>
            <a:normAutofit/>
          </a:bodyPr>
          <a:lstStyle/>
          <a:p>
            <a:r>
              <a:rPr lang="en-US" sz="4400" spc="-100" dirty="0">
                <a:ln w="3175">
                  <a:noFill/>
                </a:ln>
                <a:latin typeface="Segoe UI Light" panose="020B0502040204020203" pitchFamily="34" charset="0"/>
                <a:cs typeface="Segoe UI Light" panose="020B0502040204020203" pitchFamily="34" charset="0"/>
              </a:rPr>
              <a:t>Analytics &amp; Machine Learning considerations</a:t>
            </a:r>
            <a:endParaRPr lang="en-US" sz="4400" dirty="0"/>
          </a:p>
        </p:txBody>
      </p:sp>
      <p:pic>
        <p:nvPicPr>
          <p:cNvPr id="84" name="Picture 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85" name="Table 84"/>
          <p:cNvGraphicFramePr>
            <a:graphicFrameLocks noGrp="1"/>
          </p:cNvGraphicFramePr>
          <p:nvPr>
            <p:extLst/>
          </p:nvPr>
        </p:nvGraphicFramePr>
        <p:xfrm>
          <a:off x="594264" y="1370504"/>
          <a:ext cx="11052415" cy="3739451"/>
        </p:xfrm>
        <a:graphic>
          <a:graphicData uri="http://schemas.openxmlformats.org/drawingml/2006/table">
            <a:tbl>
              <a:tblPr firstRow="1" bandRow="1">
                <a:tableStyleId>{5940675A-B579-460E-94D1-54222C63F5DA}</a:tableStyleId>
              </a:tblPr>
              <a:tblGrid>
                <a:gridCol w="2320677">
                  <a:extLst>
                    <a:ext uri="{9D8B030D-6E8A-4147-A177-3AD203B41FA5}">
                      <a16:colId xmlns:a16="http://schemas.microsoft.com/office/drawing/2014/main" val="1493082673"/>
                    </a:ext>
                  </a:extLst>
                </a:gridCol>
                <a:gridCol w="8731738">
                  <a:extLst>
                    <a:ext uri="{9D8B030D-6E8A-4147-A177-3AD203B41FA5}">
                      <a16:colId xmlns:a16="http://schemas.microsoft.com/office/drawing/2014/main" val="910254470"/>
                    </a:ext>
                  </a:extLst>
                </a:gridCol>
              </a:tblGrid>
              <a:tr h="1013403">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Hot-Path Analytics</a:t>
                      </a:r>
                    </a:p>
                  </a:txBody>
                  <a:tcPr marL="89642" marR="89642" marT="44821" marB="44821"/>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Azure IoT Routes, Stream Analytics, Azure HDInsight Storm, Service Bus Queues and Topics</a:t>
                      </a:r>
                      <a:endParaRPr kumimoji="0" lang="en-US" sz="2000" b="0" i="0" u="none" strike="noStrike" kern="1200" cap="none" spc="0"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extLst>
                  <a:ext uri="{0D108BD9-81ED-4DB2-BD59-A6C34878D82A}">
                    <a16:rowId xmlns:a16="http://schemas.microsoft.com/office/drawing/2014/main" val="4033359079"/>
                  </a:ext>
                </a:extLst>
              </a:tr>
              <a:tr h="1013403">
                <a:tc>
                  <a:txBody>
                    <a:body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000" dirty="0">
                          <a:solidFill>
                            <a:srgbClr val="0070C0"/>
                          </a:solidFill>
                          <a:latin typeface="Segoe UI Light" panose="020B0502040204020203" pitchFamily="34" charset="0"/>
                          <a:cs typeface="Segoe UI Light" panose="020B0502040204020203" pitchFamily="34" charset="0"/>
                        </a:rPr>
                        <a:t>Cold Path Analytics</a:t>
                      </a: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20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rPr>
                        <a:t>Azure HDInsight, Azure ML, Azure Data Lake, Data Lake Analytics, Azure Data Factory</a:t>
                      </a:r>
                      <a:endParaRPr lang="en-US" sz="2000" dirty="0">
                        <a:latin typeface="Segoe UI Light" panose="020B0502040204020203" pitchFamily="34" charset="0"/>
                        <a:cs typeface="Segoe UI Light" panose="020B0502040204020203" pitchFamily="34" charset="0"/>
                      </a:endParaRPr>
                    </a:p>
                  </a:txBody>
                  <a:tcPr marL="89642" marR="89642" marT="44821" marB="44821"/>
                </a:tc>
                <a:extLst>
                  <a:ext uri="{0D108BD9-81ED-4DB2-BD59-A6C34878D82A}">
                    <a16:rowId xmlns:a16="http://schemas.microsoft.com/office/drawing/2014/main" val="3328261852"/>
                  </a:ext>
                </a:extLst>
              </a:tr>
              <a:tr h="624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Hot Path Business Logic</a:t>
                      </a: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20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rPr>
                        <a:t>Service Fabric &amp; Actor Framework</a:t>
                      </a:r>
                    </a:p>
                  </a:txBody>
                  <a:tcPr marL="89642" marR="89642" marT="44821" marB="44821"/>
                </a:tc>
                <a:extLst>
                  <a:ext uri="{0D108BD9-81ED-4DB2-BD59-A6C34878D82A}">
                    <a16:rowId xmlns:a16="http://schemas.microsoft.com/office/drawing/2014/main" val="1040314957"/>
                  </a:ext>
                </a:extLst>
              </a:tr>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Machine Learning</a:t>
                      </a:r>
                    </a:p>
                  </a:txBody>
                  <a:tcPr marL="89642" marR="89642" marT="44821" marB="44821"/>
                </a:tc>
                <a:tc>
                  <a:txBody>
                    <a:bodyPr/>
                    <a:lstStyle/>
                    <a:p>
                      <a:pPr marL="0" marR="0" lvl="1" indent="-261937"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Pattern Detection, Behavior Prediction, Plausibility Analysis, Anomaly and Fraud Detection</a:t>
                      </a:r>
                    </a:p>
                  </a:txBody>
                  <a:tcPr marL="89642" marR="89642" marT="44821" marB="44821"/>
                </a:tc>
                <a:extLst>
                  <a:ext uri="{0D108BD9-81ED-4DB2-BD59-A6C34878D82A}">
                    <a16:rowId xmlns:a16="http://schemas.microsoft.com/office/drawing/2014/main" val="2138745676"/>
                  </a:ext>
                </a:extLst>
              </a:tr>
            </a:tbl>
          </a:graphicData>
        </a:graphic>
      </p:graphicFrame>
      <p:sp>
        <p:nvSpPr>
          <p:cNvPr id="5"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8</a:t>
            </a:r>
          </a:p>
        </p:txBody>
      </p:sp>
      <p:sp>
        <p:nvSpPr>
          <p:cNvPr id="6" name="TextBox 5"/>
          <p:cNvSpPr txBox="1"/>
          <p:nvPr/>
        </p:nvSpPr>
        <p:spPr>
          <a:xfrm>
            <a:off x="5376226" y="5669888"/>
            <a:ext cx="6270453" cy="369332"/>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 </a:t>
            </a:r>
            <a:r>
              <a:rPr kumimoji="0" lang="en-US" sz="1800" b="0" i="0" u="none" strike="noStrike" kern="1200" cap="none" spc="0" normalizeH="0" baseline="0" noProof="0" dirty="0">
                <a:ln>
                  <a:noFill/>
                </a:ln>
                <a:solidFill>
                  <a:srgbClr val="505050"/>
                </a:solidFill>
                <a:effectLst/>
                <a:uLnTx/>
                <a:uFillTx/>
                <a:latin typeface="Segoe UI Light"/>
                <a:ea typeface="+mn-ea"/>
                <a:cs typeface="+mn-cs"/>
              </a:rPr>
              <a:t>Advanced analytics, Predictive Analytics</a:t>
            </a:r>
          </a:p>
        </p:txBody>
      </p:sp>
    </p:spTree>
    <p:extLst>
      <p:ext uri="{BB962C8B-B14F-4D97-AF65-F5344CB8AC3E}">
        <p14:creationId xmlns:p14="http://schemas.microsoft.com/office/powerpoint/2010/main" val="371519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68960" y="240811"/>
            <a:ext cx="11623040" cy="818052"/>
          </a:xfrm>
        </p:spPr>
        <p:txBody>
          <a:bodyPr>
            <a:normAutofit/>
          </a:bodyPr>
          <a:lstStyle/>
          <a:p>
            <a:pPr marL="0" indent="0">
              <a:buNone/>
            </a:pPr>
            <a:r>
              <a:rPr lang="en-US" sz="4400" spc="-100" dirty="0">
                <a:ln w="3175">
                  <a:noFill/>
                </a:ln>
                <a:latin typeface="Segoe UI Light" panose="020B0502040204020203" pitchFamily="34" charset="0"/>
                <a:cs typeface="Segoe UI Light" panose="020B0502040204020203" pitchFamily="34" charset="0"/>
              </a:rPr>
              <a:t>App Backend - High-scale compute models </a:t>
            </a:r>
          </a:p>
        </p:txBody>
      </p:sp>
      <p:sp>
        <p:nvSpPr>
          <p:cNvPr id="95" name="Text Placeholder 2"/>
          <p:cNvSpPr txBox="1">
            <a:spLocks/>
          </p:cNvSpPr>
          <p:nvPr/>
        </p:nvSpPr>
        <p:spPr>
          <a:xfrm>
            <a:off x="338361" y="1395659"/>
            <a:ext cx="10924770" cy="459202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Scale-appropriate compute models</a:t>
            </a:r>
          </a:p>
          <a:p>
            <a:pPr marL="0" marR="0" lvl="1"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kumimoji="0" lang="en-US" sz="2400" b="0" i="0" u="sng"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Actor Frameworks / Service Fabric Reliable Actors</a:t>
            </a: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p>
          <a:p>
            <a:pPr marL="195263" marR="0" lvl="2"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Distributed compute fabric hosting device (or device-group) actors</a:t>
            </a:r>
          </a:p>
          <a:p>
            <a:pPr marL="195263" marR="0" lvl="2"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Message-based activation of actors and dispatch of messages</a:t>
            </a:r>
          </a:p>
          <a:p>
            <a:pPr marL="0" marR="0" lvl="1"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a:t>
            </a:r>
            <a:r>
              <a:rPr kumimoji="0" lang="en-US" sz="2400" b="0" i="0" u="sng"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Service Fabric Reliable Collections</a:t>
            </a:r>
            <a:endPar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p>
            <a:pPr marL="195263" marR="0" lvl="2"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Highly available with replicated and local state management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Simple programming experience in vastly scalable compute nodes</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Serverless code</a:t>
            </a:r>
          </a:p>
          <a:p>
            <a:pPr marL="195263" marR="0" lvl="2"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400" b="0" i="0" u="sng"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Azure functions</a:t>
            </a:r>
          </a:p>
        </p:txBody>
      </p:sp>
      <p:grpSp>
        <p:nvGrpSpPr>
          <p:cNvPr id="96" name="Group 95"/>
          <p:cNvGrpSpPr/>
          <p:nvPr/>
        </p:nvGrpSpPr>
        <p:grpSpPr>
          <a:xfrm>
            <a:off x="11343082" y="4769677"/>
            <a:ext cx="546243" cy="443948"/>
            <a:chOff x="7029450" y="3487738"/>
            <a:chExt cx="1320800" cy="1168400"/>
          </a:xfrm>
          <a:solidFill>
            <a:srgbClr val="FFFFFF">
              <a:lumMod val="95000"/>
            </a:srgbClr>
          </a:solidFill>
        </p:grpSpPr>
        <p:grpSp>
          <p:nvGrpSpPr>
            <p:cNvPr id="97" name="Group 96"/>
            <p:cNvGrpSpPr/>
            <p:nvPr/>
          </p:nvGrpSpPr>
          <p:grpSpPr>
            <a:xfrm>
              <a:off x="7029450" y="3487738"/>
              <a:ext cx="1320800" cy="101600"/>
              <a:chOff x="8915400" y="1130300"/>
              <a:chExt cx="1320800" cy="101600"/>
            </a:xfrm>
            <a:grpFill/>
          </p:grpSpPr>
          <p:sp>
            <p:nvSpPr>
              <p:cNvPr id="168" name="Rectangle 167"/>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9" name="Rectangle 168"/>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0" name="Rectangle 169"/>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1" name="Rectangle 170"/>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2" name="Rectangle 171"/>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3" name="Rectangle 172"/>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4" name="Rectangle 173"/>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5" name="Rectangle 174"/>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6" name="Rectangle 175"/>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98" name="Group 97"/>
            <p:cNvGrpSpPr/>
            <p:nvPr/>
          </p:nvGrpSpPr>
          <p:grpSpPr>
            <a:xfrm>
              <a:off x="7029450" y="3640138"/>
              <a:ext cx="1320800" cy="101600"/>
              <a:chOff x="8915400" y="1130300"/>
              <a:chExt cx="1320800" cy="101600"/>
            </a:xfrm>
            <a:grpFill/>
          </p:grpSpPr>
          <p:sp>
            <p:nvSpPr>
              <p:cNvPr id="159" name="Rectangle 158"/>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0" name="Rectangle 159"/>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1" name="Rectangle 160"/>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2" name="Rectangle 161"/>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3" name="Rectangle 162"/>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4" name="Rectangle 163"/>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5" name="Rectangle 164"/>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6" name="Rectangle 165"/>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7" name="Rectangle 166"/>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99" name="Group 98"/>
            <p:cNvGrpSpPr/>
            <p:nvPr/>
          </p:nvGrpSpPr>
          <p:grpSpPr>
            <a:xfrm>
              <a:off x="7029450" y="3792538"/>
              <a:ext cx="1320800" cy="101600"/>
              <a:chOff x="8915400" y="1130300"/>
              <a:chExt cx="1320800" cy="101600"/>
            </a:xfrm>
            <a:grpFill/>
          </p:grpSpPr>
          <p:sp>
            <p:nvSpPr>
              <p:cNvPr id="150" name="Rectangle 149"/>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1" name="Rectangle 150"/>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2" name="Rectangle 151"/>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3" name="Rectangle 152"/>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4" name="Rectangle 153"/>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5" name="Rectangle 154"/>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6" name="Rectangle 155"/>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7" name="Rectangle 156"/>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58" name="Rectangle 157"/>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0" name="Group 99"/>
            <p:cNvGrpSpPr/>
            <p:nvPr/>
          </p:nvGrpSpPr>
          <p:grpSpPr>
            <a:xfrm>
              <a:off x="7029450" y="3944938"/>
              <a:ext cx="1320800" cy="101600"/>
              <a:chOff x="8915400" y="1130300"/>
              <a:chExt cx="1320800" cy="101600"/>
            </a:xfrm>
            <a:grpFill/>
          </p:grpSpPr>
          <p:sp>
            <p:nvSpPr>
              <p:cNvPr id="141" name="Rectangle 140"/>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2" name="Rectangle 141"/>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Rectangle 144"/>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6" name="Rectangle 145"/>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7" name="Rectangle 146"/>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8" name="Rectangle 147"/>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9" name="Rectangle 148"/>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1" name="Group 100"/>
            <p:cNvGrpSpPr/>
            <p:nvPr/>
          </p:nvGrpSpPr>
          <p:grpSpPr>
            <a:xfrm>
              <a:off x="7029450" y="4097338"/>
              <a:ext cx="1320800" cy="101600"/>
              <a:chOff x="8915400" y="1130300"/>
              <a:chExt cx="1320800" cy="101600"/>
            </a:xfrm>
            <a:grpFill/>
          </p:grpSpPr>
          <p:sp>
            <p:nvSpPr>
              <p:cNvPr id="132" name="Rectangle 131"/>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3" name="Rectangle 132"/>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4" name="Rectangle 133"/>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5" name="Rectangle 134"/>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6" name="Rectangle 135"/>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7" name="Rectangle 136"/>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8" name="Rectangle 137"/>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9" name="Rectangle 138"/>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2" name="Group 101"/>
            <p:cNvGrpSpPr/>
            <p:nvPr/>
          </p:nvGrpSpPr>
          <p:grpSpPr>
            <a:xfrm>
              <a:off x="7029450" y="4249738"/>
              <a:ext cx="1320800" cy="101600"/>
              <a:chOff x="8915400" y="1130300"/>
              <a:chExt cx="1320800" cy="101600"/>
            </a:xfrm>
            <a:grpFill/>
          </p:grpSpPr>
          <p:sp>
            <p:nvSpPr>
              <p:cNvPr id="123" name="Rectangle 122"/>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4" name="Rectangle 123"/>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5" name="Rectangle 124"/>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6" name="Rectangle 125"/>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7" name="Rectangle 126"/>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8" name="Rectangle 127"/>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9" name="Rectangle 128"/>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0" name="Rectangle 129"/>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1" name="Rectangle 130"/>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3" name="Group 102"/>
            <p:cNvGrpSpPr/>
            <p:nvPr/>
          </p:nvGrpSpPr>
          <p:grpSpPr>
            <a:xfrm>
              <a:off x="7029450" y="4402138"/>
              <a:ext cx="1320800" cy="101600"/>
              <a:chOff x="8915400" y="1130300"/>
              <a:chExt cx="1320800" cy="101600"/>
            </a:xfrm>
            <a:grpFill/>
          </p:grpSpPr>
          <p:sp>
            <p:nvSpPr>
              <p:cNvPr id="114" name="Rectangle 113"/>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5" name="Rectangle 114"/>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6" name="Rectangle 115"/>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7" name="Rectangle 116"/>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8" name="Rectangle 117"/>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9" name="Rectangle 118"/>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0" name="Rectangle 119"/>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1" name="Rectangle 120"/>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2" name="Rectangle 121"/>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104" name="Group 103"/>
            <p:cNvGrpSpPr/>
            <p:nvPr/>
          </p:nvGrpSpPr>
          <p:grpSpPr>
            <a:xfrm>
              <a:off x="7029450" y="4554538"/>
              <a:ext cx="1320800" cy="101600"/>
              <a:chOff x="8915400" y="1130300"/>
              <a:chExt cx="1320800" cy="101600"/>
            </a:xfrm>
            <a:grpFill/>
          </p:grpSpPr>
          <p:sp>
            <p:nvSpPr>
              <p:cNvPr id="105" name="Rectangle 104"/>
              <p:cNvSpPr/>
              <p:nvPr/>
            </p:nvSpPr>
            <p:spPr>
              <a:xfrm>
                <a:off x="8915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6" name="Rectangle 105"/>
              <p:cNvSpPr/>
              <p:nvPr/>
            </p:nvSpPr>
            <p:spPr>
              <a:xfrm>
                <a:off x="9067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7" name="Rectangle 106"/>
              <p:cNvSpPr/>
              <p:nvPr/>
            </p:nvSpPr>
            <p:spPr>
              <a:xfrm>
                <a:off x="9220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8" name="Rectangle 107"/>
              <p:cNvSpPr/>
              <p:nvPr/>
            </p:nvSpPr>
            <p:spPr>
              <a:xfrm>
                <a:off x="9372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9" name="Rectangle 108"/>
              <p:cNvSpPr/>
              <p:nvPr/>
            </p:nvSpPr>
            <p:spPr>
              <a:xfrm>
                <a:off x="95250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0" name="Rectangle 109"/>
              <p:cNvSpPr/>
              <p:nvPr/>
            </p:nvSpPr>
            <p:spPr>
              <a:xfrm>
                <a:off x="96774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1" name="Rectangle 110"/>
              <p:cNvSpPr/>
              <p:nvPr/>
            </p:nvSpPr>
            <p:spPr>
              <a:xfrm>
                <a:off x="98298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2" name="Rectangle 111"/>
              <p:cNvSpPr/>
              <p:nvPr/>
            </p:nvSpPr>
            <p:spPr>
              <a:xfrm>
                <a:off x="99822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13" name="Rectangle 112"/>
              <p:cNvSpPr/>
              <p:nvPr/>
            </p:nvSpPr>
            <p:spPr>
              <a:xfrm>
                <a:off x="10134600" y="1130300"/>
                <a:ext cx="101600" cy="101600"/>
              </a:xfrm>
              <a:prstGeom prst="rect">
                <a:avLst/>
              </a:prstGeom>
              <a:grpFill/>
              <a:ln w="17145" cap="flat" cmpd="sng" algn="ctr">
                <a:noFill/>
                <a:prstDash val="soli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pic>
        <p:nvPicPr>
          <p:cNvPr id="177" name="Picture 17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313776" y="2549454"/>
            <a:ext cx="533400" cy="533400"/>
          </a:xfrm>
          <a:prstGeom prst="rect">
            <a:avLst/>
          </a:prstGeom>
        </p:spPr>
      </p:pic>
      <p:sp>
        <p:nvSpPr>
          <p:cNvPr id="178" name="Freeform 21"/>
          <p:cNvSpPr>
            <a:spLocks noChangeAspect="1" noEditPoints="1"/>
          </p:cNvSpPr>
          <p:nvPr/>
        </p:nvSpPr>
        <p:spPr bwMode="black">
          <a:xfrm>
            <a:off x="11246858" y="3605116"/>
            <a:ext cx="642467" cy="64229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292929"/>
              </a:solidFill>
              <a:effectLst/>
              <a:uLnTx/>
              <a:uFillTx/>
              <a:latin typeface="Segoe UI"/>
              <a:ea typeface="+mn-ea"/>
              <a:cs typeface="+mn-cs"/>
            </a:endParaRPr>
          </a:p>
        </p:txBody>
      </p:sp>
      <p:pic>
        <p:nvPicPr>
          <p:cNvPr id="88" name="Picture 8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284140" y="1482842"/>
            <a:ext cx="533400" cy="533400"/>
          </a:xfrm>
          <a:prstGeom prst="rect">
            <a:avLst/>
          </a:prstGeom>
        </p:spPr>
      </p:pic>
      <p:sp>
        <p:nvSpPr>
          <p:cNvPr id="89" name="Oval Callout 94"/>
          <p:cNvSpPr/>
          <p:nvPr/>
        </p:nvSpPr>
        <p:spPr bwMode="auto">
          <a:xfrm>
            <a:off x="52063" y="311578"/>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9</a:t>
            </a:r>
          </a:p>
        </p:txBody>
      </p:sp>
      <p:sp>
        <p:nvSpPr>
          <p:cNvPr id="90" name="TextBox 89"/>
          <p:cNvSpPr txBox="1"/>
          <p:nvPr/>
        </p:nvSpPr>
        <p:spPr>
          <a:xfrm>
            <a:off x="7754761" y="5402263"/>
            <a:ext cx="3834341" cy="1200329"/>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Hyper-scale compute processing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Serverless architecture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Data format transformation</a:t>
            </a:r>
          </a:p>
        </p:txBody>
      </p:sp>
    </p:spTree>
    <p:extLst>
      <p:ext uri="{BB962C8B-B14F-4D97-AF65-F5344CB8AC3E}">
        <p14:creationId xmlns:p14="http://schemas.microsoft.com/office/powerpoint/2010/main" val="158953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294" dirty="0"/>
              <a:t>Microsoft Azure IoT  </a:t>
            </a:r>
            <a:br>
              <a:rPr lang="en-US" sz="5294" dirty="0"/>
            </a:br>
            <a:br>
              <a:rPr lang="en-US" sz="5294" dirty="0"/>
            </a:br>
            <a:r>
              <a:rPr lang="en-US" sz="4000" b="1" dirty="0">
                <a:latin typeface="+mn-lt"/>
              </a:rPr>
              <a:t>Technical Scenario: </a:t>
            </a:r>
            <a:br>
              <a:rPr lang="en-US" sz="4000" b="1" kern="0" dirty="0">
                <a:solidFill>
                  <a:srgbClr val="0070C0"/>
                </a:solidFill>
                <a:latin typeface="Segoe UI Light" panose="020B0502040204020203" pitchFamily="34" charset="0"/>
                <a:cs typeface="Segoe UI Light" panose="020B0502040204020203" pitchFamily="34" charset="0"/>
              </a:rPr>
            </a:br>
            <a:br>
              <a:rPr lang="en-US" sz="4000" dirty="0">
                <a:solidFill>
                  <a:schemeClr val="tx1"/>
                </a:solidFill>
                <a:latin typeface="+mn-lt"/>
              </a:rPr>
            </a:br>
            <a: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t>Connect, Manage and Scale with Efficiency </a:t>
            </a:r>
            <a:b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br>
            <a: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t>Devices &amp; Gateways</a:t>
            </a:r>
            <a:br>
              <a:rPr lang="en-US" sz="8000" dirty="0">
                <a:solidFill>
                  <a:schemeClr val="tx1"/>
                </a:solidFill>
              </a:rPr>
            </a:br>
            <a:endParaRPr lang="en-US" sz="4313" dirty="0">
              <a:solidFill>
                <a:schemeClr val="tx1"/>
              </a:solidFill>
              <a:latin typeface="+mn-lt"/>
            </a:endParaRPr>
          </a:p>
        </p:txBody>
      </p:sp>
      <p:sp>
        <p:nvSpPr>
          <p:cNvPr id="3" name="TextBox 2"/>
          <p:cNvSpPr txBox="1"/>
          <p:nvPr/>
        </p:nvSpPr>
        <p:spPr>
          <a:xfrm>
            <a:off x="11108871" y="6488668"/>
            <a:ext cx="1083129" cy="369332"/>
          </a:xfrm>
          <a:prstGeom prst="rect">
            <a:avLst/>
          </a:prstGeom>
          <a:noFill/>
        </p:spPr>
        <p:txBody>
          <a:bodyPr wrap="square" rtlCol="0">
            <a:spAutoFit/>
          </a:bodyPr>
          <a:lstStyle/>
          <a:p>
            <a:pPr algn="r"/>
            <a:r>
              <a:rPr lang="en-AU" dirty="0"/>
              <a:t>9:30</a:t>
            </a:r>
          </a:p>
        </p:txBody>
      </p:sp>
    </p:spTree>
    <p:extLst>
      <p:ext uri="{BB962C8B-B14F-4D97-AF65-F5344CB8AC3E}">
        <p14:creationId xmlns:p14="http://schemas.microsoft.com/office/powerpoint/2010/main" val="11867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66034" y="123825"/>
            <a:ext cx="10049566" cy="698500"/>
          </a:xfrm>
        </p:spPr>
        <p:txBody>
          <a:bodyPr/>
          <a:lstStyle/>
          <a:p>
            <a:r>
              <a:rPr lang="en-US" sz="4400" dirty="0"/>
              <a:t>Business Integration considerations</a:t>
            </a:r>
          </a:p>
        </p:txBody>
      </p:sp>
      <p:sp>
        <p:nvSpPr>
          <p:cNvPr id="86"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10</a:t>
            </a:r>
          </a:p>
        </p:txBody>
      </p:sp>
      <p:sp>
        <p:nvSpPr>
          <p:cNvPr id="10" name="Footer Placeholder 2"/>
          <p:cNvSpPr txBox="1">
            <a:spLocks/>
          </p:cNvSpPr>
          <p:nvPr/>
        </p:nvSpPr>
        <p:spPr>
          <a:xfrm>
            <a:off x="485054" y="6558796"/>
            <a:ext cx="3859607" cy="1344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239">
                    <a:srgbClr val="505050"/>
                  </a:gs>
                  <a:gs pos="11940">
                    <a:srgbClr val="505050"/>
                  </a:gs>
                </a:gsLst>
                <a:lin ang="5400000" scaled="0"/>
              </a:gradFill>
              <a:effectLst/>
              <a:uLnTx/>
              <a:uFillTx/>
              <a:latin typeface="Calibri" panose="020F0502020204030204"/>
              <a:ea typeface="+mn-ea"/>
              <a:cs typeface="+mn-cs"/>
            </a:endParaRPr>
          </a:p>
        </p:txBody>
      </p:sp>
      <p:sp>
        <p:nvSpPr>
          <p:cNvPr id="37" name="Rectangle 36"/>
          <p:cNvSpPr/>
          <p:nvPr/>
        </p:nvSpPr>
        <p:spPr bwMode="auto">
          <a:xfrm>
            <a:off x="10697497" y="0"/>
            <a:ext cx="1494503" cy="1071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p:cNvSpPr txBox="1"/>
          <p:nvPr/>
        </p:nvSpPr>
        <p:spPr>
          <a:xfrm>
            <a:off x="7268361" y="5974553"/>
            <a:ext cx="4376603"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Integration with business connectivity</a:t>
            </a:r>
          </a:p>
        </p:txBody>
      </p:sp>
      <p:graphicFrame>
        <p:nvGraphicFramePr>
          <p:cNvPr id="2" name="Table 1"/>
          <p:cNvGraphicFramePr>
            <a:graphicFrameLocks noGrp="1"/>
          </p:cNvGraphicFramePr>
          <p:nvPr>
            <p:extLst/>
          </p:nvPr>
        </p:nvGraphicFramePr>
        <p:xfrm>
          <a:off x="690977" y="1273226"/>
          <a:ext cx="11094830" cy="4598961"/>
        </p:xfrm>
        <a:graphic>
          <a:graphicData uri="http://schemas.openxmlformats.org/drawingml/2006/table">
            <a:tbl>
              <a:tblPr firstRow="1" bandRow="1">
                <a:tableStyleId>{5940675A-B579-460E-94D1-54222C63F5DA}</a:tableStyleId>
              </a:tblPr>
              <a:tblGrid>
                <a:gridCol w="2329583">
                  <a:extLst>
                    <a:ext uri="{9D8B030D-6E8A-4147-A177-3AD203B41FA5}">
                      <a16:colId xmlns:a16="http://schemas.microsoft.com/office/drawing/2014/main" val="311758296"/>
                    </a:ext>
                  </a:extLst>
                </a:gridCol>
                <a:gridCol w="8765247">
                  <a:extLst>
                    <a:ext uri="{9D8B030D-6E8A-4147-A177-3AD203B41FA5}">
                      <a16:colId xmlns:a16="http://schemas.microsoft.com/office/drawing/2014/main" val="440661567"/>
                    </a:ext>
                  </a:extLst>
                </a:gridCol>
              </a:tblGrid>
              <a:tr h="1308863">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1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Logic Apps</a:t>
                      </a:r>
                      <a:endParaRPr kumimoji="0" lang="en-US" sz="1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400" b="0" i="0" u="none" strike="noStrike" kern="1200" cap="none" spc="0" normalizeH="0" baseline="0" noProof="0" dirty="0">
                          <a:ln>
                            <a:noFill/>
                          </a:ln>
                          <a:solidFill>
                            <a:schemeClr val="tx1">
                              <a:lumMod val="95000"/>
                              <a:lumOff val="5000"/>
                            </a:schemeClr>
                          </a:solidFill>
                          <a:effectLst/>
                          <a:uLnTx/>
                          <a:uFillTx/>
                          <a:latin typeface="Segoe UI Light" panose="020B0502040204020203" pitchFamily="34" charset="0"/>
                          <a:ea typeface="+mn-ea"/>
                          <a:cs typeface="Segoe UI Light" panose="020B0502040204020203" pitchFamily="34" charset="0"/>
                        </a:rPr>
                        <a:t>For </a:t>
                      </a:r>
                      <a:r>
                        <a:rPr lang="en-US" sz="2400" dirty="0">
                          <a:solidFill>
                            <a:schemeClr val="tx1">
                              <a:lumMod val="95000"/>
                              <a:lumOff val="5000"/>
                            </a:schemeClr>
                          </a:solidFill>
                          <a:latin typeface="Segoe UI Light" panose="020B0502040204020203" pitchFamily="34" charset="0"/>
                          <a:cs typeface="Segoe UI Light" panose="020B0502040204020203" pitchFamily="34" charset="0"/>
                        </a:rPr>
                        <a:t>graphical way to model your business processes as a series of steps or a workflow. For triggers on connectors(like email arrival), for actions.</a:t>
                      </a:r>
                      <a:endParaRPr kumimoji="0" lang="en-US" sz="2400" b="0" i="0" u="none" strike="noStrike" kern="1200" cap="none" spc="0" normalizeH="0" baseline="0" noProof="0" dirty="0">
                        <a:ln>
                          <a:noFill/>
                        </a:ln>
                        <a:solidFill>
                          <a:schemeClr val="tx1">
                            <a:lumMod val="95000"/>
                            <a:lumOff val="5000"/>
                          </a:schemeClr>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extLst>
                  <a:ext uri="{0D108BD9-81ED-4DB2-BD59-A6C34878D82A}">
                    <a16:rowId xmlns:a16="http://schemas.microsoft.com/office/drawing/2014/main" val="2354902757"/>
                  </a:ext>
                </a:extLst>
              </a:tr>
              <a:tr h="925976">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16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API Management </a:t>
                      </a:r>
                      <a:endParaRPr kumimoji="0" lang="en-US" sz="16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lang="en-US" sz="2400" b="0">
                          <a:latin typeface="Segoe UI Light" panose="020B0502040204020203" pitchFamily="34" charset="0"/>
                          <a:cs typeface="Segoe UI Light" panose="020B0502040204020203" pitchFamily="34" charset="0"/>
                        </a:rPr>
                        <a:t>For creation of API gateway and developer portal in minutes with security, analytics, monitoring and alert support</a:t>
                      </a:r>
                      <a:endParaRPr lang="en-US" sz="2400" b="0" dirty="0">
                        <a:latin typeface="Segoe UI Light" panose="020B0502040204020203" pitchFamily="34" charset="0"/>
                        <a:cs typeface="Segoe UI Light" panose="020B0502040204020203" pitchFamily="34" charset="0"/>
                      </a:endParaRPr>
                    </a:p>
                  </a:txBody>
                  <a:tcPr marL="89642" marR="89642" marT="44821" marB="44821"/>
                </a:tc>
                <a:extLst>
                  <a:ext uri="{0D108BD9-81ED-4DB2-BD59-A6C34878D82A}">
                    <a16:rowId xmlns:a16="http://schemas.microsoft.com/office/drawing/2014/main" val="3597734282"/>
                  </a:ext>
                </a:extLst>
              </a:tr>
              <a:tr h="822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a:solidFill>
                            <a:srgbClr val="0070C0"/>
                          </a:solidFill>
                          <a:latin typeface="Segoe UI Light" panose="020B0502040204020203" pitchFamily="34" charset="0"/>
                          <a:cs typeface="Segoe UI Light" panose="020B0502040204020203" pitchFamily="34" charset="0"/>
                        </a:rPr>
                        <a:t>Data Factory</a:t>
                      </a:r>
                      <a:endParaRPr lang="en-NZ" sz="180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rPr>
                        <a:t>For moving and transformation of your data based on schedule; rich visualization, many data sources and sinks</a:t>
                      </a:r>
                      <a:endParaRPr kumimoji="0" lang="en-US" sz="24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endParaRPr>
                    </a:p>
                  </a:txBody>
                  <a:tcPr marL="89642" marR="89642" marT="44821" marB="44821"/>
                </a:tc>
                <a:extLst>
                  <a:ext uri="{0D108BD9-81ED-4DB2-BD59-A6C34878D82A}">
                    <a16:rowId xmlns:a16="http://schemas.microsoft.com/office/drawing/2014/main" val="1655479605"/>
                  </a:ext>
                </a:extLst>
              </a:tr>
              <a:tr h="822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a:solidFill>
                            <a:srgbClr val="0070C0"/>
                          </a:solidFill>
                          <a:latin typeface="Segoe UI Light" panose="020B0502040204020203" pitchFamily="34" charset="0"/>
                          <a:cs typeface="Segoe UI Light" panose="020B0502040204020203" pitchFamily="34" charset="0"/>
                        </a:rPr>
                        <a:t>Service Bus</a:t>
                      </a:r>
                      <a:endParaRPr lang="en-NZ" sz="180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lang="en-US" sz="2400">
                          <a:latin typeface="Segoe UI Light" panose="020B0502040204020203" pitchFamily="34" charset="0"/>
                          <a:cs typeface="Segoe UI Light" panose="020B0502040204020203" pitchFamily="34" charset="0"/>
                        </a:rPr>
                        <a:t>For reliable message ordering queuing (FIFO) and durable publish/subscribe messaging</a:t>
                      </a:r>
                      <a:endParaRPr kumimoji="0" lang="en-US" sz="24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endParaRPr>
                    </a:p>
                  </a:txBody>
                  <a:tcPr marL="89642" marR="89642" marT="44821" marB="44821"/>
                </a:tc>
                <a:extLst>
                  <a:ext uri="{0D108BD9-81ED-4DB2-BD59-A6C34878D82A}">
                    <a16:rowId xmlns:a16="http://schemas.microsoft.com/office/drawing/2014/main" val="3468207885"/>
                  </a:ext>
                </a:extLst>
              </a:tr>
              <a:tr h="720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a:solidFill>
                            <a:srgbClr val="0070C0"/>
                          </a:solidFill>
                          <a:latin typeface="Segoe UI Light" panose="020B0502040204020203" pitchFamily="34" charset="0"/>
                          <a:cs typeface="Segoe UI Light" panose="020B0502040204020203" pitchFamily="34" charset="0"/>
                        </a:rPr>
                        <a:t>BizTalk Services</a:t>
                      </a:r>
                      <a:endParaRPr lang="en-NZ" sz="1800" dirty="0">
                        <a:solidFill>
                          <a:srgbClr val="0070C0"/>
                        </a:solidFill>
                        <a:latin typeface="Segoe UI Light" panose="020B0502040204020203" pitchFamily="34" charset="0"/>
                        <a:cs typeface="Segoe UI Light" panose="020B0502040204020203" pitchFamily="34" charset="0"/>
                      </a:endParaRP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24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rPr>
                        <a:t>For integration with SAP, Oracle EBS, SQL Server, PeopleSoft</a:t>
                      </a:r>
                    </a:p>
                  </a:txBody>
                  <a:tcPr marL="89642" marR="89642" marT="44821" marB="44821"/>
                </a:tc>
                <a:extLst>
                  <a:ext uri="{0D108BD9-81ED-4DB2-BD59-A6C34878D82A}">
                    <a16:rowId xmlns:a16="http://schemas.microsoft.com/office/drawing/2014/main" val="3289809895"/>
                  </a:ext>
                </a:extLst>
              </a:tr>
            </a:tbl>
          </a:graphicData>
        </a:graphic>
      </p:graphicFrame>
    </p:spTree>
    <p:extLst>
      <p:ext uri="{BB962C8B-B14F-4D97-AF65-F5344CB8AC3E}">
        <p14:creationId xmlns:p14="http://schemas.microsoft.com/office/powerpoint/2010/main" val="322398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85054" y="90488"/>
            <a:ext cx="10030546" cy="698500"/>
          </a:xfrm>
        </p:spPr>
        <p:txBody>
          <a:bodyPr/>
          <a:lstStyle/>
          <a:p>
            <a:r>
              <a:rPr lang="en-US" sz="4400" dirty="0"/>
              <a:t>Solution UX considerations</a:t>
            </a:r>
          </a:p>
        </p:txBody>
      </p:sp>
      <p:sp>
        <p:nvSpPr>
          <p:cNvPr id="86" name="Oval Callout 94"/>
          <p:cNvSpPr/>
          <p:nvPr/>
        </p:nvSpPr>
        <p:spPr bwMode="auto">
          <a:xfrm>
            <a:off x="78638" y="286905"/>
            <a:ext cx="387396" cy="372678"/>
          </a:xfrm>
          <a:prstGeom prst="wedgeEllipseCallou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rPr>
              <a:t>11</a:t>
            </a:r>
          </a:p>
        </p:txBody>
      </p:sp>
      <p:sp>
        <p:nvSpPr>
          <p:cNvPr id="10" name="Footer Placeholder 2"/>
          <p:cNvSpPr txBox="1">
            <a:spLocks/>
          </p:cNvSpPr>
          <p:nvPr/>
        </p:nvSpPr>
        <p:spPr>
          <a:xfrm>
            <a:off x="485054" y="6558796"/>
            <a:ext cx="3859607" cy="1344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239">
                    <a:srgbClr val="505050"/>
                  </a:gs>
                  <a:gs pos="11940">
                    <a:srgbClr val="505050"/>
                  </a:gs>
                </a:gsLst>
                <a:lin ang="5400000" scaled="0"/>
              </a:gradFill>
              <a:effectLst/>
              <a:uLnTx/>
              <a:uFillTx/>
              <a:latin typeface="Calibri" panose="020F0502020204030204"/>
              <a:ea typeface="+mn-ea"/>
              <a:cs typeface="+mn-cs"/>
            </a:endParaRPr>
          </a:p>
        </p:txBody>
      </p:sp>
      <p:sp>
        <p:nvSpPr>
          <p:cNvPr id="37" name="Rectangle 36"/>
          <p:cNvSpPr/>
          <p:nvPr/>
        </p:nvSpPr>
        <p:spPr bwMode="auto">
          <a:xfrm>
            <a:off x="10697497" y="0"/>
            <a:ext cx="1494503" cy="10717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extBox 8"/>
          <p:cNvSpPr txBox="1"/>
          <p:nvPr/>
        </p:nvSpPr>
        <p:spPr>
          <a:xfrm>
            <a:off x="7411303" y="6062118"/>
            <a:ext cx="4397868" cy="646331"/>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Scenario addressed: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Visualization dashboards for operations</a:t>
            </a:r>
          </a:p>
        </p:txBody>
      </p:sp>
      <p:pic>
        <p:nvPicPr>
          <p:cNvPr id="13" name="Picture 1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177375" y="4842344"/>
            <a:ext cx="226272" cy="267611"/>
          </a:xfrm>
          <a:prstGeom prst="rect">
            <a:avLst/>
          </a:prstGeom>
        </p:spPr>
      </p:pic>
      <p:graphicFrame>
        <p:nvGraphicFramePr>
          <p:cNvPr id="14" name="Table 13"/>
          <p:cNvGraphicFramePr>
            <a:graphicFrameLocks noGrp="1"/>
          </p:cNvGraphicFramePr>
          <p:nvPr>
            <p:extLst/>
          </p:nvPr>
        </p:nvGraphicFramePr>
        <p:xfrm>
          <a:off x="373927" y="985340"/>
          <a:ext cx="11052415" cy="4677947"/>
        </p:xfrm>
        <a:graphic>
          <a:graphicData uri="http://schemas.openxmlformats.org/drawingml/2006/table">
            <a:tbl>
              <a:tblPr firstRow="1" bandRow="1">
                <a:tableStyleId>{5940675A-B579-460E-94D1-54222C63F5DA}</a:tableStyleId>
              </a:tblPr>
              <a:tblGrid>
                <a:gridCol w="2320677">
                  <a:extLst>
                    <a:ext uri="{9D8B030D-6E8A-4147-A177-3AD203B41FA5}">
                      <a16:colId xmlns:a16="http://schemas.microsoft.com/office/drawing/2014/main" val="1493082673"/>
                    </a:ext>
                  </a:extLst>
                </a:gridCol>
                <a:gridCol w="8731738">
                  <a:extLst>
                    <a:ext uri="{9D8B030D-6E8A-4147-A177-3AD203B41FA5}">
                      <a16:colId xmlns:a16="http://schemas.microsoft.com/office/drawing/2014/main" val="910254470"/>
                    </a:ext>
                  </a:extLst>
                </a:gridCol>
              </a:tblGrid>
              <a:tr h="1013403">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App Service</a:t>
                      </a:r>
                    </a:p>
                  </a:txBody>
                  <a:tcPr marL="89642" marR="89642" marT="44821" marB="44821"/>
                </a:tc>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lang="en-US" sz="2000" dirty="0">
                          <a:latin typeface="Segoe UI Light" panose="020B0502040204020203" pitchFamily="34" charset="0"/>
                          <a:cs typeface="Segoe UI Light" panose="020B0502040204020203" pitchFamily="34" charset="0"/>
                        </a:rPr>
                        <a:t>Best choice for most web apps, easily create a new site using the framework and tools of your choice. Has Web Apps, Mobile Apps, API Apps, Logic Apps and Web Jobs</a:t>
                      </a:r>
                      <a:endParaRPr kumimoji="0" lang="en-US" sz="2000" b="0" i="0" u="none" strike="noStrike" kern="1200" cap="none" spc="0"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extLst>
                  <a:ext uri="{0D108BD9-81ED-4DB2-BD59-A6C34878D82A}">
                    <a16:rowId xmlns:a16="http://schemas.microsoft.com/office/drawing/2014/main" val="4033359079"/>
                  </a:ext>
                </a:extLst>
              </a:tr>
              <a:tr h="1013403">
                <a:tc>
                  <a:txBody>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1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Notification Hub</a:t>
                      </a: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lang="en-US" sz="2000" dirty="0">
                          <a:latin typeface="Segoe UI Light" panose="020B0502040204020203" pitchFamily="34" charset="0"/>
                          <a:cs typeface="Segoe UI Light" panose="020B0502040204020203" pitchFamily="34" charset="0"/>
                        </a:rPr>
                        <a:t>Designed for massive scale notifications to devices and apps.</a:t>
                      </a:r>
                    </a:p>
                  </a:txBody>
                  <a:tcPr marL="89642" marR="89642" marT="44821" marB="44821"/>
                </a:tc>
                <a:extLst>
                  <a:ext uri="{0D108BD9-81ED-4DB2-BD59-A6C34878D82A}">
                    <a16:rowId xmlns:a16="http://schemas.microsoft.com/office/drawing/2014/main" val="3328261852"/>
                  </a:ext>
                </a:extLst>
              </a:tr>
              <a:tr h="624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Power BI</a:t>
                      </a:r>
                    </a:p>
                  </a:txBody>
                  <a:tcPr marL="89642" marR="89642" marT="44821" marB="44821"/>
                </a:tc>
                <a:tc>
                  <a:txBody>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lang="en-US" sz="2000" kern="1200" dirty="0">
                          <a:solidFill>
                            <a:schemeClr val="tx1"/>
                          </a:solidFill>
                          <a:effectLst/>
                          <a:latin typeface="Segoe UI Light" panose="020B0502040204020203" pitchFamily="34" charset="0"/>
                          <a:ea typeface="+mn-ea"/>
                          <a:cs typeface="Segoe UI Light" panose="020B0502040204020203" pitchFamily="34" charset="0"/>
                        </a:rPr>
                        <a:t>Easy way to create rich, interactive dashboards for visualizations and analysis</a:t>
                      </a:r>
                      <a:endParaRPr kumimoji="0" lang="en-US" sz="2000" b="0" i="0" u="none" strike="noStrike" kern="0" cap="none" spc="0" normalizeH="0" baseline="0" noProof="0" dirty="0">
                        <a:ln>
                          <a:noFill/>
                        </a:ln>
                        <a:solidFill>
                          <a:srgbClr val="404040">
                            <a:lumMod val="50000"/>
                          </a:srgbClr>
                        </a:solidFill>
                        <a:effectLst/>
                        <a:uLnTx/>
                        <a:uFillTx/>
                        <a:latin typeface="Segoe UI Light" panose="020B0502040204020203" pitchFamily="34" charset="0"/>
                        <a:ea typeface="Segoe UI" pitchFamily="34" charset="0"/>
                        <a:cs typeface="Segoe UI Light" panose="020B0502040204020203" pitchFamily="34" charset="0"/>
                      </a:endParaRPr>
                    </a:p>
                  </a:txBody>
                  <a:tcPr marL="89642" marR="89642" marT="44821" marB="44821"/>
                </a:tc>
                <a:extLst>
                  <a:ext uri="{0D108BD9-81ED-4DB2-BD59-A6C34878D82A}">
                    <a16:rowId xmlns:a16="http://schemas.microsoft.com/office/drawing/2014/main" val="1040314957"/>
                  </a:ext>
                </a:extLst>
              </a:tr>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Bing Maps</a:t>
                      </a:r>
                    </a:p>
                  </a:txBody>
                  <a:tcPr marL="89642" marR="89642" marT="44821" marB="44821"/>
                </a:tc>
                <a:tc>
                  <a:txBody>
                    <a:bodyPr/>
                    <a:lstStyle/>
                    <a:p>
                      <a:pPr marL="0" marR="0" lvl="1" indent="-261937"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95000"/>
                              <a:lumOff val="5000"/>
                            </a:schemeClr>
                          </a:solidFill>
                          <a:effectLst/>
                          <a:uLnTx/>
                          <a:uFillTx/>
                          <a:latin typeface="Segoe UI Light" panose="020B0502040204020203" pitchFamily="34" charset="0"/>
                          <a:ea typeface="+mn-ea"/>
                          <a:cs typeface="Segoe UI Light" panose="020B0502040204020203" pitchFamily="34" charset="0"/>
                        </a:rPr>
                        <a:t>For interactive and static maps, geocoding, route and traffic data</a:t>
                      </a:r>
                    </a:p>
                  </a:txBody>
                  <a:tcPr marL="89642" marR="89642" marT="44821" marB="44821"/>
                </a:tc>
                <a:extLst>
                  <a:ext uri="{0D108BD9-81ED-4DB2-BD59-A6C34878D82A}">
                    <a16:rowId xmlns:a16="http://schemas.microsoft.com/office/drawing/2014/main" val="2138745676"/>
                  </a:ext>
                </a:extLst>
              </a:tr>
              <a:tr h="1013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000" dirty="0">
                          <a:solidFill>
                            <a:srgbClr val="0070C0"/>
                          </a:solidFill>
                          <a:latin typeface="Segoe UI Light" panose="020B0502040204020203" pitchFamily="34" charset="0"/>
                          <a:cs typeface="Segoe UI Light" panose="020B0502040204020203" pitchFamily="34" charset="0"/>
                        </a:rPr>
                        <a:t>Active Directory</a:t>
                      </a:r>
                    </a:p>
                  </a:txBody>
                  <a:tcPr marL="89642" marR="89642" marT="44821" marB="44821"/>
                </a:tc>
                <a:tc>
                  <a:txBody>
                    <a:bodyPr/>
                    <a:lstStyle/>
                    <a:p>
                      <a:pPr marL="0" marR="0" lvl="1" indent="-261937"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For </a:t>
                      </a:r>
                      <a:r>
                        <a:rPr lang="en-US" sz="2000" kern="1200" dirty="0">
                          <a:solidFill>
                            <a:schemeClr val="tx1"/>
                          </a:solidFill>
                          <a:effectLst/>
                          <a:latin typeface="Segoe UI Light" panose="020B0502040204020203" pitchFamily="34" charset="0"/>
                          <a:ea typeface="+mn-ea"/>
                          <a:cs typeface="Segoe UI Light" panose="020B0502040204020203" pitchFamily="34" charset="0"/>
                        </a:rPr>
                        <a:t>authentication and authorization control of your users</a:t>
                      </a: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a:txBody>
                  <a:tcPr marL="89642" marR="89642" marT="44821" marB="44821"/>
                </a:tc>
                <a:extLst>
                  <a:ext uri="{0D108BD9-81ED-4DB2-BD59-A6C34878D82A}">
                    <a16:rowId xmlns:a16="http://schemas.microsoft.com/office/drawing/2014/main" val="596593857"/>
                  </a:ext>
                </a:extLst>
              </a:tr>
            </a:tbl>
          </a:graphicData>
        </a:graphic>
      </p:graphicFrame>
    </p:spTree>
    <p:extLst>
      <p:ext uri="{BB962C8B-B14F-4D97-AF65-F5344CB8AC3E}">
        <p14:creationId xmlns:p14="http://schemas.microsoft.com/office/powerpoint/2010/main" val="385696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a:spLocks noChangeAspect="1"/>
          </p:cNvSpPr>
          <p:nvPr/>
        </p:nvSpPr>
        <p:spPr bwMode="auto">
          <a:xfrm rot="5280000">
            <a:off x="8249636" y="2328648"/>
            <a:ext cx="1730704" cy="220070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5" name="Oval 4"/>
          <p:cNvSpPr/>
          <p:nvPr/>
        </p:nvSpPr>
        <p:spPr bwMode="auto">
          <a:xfrm>
            <a:off x="7203639" y="1517652"/>
            <a:ext cx="3525717" cy="35946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459809" y="2638980"/>
            <a:ext cx="3112898" cy="1352020"/>
          </a:xfrm>
          <a:prstGeom prst="rect">
            <a:avLst/>
          </a:prstGeom>
        </p:spPr>
      </p:pic>
      <p:sp>
        <p:nvSpPr>
          <p:cNvPr id="2" name="Title 1"/>
          <p:cNvSpPr>
            <a:spLocks noGrp="1"/>
          </p:cNvSpPr>
          <p:nvPr>
            <p:ph type="title"/>
          </p:nvPr>
        </p:nvSpPr>
        <p:spPr>
          <a:xfrm>
            <a:off x="156649" y="2187186"/>
            <a:ext cx="7303160" cy="3066444"/>
          </a:xfrm>
        </p:spPr>
        <p:txBody>
          <a:bodyPr>
            <a:normAutofit/>
          </a:bodyPr>
          <a:lstStyle/>
          <a:p>
            <a:r>
              <a:rPr lang="en-US" sz="6000" dirty="0"/>
              <a:t>Custom architecture samples</a:t>
            </a:r>
          </a:p>
        </p:txBody>
      </p:sp>
    </p:spTree>
    <p:extLst>
      <p:ext uri="{BB962C8B-B14F-4D97-AF65-F5344CB8AC3E}">
        <p14:creationId xmlns:p14="http://schemas.microsoft.com/office/powerpoint/2010/main" val="3479150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Connected smart thermostat example</a:t>
            </a:r>
          </a:p>
        </p:txBody>
      </p:sp>
      <p:pic>
        <p:nvPicPr>
          <p:cNvPr id="3" name="Picture 2"/>
          <p:cNvPicPr>
            <a:picLocks noChangeAspect="1"/>
          </p:cNvPicPr>
          <p:nvPr/>
        </p:nvPicPr>
        <p:blipFill>
          <a:blip r:embed="rId3"/>
          <a:stretch>
            <a:fillRect/>
          </a:stretch>
        </p:blipFill>
        <p:spPr>
          <a:xfrm>
            <a:off x="584614" y="1105356"/>
            <a:ext cx="10608154" cy="5575088"/>
          </a:xfrm>
          <a:prstGeom prst="rect">
            <a:avLst/>
          </a:prstGeom>
        </p:spPr>
      </p:pic>
    </p:spTree>
    <p:extLst>
      <p:ext uri="{BB962C8B-B14F-4D97-AF65-F5344CB8AC3E}">
        <p14:creationId xmlns:p14="http://schemas.microsoft.com/office/powerpoint/2010/main" val="14205768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1" name="Straight Connector 190"/>
          <p:cNvCxnSpPr/>
          <p:nvPr/>
        </p:nvCxnSpPr>
        <p:spPr>
          <a:xfrm flipH="1">
            <a:off x="2059005"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0" name="Straight Connector 189"/>
          <p:cNvCxnSpPr/>
          <p:nvPr/>
        </p:nvCxnSpPr>
        <p:spPr>
          <a:xfrm flipH="1">
            <a:off x="4023813"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9" name="Straight Connector 188"/>
          <p:cNvCxnSpPr/>
          <p:nvPr/>
        </p:nvCxnSpPr>
        <p:spPr>
          <a:xfrm flipH="1">
            <a:off x="5988622"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8" name="Straight Connector 187"/>
          <p:cNvCxnSpPr/>
          <p:nvPr/>
        </p:nvCxnSpPr>
        <p:spPr>
          <a:xfrm flipH="1">
            <a:off x="7953429"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9" name="Straight Connector 158"/>
          <p:cNvCxnSpPr/>
          <p:nvPr/>
        </p:nvCxnSpPr>
        <p:spPr>
          <a:xfrm flipH="1">
            <a:off x="9918239"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 Placeholder 2"/>
          <p:cNvSpPr>
            <a:spLocks noGrp="1"/>
          </p:cNvSpPr>
          <p:nvPr>
            <p:ph type="body" sz="quarter" idx="10"/>
          </p:nvPr>
        </p:nvSpPr>
        <p:spPr/>
        <p:txBody>
          <a:bodyPr/>
          <a:lstStyle/>
          <a:p>
            <a:r>
              <a:rPr lang="en-US" dirty="0"/>
              <a:t>Retail architecture example</a:t>
            </a:r>
          </a:p>
        </p:txBody>
      </p:sp>
      <p:grpSp>
        <p:nvGrpSpPr>
          <p:cNvPr id="211" name="Group 210"/>
          <p:cNvGrpSpPr/>
          <p:nvPr/>
        </p:nvGrpSpPr>
        <p:grpSpPr>
          <a:xfrm>
            <a:off x="808349" y="5671941"/>
            <a:ext cx="871779" cy="723727"/>
            <a:chOff x="823791" y="5785495"/>
            <a:chExt cx="889386" cy="738343"/>
          </a:xfrm>
        </p:grpSpPr>
        <p:sp>
          <p:nvSpPr>
            <p:cNvPr id="12" name="TextBox 11"/>
            <p:cNvSpPr txBox="1"/>
            <p:nvPr/>
          </p:nvSpPr>
          <p:spPr>
            <a:xfrm>
              <a:off x="861145" y="6233395"/>
              <a:ext cx="852032" cy="290443"/>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Web Logs, </a:t>
              </a:r>
              <a:br>
                <a:rPr kumimoji="0" lang="en-US" sz="1028" b="0" i="0" u="none" strike="noStrike" kern="1200" cap="none" spc="0" normalizeH="0" baseline="0" noProof="0" dirty="0">
                  <a:ln>
                    <a:noFill/>
                  </a:ln>
                  <a:solidFill>
                    <a:srgbClr val="505050"/>
                  </a:solidFill>
                  <a:effectLst/>
                  <a:uLnTx/>
                  <a:uFillTx/>
                  <a:latin typeface="Segoe UI"/>
                  <a:ea typeface="+mn-ea"/>
                  <a:cs typeface="+mn-cs"/>
                </a:rPr>
              </a:br>
              <a:r>
                <a:rPr kumimoji="0" lang="en-US" sz="1028" b="0" i="0" u="none" strike="noStrike" kern="1200" cap="none" spc="0" normalizeH="0" baseline="0" noProof="0" dirty="0">
                  <a:ln>
                    <a:noFill/>
                  </a:ln>
                  <a:solidFill>
                    <a:srgbClr val="505050"/>
                  </a:solidFill>
                  <a:effectLst/>
                  <a:uLnTx/>
                  <a:uFillTx/>
                  <a:latin typeface="Segoe UI"/>
                  <a:ea typeface="+mn-ea"/>
                  <a:cs typeface="+mn-cs"/>
                </a:rPr>
                <a:t>Omniture logs</a:t>
              </a:r>
            </a:p>
          </p:txBody>
        </p:sp>
        <p:sp>
          <p:nvSpPr>
            <p:cNvPr id="13" name="Freeform 30"/>
            <p:cNvSpPr>
              <a:spLocks noChangeAspect="1" noEditPoints="1"/>
            </p:cNvSpPr>
            <p:nvPr/>
          </p:nvSpPr>
          <p:spPr bwMode="auto">
            <a:xfrm>
              <a:off x="823791" y="5785495"/>
              <a:ext cx="761910" cy="428695"/>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0D7595"/>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0" name="Group 209"/>
          <p:cNvGrpSpPr/>
          <p:nvPr/>
        </p:nvGrpSpPr>
        <p:grpSpPr>
          <a:xfrm>
            <a:off x="347774" y="4722886"/>
            <a:ext cx="1668727" cy="770540"/>
            <a:chOff x="353914" y="4817284"/>
            <a:chExt cx="1702430" cy="786103"/>
          </a:xfrm>
        </p:grpSpPr>
        <p:sp>
          <p:nvSpPr>
            <p:cNvPr id="15" name="Rectangle 14"/>
            <p:cNvSpPr/>
            <p:nvPr/>
          </p:nvSpPr>
          <p:spPr bwMode="auto">
            <a:xfrm>
              <a:off x="387808" y="4817284"/>
              <a:ext cx="230606" cy="626533"/>
            </a:xfrm>
            <a:prstGeom prst="rect">
              <a:avLst/>
            </a:prstGeom>
            <a:solidFill>
              <a:srgbClr val="0D7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629308" y="4979282"/>
              <a:ext cx="190731" cy="464437"/>
            </a:xfrm>
            <a:prstGeom prst="rect">
              <a:avLst/>
            </a:prstGeom>
            <a:solidFill>
              <a:srgbClr val="0D7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53284" y="4911685"/>
              <a:ext cx="142780" cy="88622"/>
            </a:xfrm>
            <a:prstGeom prst="rect">
              <a:avLst/>
            </a:prstGeom>
            <a:solidFill>
              <a:srgbClr val="0D7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695619" y="4860842"/>
              <a:ext cx="58109" cy="67597"/>
            </a:xfrm>
            <a:prstGeom prst="rect">
              <a:avLst/>
            </a:prstGeom>
            <a:solidFill>
              <a:srgbClr val="0D7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713693" y="4817284"/>
              <a:ext cx="21962" cy="56958"/>
            </a:xfrm>
            <a:prstGeom prst="rect">
              <a:avLst/>
            </a:prstGeom>
            <a:solidFill>
              <a:srgbClr val="0D7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p:cNvGrpSpPr/>
            <p:nvPr/>
          </p:nvGrpSpPr>
          <p:grpSpPr>
            <a:xfrm>
              <a:off x="429192" y="4870892"/>
              <a:ext cx="147838" cy="43655"/>
              <a:chOff x="888571" y="3945473"/>
              <a:chExt cx="307769" cy="110318"/>
            </a:xfrm>
          </p:grpSpPr>
          <p:sp>
            <p:nvSpPr>
              <p:cNvPr id="20" name="Rectangle 19"/>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429192" y="4953452"/>
              <a:ext cx="147838" cy="43655"/>
              <a:chOff x="888571" y="3945473"/>
              <a:chExt cx="307769" cy="110318"/>
            </a:xfrm>
          </p:grpSpPr>
          <p:sp>
            <p:nvSpPr>
              <p:cNvPr id="32" name="Rectangle 31"/>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p:cNvGrpSpPr/>
            <p:nvPr/>
          </p:nvGrpSpPr>
          <p:grpSpPr>
            <a:xfrm>
              <a:off x="429192" y="5036012"/>
              <a:ext cx="147838" cy="43655"/>
              <a:chOff x="888571" y="3945473"/>
              <a:chExt cx="307769" cy="110318"/>
            </a:xfrm>
          </p:grpSpPr>
          <p:sp>
            <p:nvSpPr>
              <p:cNvPr id="35" name="Rectangle 34"/>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p:cNvGrpSpPr/>
            <p:nvPr/>
          </p:nvGrpSpPr>
          <p:grpSpPr>
            <a:xfrm>
              <a:off x="429192" y="5118572"/>
              <a:ext cx="147838" cy="43655"/>
              <a:chOff x="888571" y="3945473"/>
              <a:chExt cx="307769" cy="110318"/>
            </a:xfrm>
          </p:grpSpPr>
          <p:sp>
            <p:nvSpPr>
              <p:cNvPr id="38" name="Rectangle 37"/>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p:cNvGrpSpPr/>
            <p:nvPr/>
          </p:nvGrpSpPr>
          <p:grpSpPr>
            <a:xfrm>
              <a:off x="429192" y="5201132"/>
              <a:ext cx="147838" cy="43655"/>
              <a:chOff x="888571" y="3945473"/>
              <a:chExt cx="307769" cy="110318"/>
            </a:xfrm>
          </p:grpSpPr>
          <p:sp>
            <p:nvSpPr>
              <p:cNvPr id="41" name="Rectangle 40"/>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p:cNvGrpSpPr/>
            <p:nvPr/>
          </p:nvGrpSpPr>
          <p:grpSpPr>
            <a:xfrm>
              <a:off x="429192" y="5283691"/>
              <a:ext cx="147838" cy="43655"/>
              <a:chOff x="888571" y="3945473"/>
              <a:chExt cx="307769" cy="110318"/>
            </a:xfrm>
          </p:grpSpPr>
          <p:sp>
            <p:nvSpPr>
              <p:cNvPr id="44" name="Rectangle 43"/>
              <p:cNvSpPr/>
              <p:nvPr/>
            </p:nvSpPr>
            <p:spPr bwMode="auto">
              <a:xfrm>
                <a:off x="888571"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p:nvSpPr>
            <p:spPr bwMode="auto">
              <a:xfrm>
                <a:off x="1075052" y="3945473"/>
                <a:ext cx="121288" cy="11031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1" name="Group 50"/>
            <p:cNvGrpSpPr/>
            <p:nvPr/>
          </p:nvGrpSpPr>
          <p:grpSpPr>
            <a:xfrm>
              <a:off x="657260" y="5015732"/>
              <a:ext cx="134827" cy="220679"/>
              <a:chOff x="1385701" y="4228351"/>
              <a:chExt cx="273766" cy="465216"/>
            </a:xfrm>
          </p:grpSpPr>
          <p:sp>
            <p:nvSpPr>
              <p:cNvPr id="47" name="Rectangle 46"/>
              <p:cNvSpPr/>
              <p:nvPr/>
            </p:nvSpPr>
            <p:spPr bwMode="auto">
              <a:xfrm>
                <a:off x="1385701" y="4228351"/>
                <a:ext cx="98461" cy="9733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1561006" y="4398461"/>
                <a:ext cx="98461" cy="9733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1385701" y="4596228"/>
                <a:ext cx="98461" cy="97339"/>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3" name="TextBox 52"/>
            <p:cNvSpPr txBox="1"/>
            <p:nvPr/>
          </p:nvSpPr>
          <p:spPr>
            <a:xfrm>
              <a:off x="353914" y="5167722"/>
              <a:ext cx="1702430" cy="43566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On-Premises </a:t>
              </a:r>
              <a:br>
                <a:rPr kumimoji="0" lang="en-US" sz="1028" b="0" i="0" u="none" strike="noStrike" kern="1200" cap="none" spc="0" normalizeH="0" baseline="0" noProof="0" dirty="0">
                  <a:ln>
                    <a:noFill/>
                  </a:ln>
                  <a:solidFill>
                    <a:srgbClr val="505050"/>
                  </a:solidFill>
                  <a:effectLst/>
                  <a:uLnTx/>
                  <a:uFillTx/>
                  <a:latin typeface="Segoe UI"/>
                  <a:ea typeface="+mn-ea"/>
                  <a:cs typeface="+mn-cs"/>
                </a:rPr>
              </a:br>
              <a:r>
                <a:rPr kumimoji="0" lang="en-US" sz="1028" b="0" i="0" u="none" strike="noStrike" kern="1200" cap="none" spc="0" normalizeH="0" baseline="0" noProof="0" dirty="0">
                  <a:ln>
                    <a:noFill/>
                  </a:ln>
                  <a:solidFill>
                    <a:srgbClr val="505050"/>
                  </a:solidFill>
                  <a:effectLst/>
                  <a:uLnTx/>
                  <a:uFillTx/>
                  <a:latin typeface="Segoe UI"/>
                  <a:ea typeface="+mn-ea"/>
                  <a:cs typeface="+mn-cs"/>
                </a:rPr>
                <a:t>SQL Server </a:t>
              </a:r>
              <a:br>
                <a:rPr kumimoji="0" lang="en-US" sz="1028" b="0" i="0" u="none" strike="noStrike" kern="1200" cap="none" spc="0" normalizeH="0" baseline="0" noProof="0" dirty="0">
                  <a:ln>
                    <a:noFill/>
                  </a:ln>
                  <a:solidFill>
                    <a:srgbClr val="505050"/>
                  </a:solidFill>
                  <a:effectLst/>
                  <a:uLnTx/>
                  <a:uFillTx/>
                  <a:latin typeface="Segoe UI"/>
                  <a:ea typeface="+mn-ea"/>
                  <a:cs typeface="+mn-cs"/>
                </a:rPr>
              </a:br>
              <a:r>
                <a:rPr kumimoji="0" lang="en-US" sz="1028" b="0" i="0" u="none" strike="noStrike" kern="1200" cap="none" spc="0" normalizeH="0" baseline="0" noProof="0" dirty="0">
                  <a:ln>
                    <a:noFill/>
                  </a:ln>
                  <a:solidFill>
                    <a:srgbClr val="505050"/>
                  </a:solidFill>
                  <a:effectLst/>
                  <a:uLnTx/>
                  <a:uFillTx/>
                  <a:latin typeface="Segoe UI"/>
                  <a:ea typeface="+mn-ea"/>
                  <a:cs typeface="+mn-cs"/>
                </a:rPr>
                <a:t>(customer and product data)</a:t>
              </a:r>
            </a:p>
          </p:txBody>
        </p:sp>
      </p:grpSp>
      <p:grpSp>
        <p:nvGrpSpPr>
          <p:cNvPr id="212" name="Group 211"/>
          <p:cNvGrpSpPr/>
          <p:nvPr/>
        </p:nvGrpSpPr>
        <p:grpSpPr>
          <a:xfrm>
            <a:off x="9221" y="1848380"/>
            <a:ext cx="1814598" cy="633815"/>
            <a:chOff x="8524" y="1884716"/>
            <a:chExt cx="1851248" cy="646616"/>
          </a:xfrm>
        </p:grpSpPr>
        <p:grpSp>
          <p:nvGrpSpPr>
            <p:cNvPr id="64" name="Group 63"/>
            <p:cNvGrpSpPr/>
            <p:nvPr/>
          </p:nvGrpSpPr>
          <p:grpSpPr>
            <a:xfrm>
              <a:off x="436064" y="1884716"/>
              <a:ext cx="635327" cy="187043"/>
              <a:chOff x="536544" y="2009272"/>
              <a:chExt cx="635327" cy="187043"/>
            </a:xfrm>
            <a:solidFill>
              <a:srgbClr val="0D7595"/>
            </a:solidFill>
          </p:grpSpPr>
          <p:sp>
            <p:nvSpPr>
              <p:cNvPr id="60" name="Freeform 21"/>
              <p:cNvSpPr>
                <a:spLocks/>
              </p:cNvSpPr>
              <p:nvPr/>
            </p:nvSpPr>
            <p:spPr bwMode="auto">
              <a:xfrm>
                <a:off x="546052" y="2009272"/>
                <a:ext cx="625819" cy="186074"/>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352" rtl="0" eaLnBrk="1" fontAlgn="base" latinLnBrk="0" hangingPunct="1">
                  <a:lnSpc>
                    <a:spcPct val="100000"/>
                  </a:lnSpc>
                  <a:spcBef>
                    <a:spcPct val="0"/>
                  </a:spcBef>
                  <a:spcAft>
                    <a:spcPct val="0"/>
                  </a:spcAft>
                  <a:buClrTx/>
                  <a:buSzTx/>
                  <a:buFontTx/>
                  <a:buNone/>
                  <a:tabLst/>
                  <a:defRPr/>
                </a:pPr>
                <a:endParaRPr kumimoji="0" lang="en-US" sz="1634"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61" name="Freeform 22"/>
              <p:cNvSpPr>
                <a:spLocks noEditPoints="1"/>
              </p:cNvSpPr>
              <p:nvPr/>
            </p:nvSpPr>
            <p:spPr bwMode="auto">
              <a:xfrm>
                <a:off x="536544" y="2032843"/>
                <a:ext cx="556533" cy="16347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352" rtl="0" eaLnBrk="1" fontAlgn="base" latinLnBrk="0" hangingPunct="1">
                  <a:lnSpc>
                    <a:spcPct val="100000"/>
                  </a:lnSpc>
                  <a:spcBef>
                    <a:spcPct val="0"/>
                  </a:spcBef>
                  <a:spcAft>
                    <a:spcPct val="0"/>
                  </a:spcAft>
                  <a:buClrTx/>
                  <a:buSzTx/>
                  <a:buFontTx/>
                  <a:buNone/>
                  <a:tabLst/>
                  <a:defRPr/>
                </a:pPr>
                <a:endParaRPr kumimoji="0" lang="en-US" sz="1634"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62" name="Freeform 24"/>
              <p:cNvSpPr>
                <a:spLocks/>
              </p:cNvSpPr>
              <p:nvPr/>
            </p:nvSpPr>
            <p:spPr bwMode="auto">
              <a:xfrm>
                <a:off x="732233" y="2142830"/>
                <a:ext cx="175826" cy="49410"/>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352" rtl="0" eaLnBrk="1" fontAlgn="base" latinLnBrk="0" hangingPunct="1">
                  <a:lnSpc>
                    <a:spcPct val="100000"/>
                  </a:lnSpc>
                  <a:spcBef>
                    <a:spcPct val="0"/>
                  </a:spcBef>
                  <a:spcAft>
                    <a:spcPct val="0"/>
                  </a:spcAft>
                  <a:buClrTx/>
                  <a:buSzTx/>
                  <a:buFontTx/>
                  <a:buNone/>
                  <a:tabLst/>
                  <a:defRPr/>
                </a:pPr>
                <a:endParaRPr kumimoji="0" lang="en-US" sz="1634"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66" name="TextBox 65"/>
            <p:cNvSpPr txBox="1"/>
            <p:nvPr/>
          </p:nvSpPr>
          <p:spPr>
            <a:xfrm>
              <a:off x="8524" y="2095666"/>
              <a:ext cx="1851248" cy="435666"/>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In-Store Activity </a:t>
              </a:r>
              <a:br>
                <a:rPr kumimoji="0" lang="en-US" sz="1028" b="0" i="0" u="none" strike="noStrike" kern="1200" cap="none" spc="0" normalizeH="0" baseline="0" noProof="0" dirty="0">
                  <a:ln>
                    <a:noFill/>
                  </a:ln>
                  <a:solidFill>
                    <a:srgbClr val="505050"/>
                  </a:solidFill>
                  <a:effectLst/>
                  <a:uLnTx/>
                  <a:uFillTx/>
                  <a:latin typeface="Segoe UI"/>
                  <a:ea typeface="+mn-ea"/>
                  <a:cs typeface="+mn-cs"/>
                </a:rPr>
              </a:br>
              <a:r>
                <a:rPr kumimoji="0" lang="en-US" sz="1028" b="0" i="0" u="none" strike="noStrike" kern="1200" cap="none" spc="0" normalizeH="0" baseline="0" noProof="0" dirty="0">
                  <a:ln>
                    <a:noFill/>
                  </a:ln>
                  <a:solidFill>
                    <a:srgbClr val="505050"/>
                  </a:solidFill>
                  <a:effectLst/>
                  <a:uLnTx/>
                  <a:uFillTx/>
                  <a:latin typeface="Segoe UI"/>
                  <a:ea typeface="+mn-ea"/>
                  <a:cs typeface="+mn-cs"/>
                </a:rPr>
                <a:t>with </a:t>
              </a:r>
              <a:br>
                <a:rPr kumimoji="0" lang="en-US" sz="1028" b="0" i="0" u="none" strike="noStrike" kern="1200" cap="none" spc="0" normalizeH="0" baseline="0" noProof="0" dirty="0">
                  <a:ln>
                    <a:noFill/>
                  </a:ln>
                  <a:solidFill>
                    <a:srgbClr val="505050"/>
                  </a:solidFill>
                  <a:effectLst/>
                  <a:uLnTx/>
                  <a:uFillTx/>
                  <a:latin typeface="Segoe UI"/>
                  <a:ea typeface="+mn-ea"/>
                  <a:cs typeface="+mn-cs"/>
                </a:rPr>
              </a:br>
              <a:r>
                <a:rPr kumimoji="0" lang="en-US" sz="1028" b="0" i="0" u="none" strike="noStrike" kern="1200" cap="none" spc="0" normalizeH="0" baseline="0" noProof="0" dirty="0">
                  <a:ln>
                    <a:noFill/>
                  </a:ln>
                  <a:solidFill>
                    <a:srgbClr val="505050"/>
                  </a:solidFill>
                  <a:effectLst/>
                  <a:uLnTx/>
                  <a:uFillTx/>
                  <a:latin typeface="Segoe UI"/>
                  <a:ea typeface="+mn-ea"/>
                  <a:cs typeface="+mn-cs"/>
                </a:rPr>
                <a:t>Kinect sensors, camera, beacon</a:t>
              </a:r>
            </a:p>
          </p:txBody>
        </p:sp>
      </p:grpSp>
      <p:sp>
        <p:nvSpPr>
          <p:cNvPr id="6" name="Rectangle 5"/>
          <p:cNvSpPr/>
          <p:nvPr/>
        </p:nvSpPr>
        <p:spPr bwMode="auto">
          <a:xfrm>
            <a:off x="866" y="1189814"/>
            <a:ext cx="12190271" cy="401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marL="0" marR="0" lvl="0" indent="0" algn="l" defTabSz="913927"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nvGrpSpPr>
          <p:cNvPr id="92" name="Group 91"/>
          <p:cNvGrpSpPr/>
          <p:nvPr/>
        </p:nvGrpSpPr>
        <p:grpSpPr>
          <a:xfrm>
            <a:off x="488808" y="3162018"/>
            <a:ext cx="776196" cy="708069"/>
            <a:chOff x="488875" y="2782913"/>
            <a:chExt cx="984626" cy="827247"/>
          </a:xfrm>
        </p:grpSpPr>
        <p:grpSp>
          <p:nvGrpSpPr>
            <p:cNvPr id="90" name="Group 89"/>
            <p:cNvGrpSpPr/>
            <p:nvPr/>
          </p:nvGrpSpPr>
          <p:grpSpPr>
            <a:xfrm>
              <a:off x="519835" y="2782913"/>
              <a:ext cx="953666" cy="681838"/>
              <a:chOff x="519835" y="2782913"/>
              <a:chExt cx="953666" cy="681838"/>
            </a:xfrm>
          </p:grpSpPr>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035" y="3090267"/>
                <a:ext cx="374484" cy="374484"/>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11" y="3053804"/>
                <a:ext cx="374484" cy="374484"/>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835" y="2906780"/>
                <a:ext cx="374484" cy="374484"/>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017" y="2847358"/>
                <a:ext cx="374484" cy="374484"/>
              </a:xfrm>
              <a:prstGeom prst="rect">
                <a:avLst/>
              </a:prstGeom>
            </p:spPr>
          </p:pic>
          <p:pic>
            <p:nvPicPr>
              <p:cNvPr id="89" name="Picture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523" y="2782913"/>
                <a:ext cx="374484" cy="374484"/>
              </a:xfrm>
              <a:prstGeom prst="rect">
                <a:avLst/>
              </a:prstGeom>
            </p:spPr>
          </p:pic>
        </p:grpSp>
        <p:sp>
          <p:nvSpPr>
            <p:cNvPr id="91" name="TextBox 90"/>
            <p:cNvSpPr txBox="1"/>
            <p:nvPr/>
          </p:nvSpPr>
          <p:spPr>
            <a:xfrm>
              <a:off x="488875" y="3464938"/>
              <a:ext cx="662329" cy="145222"/>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Social Data</a:t>
              </a:r>
            </a:p>
          </p:txBody>
        </p:sp>
      </p:grpSp>
      <p:cxnSp>
        <p:nvCxnSpPr>
          <p:cNvPr id="93" name="Straight Connector 92"/>
          <p:cNvCxnSpPr/>
          <p:nvPr/>
        </p:nvCxnSpPr>
        <p:spPr>
          <a:xfrm flipH="1">
            <a:off x="2653188" y="5440547"/>
            <a:ext cx="1332600"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3350905" y="2834177"/>
            <a:ext cx="2989547"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a:off x="2169209" y="2213051"/>
            <a:ext cx="784945" cy="2314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Diagnostic streaming</a:t>
            </a:r>
          </a:p>
        </p:txBody>
      </p:sp>
      <p:cxnSp>
        <p:nvCxnSpPr>
          <p:cNvPr id="99" name="Straight Connector 98"/>
          <p:cNvCxnSpPr/>
          <p:nvPr/>
        </p:nvCxnSpPr>
        <p:spPr>
          <a:xfrm flipV="1">
            <a:off x="6669180" y="2246800"/>
            <a:ext cx="2718" cy="391907"/>
          </a:xfrm>
          <a:prstGeom prst="line">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2746578" y="2874569"/>
            <a:ext cx="788905" cy="17237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IoT Hub</a:t>
            </a:r>
          </a:p>
        </p:txBody>
      </p:sp>
      <p:grpSp>
        <p:nvGrpSpPr>
          <p:cNvPr id="137" name="Group 136"/>
          <p:cNvGrpSpPr/>
          <p:nvPr/>
        </p:nvGrpSpPr>
        <p:grpSpPr>
          <a:xfrm>
            <a:off x="6438186" y="1631639"/>
            <a:ext cx="767767" cy="549369"/>
            <a:chOff x="6548385" y="1725536"/>
            <a:chExt cx="783274" cy="560464"/>
          </a:xfrm>
        </p:grpSpPr>
        <p:sp>
          <p:nvSpPr>
            <p:cNvPr id="97" name="Rectangle 96"/>
            <p:cNvSpPr/>
            <p:nvPr/>
          </p:nvSpPr>
          <p:spPr bwMode="auto">
            <a:xfrm>
              <a:off x="6548385" y="2050655"/>
              <a:ext cx="783274" cy="2353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p:txBody>
        </p:sp>
        <p:pic>
          <p:nvPicPr>
            <p:cNvPr id="101" name="Picture 10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5966" y="1725536"/>
              <a:ext cx="274056" cy="274056"/>
            </a:xfrm>
            <a:prstGeom prst="rect">
              <a:avLst/>
            </a:prstGeom>
          </p:spPr>
        </p:pic>
      </p:grpSp>
      <p:grpSp>
        <p:nvGrpSpPr>
          <p:cNvPr id="114" name="Group 113"/>
          <p:cNvGrpSpPr/>
          <p:nvPr/>
        </p:nvGrpSpPr>
        <p:grpSpPr>
          <a:xfrm>
            <a:off x="2304064" y="5882792"/>
            <a:ext cx="7420787" cy="389186"/>
            <a:chOff x="2397125" y="5046663"/>
            <a:chExt cx="7675789" cy="193675"/>
          </a:xfrm>
        </p:grpSpPr>
        <p:cxnSp>
          <p:nvCxnSpPr>
            <p:cNvPr id="115" name="Straight Connector 114"/>
            <p:cNvCxnSpPr/>
            <p:nvPr/>
          </p:nvCxnSpPr>
          <p:spPr>
            <a:xfrm>
              <a:off x="2397125" y="5143500"/>
              <a:ext cx="7675789"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a:off x="2397125" y="5046663"/>
              <a:ext cx="0" cy="19367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p:nvPr/>
          </p:nvCxnSpPr>
          <p:spPr>
            <a:xfrm>
              <a:off x="10072914" y="5046663"/>
              <a:ext cx="0" cy="19367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
        <p:nvSpPr>
          <p:cNvPr id="118" name="Rectangle 117"/>
          <p:cNvSpPr/>
          <p:nvPr/>
        </p:nvSpPr>
        <p:spPr bwMode="auto">
          <a:xfrm>
            <a:off x="3985788" y="5308629"/>
            <a:ext cx="3242515" cy="282708"/>
          </a:xfrm>
          <a:prstGeom prst="rect">
            <a:avLst/>
          </a:prstGeom>
          <a:solidFill>
            <a:schemeClr val="accent5"/>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srgbClr val="FFFFFF"/>
                </a:solidFill>
                <a:effectLst/>
                <a:uLnTx/>
                <a:uFillTx/>
                <a:latin typeface="Calibri" panose="020F0502020204030204"/>
                <a:ea typeface="+mn-ea"/>
                <a:cs typeface="+mn-cs"/>
              </a:rPr>
              <a:t>Azure Data Lake Store</a:t>
            </a:r>
          </a:p>
        </p:txBody>
      </p:sp>
      <p:sp>
        <p:nvSpPr>
          <p:cNvPr id="119" name="Rectangle 118"/>
          <p:cNvSpPr/>
          <p:nvPr/>
        </p:nvSpPr>
        <p:spPr bwMode="auto">
          <a:xfrm>
            <a:off x="2966428" y="5924662"/>
            <a:ext cx="4261875" cy="305448"/>
          </a:xfrm>
          <a:prstGeom prst="rect">
            <a:avLst/>
          </a:prstGeom>
          <a:solidFill>
            <a:schemeClr val="accent5"/>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endParaRPr kumimoji="0" lang="en-US" sz="961"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srgbClr val="FFFFFF"/>
                </a:solidFill>
                <a:effectLst/>
                <a:uLnTx/>
                <a:uFillTx/>
                <a:latin typeface="Calibri" panose="020F0502020204030204"/>
                <a:ea typeface="+mn-ea"/>
                <a:cs typeface="+mn-cs"/>
              </a:rPr>
              <a:t>Data Factory: Move Data, Orchestrate, Schedule, and Monitor</a:t>
            </a:r>
          </a:p>
          <a:p>
            <a:pPr marL="0" marR="0" lvl="0" indent="0" algn="l" defTabSz="895751" rtl="0" eaLnBrk="1" fontAlgn="base" latinLnBrk="0" hangingPunct="1">
              <a:lnSpc>
                <a:spcPct val="100000"/>
              </a:lnSpc>
              <a:spcBef>
                <a:spcPct val="0"/>
              </a:spcBef>
              <a:spcAft>
                <a:spcPct val="0"/>
              </a:spcAft>
              <a:buClrTx/>
              <a:buSzTx/>
              <a:buFontTx/>
              <a:buNone/>
              <a:tabLst/>
              <a:defRPr/>
            </a:pPr>
            <a:endParaRPr kumimoji="0" lang="en-US" sz="96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20" name="Picture 1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0107" y="5884649"/>
            <a:ext cx="385472" cy="385472"/>
          </a:xfrm>
          <a:prstGeom prst="rect">
            <a:avLst/>
          </a:prstGeom>
        </p:spPr>
      </p:pic>
      <p:pic>
        <p:nvPicPr>
          <p:cNvPr id="121" name="Picture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7670" y="5220825"/>
            <a:ext cx="458318" cy="458318"/>
          </a:xfrm>
          <a:prstGeom prst="rect">
            <a:avLst/>
          </a:prstGeom>
        </p:spPr>
      </p:pic>
      <p:grpSp>
        <p:nvGrpSpPr>
          <p:cNvPr id="134" name="Group 133"/>
          <p:cNvGrpSpPr/>
          <p:nvPr/>
        </p:nvGrpSpPr>
        <p:grpSpPr>
          <a:xfrm>
            <a:off x="6865214" y="4437727"/>
            <a:ext cx="736753" cy="487391"/>
            <a:chOff x="6082003" y="4501095"/>
            <a:chExt cx="751633" cy="497236"/>
          </a:xfrm>
        </p:grpSpPr>
        <p:sp>
          <p:nvSpPr>
            <p:cNvPr id="125" name="Rectangle 124"/>
            <p:cNvSpPr/>
            <p:nvPr/>
          </p:nvSpPr>
          <p:spPr bwMode="auto">
            <a:xfrm>
              <a:off x="6082003" y="4886410"/>
              <a:ext cx="751633" cy="1119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HDInsight</a:t>
              </a:r>
            </a:p>
          </p:txBody>
        </p:sp>
        <p:pic>
          <p:nvPicPr>
            <p:cNvPr id="128" name="Picture 1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0875" y="4501095"/>
              <a:ext cx="396229" cy="396229"/>
            </a:xfrm>
            <a:prstGeom prst="rect">
              <a:avLst/>
            </a:prstGeom>
          </p:spPr>
        </p:pic>
      </p:grpSp>
      <p:grpSp>
        <p:nvGrpSpPr>
          <p:cNvPr id="133" name="Group 132"/>
          <p:cNvGrpSpPr/>
          <p:nvPr/>
        </p:nvGrpSpPr>
        <p:grpSpPr>
          <a:xfrm>
            <a:off x="6197647" y="4401020"/>
            <a:ext cx="767767" cy="548496"/>
            <a:chOff x="6728802" y="4562181"/>
            <a:chExt cx="783274" cy="559574"/>
          </a:xfrm>
        </p:grpSpPr>
        <p:sp>
          <p:nvSpPr>
            <p:cNvPr id="126" name="Rectangle 125"/>
            <p:cNvSpPr/>
            <p:nvPr/>
          </p:nvSpPr>
          <p:spPr bwMode="auto">
            <a:xfrm>
              <a:off x="6728802" y="4886410"/>
              <a:ext cx="783274" cy="2353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p:txBody>
        </p:sp>
        <p:pic>
          <p:nvPicPr>
            <p:cNvPr id="129" name="Picture 1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68303" y="4562181"/>
              <a:ext cx="274056" cy="274056"/>
            </a:xfrm>
            <a:prstGeom prst="rect">
              <a:avLst/>
            </a:prstGeom>
          </p:spPr>
        </p:pic>
      </p:grpSp>
      <p:grpSp>
        <p:nvGrpSpPr>
          <p:cNvPr id="132" name="Group 131"/>
          <p:cNvGrpSpPr/>
          <p:nvPr/>
        </p:nvGrpSpPr>
        <p:grpSpPr>
          <a:xfrm>
            <a:off x="8388352" y="3813150"/>
            <a:ext cx="716863" cy="911361"/>
            <a:chOff x="8556889" y="4933286"/>
            <a:chExt cx="731342" cy="929769"/>
          </a:xfrm>
        </p:grpSpPr>
        <p:sp>
          <p:nvSpPr>
            <p:cNvPr id="130" name="Rectangle 129"/>
            <p:cNvSpPr/>
            <p:nvPr/>
          </p:nvSpPr>
          <p:spPr>
            <a:xfrm>
              <a:off x="8556889" y="5361647"/>
              <a:ext cx="731342" cy="501408"/>
            </a:xfrm>
            <a:prstGeom prst="rect">
              <a:avLst/>
            </a:prstGeom>
          </p:spPr>
          <p:txBody>
            <a:bodyPr wrap="none">
              <a:spAutoFit/>
            </a:bodyPr>
            <a:lstStyle/>
            <a:p>
              <a:pPr marL="0" marR="0" lvl="0" indent="0" algn="l" defTabSz="895751" rtl="0" eaLnBrk="1" fontAlgn="base" latinLnBrk="0" hangingPunct="1">
                <a:lnSpc>
                  <a:spcPct val="9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Segoe UI Semilight" panose="020B0402040204020203" pitchFamily="34" charset="0"/>
                </a:rPr>
                <a:t>Azure SQL </a:t>
              </a:r>
            </a:p>
            <a:p>
              <a:pPr marL="0" marR="0" lvl="0" indent="0" algn="l" defTabSz="895751" rtl="0" eaLnBrk="1" fontAlgn="base" latinLnBrk="0" hangingPunct="1">
                <a:lnSpc>
                  <a:spcPct val="9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Segoe UI Semilight" panose="020B0402040204020203" pitchFamily="34" charset="0"/>
                </a:rPr>
                <a:t>Database</a:t>
              </a:r>
            </a:p>
            <a:p>
              <a:pPr marL="0" marR="0" lvl="0" indent="0" algn="l" defTabSz="895751" rtl="0" eaLnBrk="1" fontAlgn="base" latinLnBrk="0" hangingPunct="1">
                <a:lnSpc>
                  <a:spcPct val="90000"/>
                </a:lnSpc>
                <a:spcBef>
                  <a:spcPct val="0"/>
                </a:spcBef>
                <a:spcAft>
                  <a:spcPct val="0"/>
                </a:spcAft>
                <a:buClrTx/>
                <a:buSzTx/>
                <a:buFontTx/>
                <a:buNone/>
                <a:tabLst/>
                <a:defRPr/>
              </a:pPr>
              <a:endParaRPr kumimoji="0" lang="en-US" sz="961"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Segoe UI Semilight" panose="020B0402040204020203" pitchFamily="34" charset="0"/>
              </a:endParaRPr>
            </a:p>
          </p:txBody>
        </p:sp>
        <p:pic>
          <p:nvPicPr>
            <p:cNvPr id="131" name="Picture 1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47179" y="4933286"/>
              <a:ext cx="473359" cy="473359"/>
            </a:xfrm>
            <a:prstGeom prst="rect">
              <a:avLst/>
            </a:prstGeom>
          </p:spPr>
        </p:pic>
      </p:grpSp>
      <p:cxnSp>
        <p:nvCxnSpPr>
          <p:cNvPr id="148" name="Straight Connector 147"/>
          <p:cNvCxnSpPr/>
          <p:nvPr/>
        </p:nvCxnSpPr>
        <p:spPr>
          <a:xfrm flipV="1">
            <a:off x="6592280" y="4932607"/>
            <a:ext cx="0" cy="356568"/>
          </a:xfrm>
          <a:prstGeom prst="line">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0800000" flipV="1">
            <a:off x="7298391" y="4277143"/>
            <a:ext cx="1089965" cy="1068176"/>
          </a:xfrm>
          <a:prstGeom prst="bentConnector3">
            <a:avLst>
              <a:gd name="adj1" fmla="val 50000"/>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rot="10800000">
            <a:off x="7122718" y="3114368"/>
            <a:ext cx="1265636" cy="897993"/>
          </a:xfrm>
          <a:prstGeom prst="bentConnector3">
            <a:avLst>
              <a:gd name="adj1" fmla="val 50000"/>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10378675" y="4412961"/>
            <a:ext cx="716656" cy="623457"/>
            <a:chOff x="10887037" y="3285502"/>
            <a:chExt cx="731129" cy="636049"/>
          </a:xfrm>
        </p:grpSpPr>
        <p:pic>
          <p:nvPicPr>
            <p:cNvPr id="156" name="Picture 155"/>
            <p:cNvPicPr>
              <a:picLocks noChangeAspect="1"/>
            </p:cNvPicPr>
            <p:nvPr/>
          </p:nvPicPr>
          <p:blipFill>
            <a:blip r:embed="rId13" cstate="print">
              <a:duotone>
                <a:prstClr val="black"/>
                <a:schemeClr val="tx2">
                  <a:tint val="45000"/>
                  <a:satMod val="400000"/>
                </a:schemeClr>
              </a:duotone>
              <a:extLst>
                <a:ext uri="{BEBA8EAE-BF5A-486C-A8C5-ECC9F3942E4B}">
                  <a14:imgProps xmlns:a14="http://schemas.microsoft.com/office/drawing/2010/main">
                    <a14:imgLayer r:embed="rId1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887037" y="3285502"/>
              <a:ext cx="478844" cy="504295"/>
            </a:xfrm>
            <a:prstGeom prst="rect">
              <a:avLst/>
            </a:prstGeom>
          </p:spPr>
        </p:pic>
        <p:sp>
          <p:nvSpPr>
            <p:cNvPr id="157" name="Rectangle 156"/>
            <p:cNvSpPr/>
            <p:nvPr/>
          </p:nvSpPr>
          <p:spPr bwMode="auto">
            <a:xfrm>
              <a:off x="10926208" y="3775957"/>
              <a:ext cx="691958" cy="14559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Power BI</a:t>
              </a:r>
            </a:p>
          </p:txBody>
        </p:sp>
      </p:grpSp>
      <p:sp>
        <p:nvSpPr>
          <p:cNvPr id="68" name="Rectangle 67"/>
          <p:cNvSpPr/>
          <p:nvPr/>
        </p:nvSpPr>
        <p:spPr bwMode="auto">
          <a:xfrm>
            <a:off x="2132164" y="1211009"/>
            <a:ext cx="74643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INGEST</a:t>
            </a:r>
          </a:p>
        </p:txBody>
      </p:sp>
      <p:sp>
        <p:nvSpPr>
          <p:cNvPr id="69" name="Rectangle 68"/>
          <p:cNvSpPr/>
          <p:nvPr/>
        </p:nvSpPr>
        <p:spPr bwMode="auto">
          <a:xfrm>
            <a:off x="4106792" y="1211009"/>
            <a:ext cx="7883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PREPARE</a:t>
            </a:r>
          </a:p>
        </p:txBody>
      </p:sp>
      <p:sp>
        <p:nvSpPr>
          <p:cNvPr id="70" name="Rectangle 69"/>
          <p:cNvSpPr/>
          <p:nvPr/>
        </p:nvSpPr>
        <p:spPr bwMode="auto">
          <a:xfrm>
            <a:off x="6065205" y="1211009"/>
            <a:ext cx="78346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ANALYZE</a:t>
            </a:r>
          </a:p>
        </p:txBody>
      </p:sp>
      <p:sp>
        <p:nvSpPr>
          <p:cNvPr id="71" name="Rectangle 70"/>
          <p:cNvSpPr/>
          <p:nvPr/>
        </p:nvSpPr>
        <p:spPr bwMode="auto">
          <a:xfrm>
            <a:off x="8018773" y="1211009"/>
            <a:ext cx="80070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PUBLISH</a:t>
            </a:r>
          </a:p>
        </p:txBody>
      </p:sp>
      <p:sp>
        <p:nvSpPr>
          <p:cNvPr id="72" name="Isosceles Triangle 71"/>
          <p:cNvSpPr/>
          <p:nvPr/>
        </p:nvSpPr>
        <p:spPr bwMode="auto">
          <a:xfrm rot="5400000">
            <a:off x="2005333"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Isosceles Triangle 72"/>
          <p:cNvSpPr/>
          <p:nvPr/>
        </p:nvSpPr>
        <p:spPr bwMode="auto">
          <a:xfrm rot="5400000">
            <a:off x="398246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4" name="Isosceles Triangle 73"/>
          <p:cNvSpPr/>
          <p:nvPr/>
        </p:nvSpPr>
        <p:spPr bwMode="auto">
          <a:xfrm rot="5400000">
            <a:off x="5932970"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5" name="Isosceles Triangle 74"/>
          <p:cNvSpPr/>
          <p:nvPr/>
        </p:nvSpPr>
        <p:spPr bwMode="auto">
          <a:xfrm rot="5400000">
            <a:off x="789992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92" name="Group 191"/>
          <p:cNvGrpSpPr/>
          <p:nvPr/>
        </p:nvGrpSpPr>
        <p:grpSpPr>
          <a:xfrm>
            <a:off x="6096000" y="2545050"/>
            <a:ext cx="1028684" cy="604418"/>
            <a:chOff x="3238702" y="3221842"/>
            <a:chExt cx="1049460" cy="616626"/>
          </a:xfrm>
        </p:grpSpPr>
        <p:pic>
          <p:nvPicPr>
            <p:cNvPr id="193" name="Picture 1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71053" y="3221842"/>
              <a:ext cx="557120" cy="557120"/>
            </a:xfrm>
            <a:prstGeom prst="rect">
              <a:avLst/>
            </a:prstGeom>
          </p:spPr>
        </p:pic>
        <p:sp>
          <p:nvSpPr>
            <p:cNvPr id="194" name="Rectangle 193"/>
            <p:cNvSpPr/>
            <p:nvPr/>
          </p:nvSpPr>
          <p:spPr bwMode="auto">
            <a:xfrm>
              <a:off x="3238702" y="3676827"/>
              <a:ext cx="1049460" cy="1616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Stream Analytics</a:t>
              </a:r>
            </a:p>
          </p:txBody>
        </p:sp>
      </p:grpSp>
      <p:sp>
        <p:nvSpPr>
          <p:cNvPr id="198" name="Rectangle 197"/>
          <p:cNvSpPr/>
          <p:nvPr/>
        </p:nvSpPr>
        <p:spPr bwMode="auto">
          <a:xfrm>
            <a:off x="9996956" y="1211009"/>
            <a:ext cx="89226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CONSUME</a:t>
            </a:r>
          </a:p>
        </p:txBody>
      </p:sp>
      <p:sp>
        <p:nvSpPr>
          <p:cNvPr id="199" name="Isosceles Triangle 198"/>
          <p:cNvSpPr/>
          <p:nvPr/>
        </p:nvSpPr>
        <p:spPr bwMode="auto">
          <a:xfrm rot="5400000">
            <a:off x="9878108"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endParaRPr kumimoji="0" lang="en-US" sz="1921"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0" name="Rectangle 199"/>
          <p:cNvSpPr/>
          <p:nvPr/>
        </p:nvSpPr>
        <p:spPr bwMode="auto">
          <a:xfrm>
            <a:off x="63231" y="1211009"/>
            <a:ext cx="12179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marL="0" marR="0" lvl="0" indent="0" algn="l" defTabSz="895751" rtl="0" eaLnBrk="1" fontAlgn="base" latinLnBrk="0" hangingPunct="1">
              <a:lnSpc>
                <a:spcPct val="100000"/>
              </a:lnSpc>
              <a:spcBef>
                <a:spcPct val="0"/>
              </a:spcBef>
              <a:spcAft>
                <a:spcPct val="0"/>
              </a:spcAft>
              <a:buClrTx/>
              <a:buSzTx/>
              <a:buFontTx/>
              <a:buNone/>
              <a:tabLst/>
              <a:defRPr/>
            </a:pPr>
            <a:r>
              <a:rPr kumimoji="0" lang="en-US" sz="1152" b="1" i="0" u="none" strike="noStrike" kern="1200" cap="none" spc="48" normalizeH="0" baseline="0" noProof="0" dirty="0">
                <a:ln>
                  <a:noFill/>
                </a:ln>
                <a:solidFill>
                  <a:srgbClr val="FFFFFF"/>
                </a:solidFill>
                <a:effectLst/>
                <a:uLnTx/>
                <a:uFillTx/>
                <a:latin typeface="Calibri" panose="020F0502020204030204"/>
                <a:ea typeface="+mn-ea"/>
                <a:cs typeface="+mn-cs"/>
              </a:rPr>
              <a:t>DATA SOURCES</a:t>
            </a:r>
          </a:p>
        </p:txBody>
      </p:sp>
      <p:cxnSp>
        <p:nvCxnSpPr>
          <p:cNvPr id="201" name="Elbow Connector 200"/>
          <p:cNvCxnSpPr>
            <a:cxnSpLocks/>
            <a:stCxn id="194" idx="2"/>
            <a:endCxn id="118" idx="0"/>
          </p:cNvCxnSpPr>
          <p:nvPr/>
        </p:nvCxnSpPr>
        <p:spPr>
          <a:xfrm rot="5400000">
            <a:off x="5047538" y="3749298"/>
            <a:ext cx="2162634" cy="962974"/>
          </a:xfrm>
          <a:prstGeom prst="bentConnector3">
            <a:avLst>
              <a:gd name="adj1" fmla="val 50000"/>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9" name="Group 208"/>
          <p:cNvGrpSpPr/>
          <p:nvPr/>
        </p:nvGrpSpPr>
        <p:grpSpPr>
          <a:xfrm>
            <a:off x="11155991" y="4472204"/>
            <a:ext cx="681730" cy="768003"/>
            <a:chOff x="10819248" y="4334757"/>
            <a:chExt cx="695499" cy="783514"/>
          </a:xfrm>
        </p:grpSpPr>
        <p:pic>
          <p:nvPicPr>
            <p:cNvPr id="203" name="Picture 202"/>
            <p:cNvPicPr>
              <a:picLocks noChangeAspect="1"/>
            </p:cNvPicPr>
            <p:nvPr/>
          </p:nvPicPr>
          <p:blipFill rotWithShape="1">
            <a:blip r:embed="rId16" cstate="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0819248" y="4334757"/>
              <a:ext cx="695499" cy="701880"/>
            </a:xfrm>
            <a:prstGeom prst="rect">
              <a:avLst/>
            </a:prstGeom>
          </p:spPr>
        </p:pic>
        <p:sp>
          <p:nvSpPr>
            <p:cNvPr id="204" name="Rectangle 203"/>
            <p:cNvSpPr/>
            <p:nvPr/>
          </p:nvSpPr>
          <p:spPr bwMode="auto">
            <a:xfrm>
              <a:off x="10821018" y="4972677"/>
              <a:ext cx="691958" cy="14559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Cortana</a:t>
              </a:r>
            </a:p>
          </p:txBody>
        </p:sp>
      </p:grpSp>
      <p:sp>
        <p:nvSpPr>
          <p:cNvPr id="206" name="Freeform 27"/>
          <p:cNvSpPr>
            <a:spLocks noChangeAspect="1" noEditPoints="1"/>
          </p:cNvSpPr>
          <p:nvPr/>
        </p:nvSpPr>
        <p:spPr bwMode="black">
          <a:xfrm>
            <a:off x="10443090" y="3611667"/>
            <a:ext cx="605626" cy="39012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D7595"/>
          </a:solidFill>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p:cNvSpPr/>
          <p:nvPr/>
        </p:nvSpPr>
        <p:spPr bwMode="auto">
          <a:xfrm>
            <a:off x="10977542" y="3740813"/>
            <a:ext cx="1048874" cy="37635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marL="0" marR="0" lvl="0" indent="0" algn="ctr" defTabSz="895751" rtl="0" eaLnBrk="1" fontAlgn="base" latinLnBrk="0" hangingPunct="1">
              <a:lnSpc>
                <a:spcPct val="100000"/>
              </a:lnSpc>
              <a:spcBef>
                <a:spcPct val="0"/>
              </a:spcBef>
              <a:spcAft>
                <a:spcPct val="0"/>
              </a:spcAft>
              <a:buClrTx/>
              <a:buSzTx/>
              <a:buFontTx/>
              <a:buNone/>
              <a:tabLst/>
              <a:defRPr/>
            </a:pPr>
            <a:r>
              <a:rPr kumimoji="0" lang="en-US" sz="961" b="0" i="0" u="none" strike="noStrike" kern="1200" cap="none" spc="0" normalizeH="0" baseline="0" noProof="0" dirty="0">
                <a:ln>
                  <a:noFill/>
                </a:ln>
                <a:solidFill>
                  <a:prstClr val="black"/>
                </a:solidFill>
                <a:effectLst/>
                <a:uLnTx/>
                <a:uFillTx/>
                <a:latin typeface="Calibri" panose="020F0502020204030204"/>
                <a:ea typeface="+mn-ea"/>
                <a:cs typeface="+mn-cs"/>
              </a:rPr>
              <a:t>Web/LOB Dashboards</a:t>
            </a:r>
          </a:p>
        </p:txBody>
      </p:sp>
      <p:cxnSp>
        <p:nvCxnSpPr>
          <p:cNvPr id="214" name="Straight Connector 213"/>
          <p:cNvCxnSpPr>
            <a:cxnSpLocks/>
            <a:endCxn id="193" idx="3"/>
          </p:cNvCxnSpPr>
          <p:nvPr/>
        </p:nvCxnSpPr>
        <p:spPr>
          <a:xfrm rot="10800000">
            <a:off x="6967863" y="2818096"/>
            <a:ext cx="3385909" cy="767665"/>
          </a:xfrm>
          <a:prstGeom prst="bentConnector3">
            <a:avLst>
              <a:gd name="adj1" fmla="val 50000"/>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a:off x="9038866" y="4012360"/>
            <a:ext cx="1320786" cy="1"/>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18">
            <a:biLevel thresh="25000"/>
          </a:blip>
          <a:stretch>
            <a:fillRect/>
          </a:stretch>
        </p:blipFill>
        <p:spPr>
          <a:xfrm>
            <a:off x="2815616" y="2330675"/>
            <a:ext cx="476955" cy="508164"/>
          </a:xfrm>
          <a:prstGeom prst="rect">
            <a:avLst/>
          </a:prstGeom>
          <a:solidFill>
            <a:srgbClr val="0070C0"/>
          </a:solidFill>
        </p:spPr>
      </p:pic>
      <p:cxnSp>
        <p:nvCxnSpPr>
          <p:cNvPr id="143" name="Elbow Connector 200"/>
          <p:cNvCxnSpPr>
            <a:cxnSpLocks/>
          </p:cNvCxnSpPr>
          <p:nvPr/>
        </p:nvCxnSpPr>
        <p:spPr>
          <a:xfrm rot="10800000" flipV="1">
            <a:off x="3350905" y="1970132"/>
            <a:ext cx="3159300" cy="530720"/>
          </a:xfrm>
          <a:prstGeom prst="bentConnector3">
            <a:avLst>
              <a:gd name="adj1" fmla="val 50000"/>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2399366" y="3322036"/>
            <a:ext cx="804724" cy="624281"/>
            <a:chOff x="2612861" y="2529982"/>
            <a:chExt cx="804838" cy="624370"/>
          </a:xfrm>
        </p:grpSpPr>
        <p:sp>
          <p:nvSpPr>
            <p:cNvPr id="136" name="Rectangle 135"/>
            <p:cNvSpPr/>
            <p:nvPr/>
          </p:nvSpPr>
          <p:spPr bwMode="auto">
            <a:xfrm>
              <a:off x="2612861" y="2978494"/>
              <a:ext cx="804838" cy="17585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7" tIns="0" rIns="89617" bIns="0" numCol="1" rtlCol="0" anchor="ctr"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prstClr val="black"/>
                  </a:solidFill>
                  <a:effectLst/>
                  <a:uLnTx/>
                  <a:uFillTx/>
                  <a:latin typeface="Calibri" panose="020F0502020204030204"/>
                  <a:ea typeface="+mn-ea"/>
                  <a:cs typeface="+mn-cs"/>
                </a:rPr>
                <a:t>Event hubs</a:t>
              </a:r>
            </a:p>
          </p:txBody>
        </p:sp>
        <p:pic>
          <p:nvPicPr>
            <p:cNvPr id="138" name="Picture 1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56339" y="2529982"/>
              <a:ext cx="462988" cy="462988"/>
            </a:xfrm>
            <a:prstGeom prst="rect">
              <a:avLst/>
            </a:prstGeom>
          </p:spPr>
        </p:pic>
      </p:grpSp>
      <p:cxnSp>
        <p:nvCxnSpPr>
          <p:cNvPr id="139" name="Straight Connector 138"/>
          <p:cNvCxnSpPr>
            <a:cxnSpLocks/>
          </p:cNvCxnSpPr>
          <p:nvPr/>
        </p:nvCxnSpPr>
        <p:spPr>
          <a:xfrm flipH="1">
            <a:off x="1401794" y="3548643"/>
            <a:ext cx="1299135"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1" name="Elbow Connector 97"/>
          <p:cNvCxnSpPr/>
          <p:nvPr/>
        </p:nvCxnSpPr>
        <p:spPr>
          <a:xfrm>
            <a:off x="3141031" y="3570903"/>
            <a:ext cx="997611" cy="992751"/>
          </a:xfrm>
          <a:prstGeom prst="bentConnector3">
            <a:avLst>
              <a:gd name="adj1" fmla="val 50000"/>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3719508" y="4139549"/>
            <a:ext cx="1049311" cy="616537"/>
            <a:chOff x="3238702" y="3221842"/>
            <a:chExt cx="1049460" cy="616626"/>
          </a:xfrm>
        </p:grpSpPr>
        <p:pic>
          <p:nvPicPr>
            <p:cNvPr id="144" name="Picture 1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71053" y="3221842"/>
              <a:ext cx="557120" cy="557120"/>
            </a:xfrm>
            <a:prstGeom prst="rect">
              <a:avLst/>
            </a:prstGeom>
          </p:spPr>
        </p:pic>
        <p:sp>
          <p:nvSpPr>
            <p:cNvPr id="145" name="Rectangle 144"/>
            <p:cNvSpPr/>
            <p:nvPr/>
          </p:nvSpPr>
          <p:spPr bwMode="auto">
            <a:xfrm>
              <a:off x="3238702" y="3676827"/>
              <a:ext cx="1049460" cy="1616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7" tIns="0" rIns="89617" bIns="0" numCol="1" rtlCol="0" anchor="ctr" anchorCtr="0" compatLnSpc="1">
              <a:prstTxWarp prst="textNoShape">
                <a:avLst/>
              </a:prstTxWarp>
            </a:bodyPr>
            <a:lstStyle/>
            <a:p>
              <a:pPr marL="0" marR="0" lvl="0" indent="0" algn="l" defTabSz="91375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prstClr val="black"/>
                  </a:solidFill>
                  <a:effectLst/>
                  <a:uLnTx/>
                  <a:uFillTx/>
                  <a:latin typeface="Calibri" panose="020F0502020204030204"/>
                  <a:ea typeface="+mn-ea"/>
                  <a:cs typeface="+mn-cs"/>
                </a:rPr>
                <a:t>Stream Analytics</a:t>
              </a:r>
            </a:p>
          </p:txBody>
        </p:sp>
      </p:grpSp>
      <p:cxnSp>
        <p:nvCxnSpPr>
          <p:cNvPr id="146" name="Elbow Connector 140"/>
          <p:cNvCxnSpPr>
            <a:cxnSpLocks/>
          </p:cNvCxnSpPr>
          <p:nvPr/>
        </p:nvCxnSpPr>
        <p:spPr>
          <a:xfrm flipH="1">
            <a:off x="4318714" y="4796828"/>
            <a:ext cx="1" cy="468407"/>
          </a:xfrm>
          <a:prstGeom prst="straightConnector1">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p:cNvGrpSpPr/>
          <p:nvPr/>
        </p:nvGrpSpPr>
        <p:grpSpPr>
          <a:xfrm>
            <a:off x="10327498" y="1603712"/>
            <a:ext cx="680753" cy="636889"/>
            <a:chOff x="519835" y="2782913"/>
            <a:chExt cx="953666" cy="829336"/>
          </a:xfrm>
        </p:grpSpPr>
        <p:grpSp>
          <p:nvGrpSpPr>
            <p:cNvPr id="155" name="Group 154"/>
            <p:cNvGrpSpPr/>
            <p:nvPr/>
          </p:nvGrpSpPr>
          <p:grpSpPr>
            <a:xfrm>
              <a:off x="519835" y="2782913"/>
              <a:ext cx="953666" cy="681838"/>
              <a:chOff x="519835" y="2782913"/>
              <a:chExt cx="953666" cy="681838"/>
            </a:xfrm>
          </p:grpSpPr>
          <p:pic>
            <p:nvPicPr>
              <p:cNvPr id="161" name="Picture 1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035" y="3090267"/>
                <a:ext cx="374484" cy="374484"/>
              </a:xfrm>
              <a:prstGeom prst="rect">
                <a:avLst/>
              </a:prstGeom>
            </p:spPr>
          </p:pic>
          <p:pic>
            <p:nvPicPr>
              <p:cNvPr id="162" name="Picture 1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11" y="3053804"/>
                <a:ext cx="374484" cy="374484"/>
              </a:xfrm>
              <a:prstGeom prst="rect">
                <a:avLst/>
              </a:prstGeom>
            </p:spPr>
          </p:pic>
          <p:pic>
            <p:nvPicPr>
              <p:cNvPr id="163" name="Picture 1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835" y="2906780"/>
                <a:ext cx="374484" cy="374484"/>
              </a:xfrm>
              <a:prstGeom prst="rect">
                <a:avLst/>
              </a:prstGeom>
            </p:spPr>
          </p:pic>
          <p:pic>
            <p:nvPicPr>
              <p:cNvPr id="164" name="Picture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9017" y="2847358"/>
                <a:ext cx="374484" cy="374484"/>
              </a:xfrm>
              <a:prstGeom prst="rect">
                <a:avLst/>
              </a:prstGeom>
            </p:spPr>
          </p:pic>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0523" y="2782913"/>
                <a:ext cx="374484" cy="374484"/>
              </a:xfrm>
              <a:prstGeom prst="rect">
                <a:avLst/>
              </a:prstGeom>
            </p:spPr>
          </p:pic>
        </p:grpSp>
        <p:sp>
          <p:nvSpPr>
            <p:cNvPr id="160" name="TextBox 159"/>
            <p:cNvSpPr txBox="1"/>
            <p:nvPr/>
          </p:nvSpPr>
          <p:spPr>
            <a:xfrm>
              <a:off x="645139" y="3464938"/>
              <a:ext cx="349798" cy="14731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dirty="0">
                  <a:ln>
                    <a:noFill/>
                  </a:ln>
                  <a:solidFill>
                    <a:srgbClr val="505050"/>
                  </a:solidFill>
                  <a:effectLst/>
                  <a:uLnTx/>
                  <a:uFillTx/>
                  <a:latin typeface="Segoe UI"/>
                  <a:ea typeface="+mn-ea"/>
                  <a:cs typeface="+mn-cs"/>
                </a:rPr>
                <a:t>Social</a:t>
              </a:r>
            </a:p>
          </p:txBody>
        </p:sp>
      </p:grpSp>
      <p:cxnSp>
        <p:nvCxnSpPr>
          <p:cNvPr id="166" name="Straight Connector 165"/>
          <p:cNvCxnSpPr>
            <a:cxnSpLocks/>
            <a:endCxn id="131" idx="2"/>
          </p:cNvCxnSpPr>
          <p:nvPr/>
        </p:nvCxnSpPr>
        <p:spPr>
          <a:xfrm rot="10800000">
            <a:off x="8806870" y="4277144"/>
            <a:ext cx="1570099" cy="389653"/>
          </a:xfrm>
          <a:prstGeom prst="bentConnector2">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10539932" y="2783338"/>
            <a:ext cx="417087" cy="418643"/>
            <a:chOff x="5737007" y="-3299164"/>
            <a:chExt cx="425450" cy="427038"/>
          </a:xfrm>
          <a:solidFill>
            <a:srgbClr val="0070C0"/>
          </a:solidFill>
        </p:grpSpPr>
        <p:sp>
          <p:nvSpPr>
            <p:cNvPr id="16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6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70" name="Straight Connector 169"/>
          <p:cNvCxnSpPr>
            <a:cxnSpLocks/>
          </p:cNvCxnSpPr>
          <p:nvPr/>
        </p:nvCxnSpPr>
        <p:spPr>
          <a:xfrm>
            <a:off x="10728359" y="2123181"/>
            <a:ext cx="12575" cy="637178"/>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cxnSpLocks/>
          </p:cNvCxnSpPr>
          <p:nvPr/>
        </p:nvCxnSpPr>
        <p:spPr>
          <a:xfrm flipH="1">
            <a:off x="1554194" y="2697450"/>
            <a:ext cx="1332600"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cxnSpLocks/>
          </p:cNvCxnSpPr>
          <p:nvPr/>
        </p:nvCxnSpPr>
        <p:spPr>
          <a:xfrm>
            <a:off x="10772679" y="3201929"/>
            <a:ext cx="0" cy="361435"/>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cxnSpLocks/>
          </p:cNvCxnSpPr>
          <p:nvPr/>
        </p:nvCxnSpPr>
        <p:spPr>
          <a:xfrm rot="16200000" flipH="1" flipV="1">
            <a:off x="7064678" y="4452699"/>
            <a:ext cx="1844350" cy="1518481"/>
          </a:xfrm>
          <a:prstGeom prst="bentConnector4">
            <a:avLst>
              <a:gd name="adj1" fmla="val 99851"/>
              <a:gd name="adj2" fmla="val 9773"/>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7115578" y="4908667"/>
            <a:ext cx="0" cy="356568"/>
          </a:xfrm>
          <a:prstGeom prst="line">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p:cNvCxnSpPr>
          <p:nvPr/>
        </p:nvCxnSpPr>
        <p:spPr>
          <a:xfrm>
            <a:off x="4750478" y="5591337"/>
            <a:ext cx="0" cy="333325"/>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cxnSpLocks/>
          </p:cNvCxnSpPr>
          <p:nvPr/>
        </p:nvCxnSpPr>
        <p:spPr>
          <a:xfrm>
            <a:off x="5813174" y="5572578"/>
            <a:ext cx="2410" cy="352084"/>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1986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 typeface="+mj-lt"/>
              <a:buAutoNum type="arabicPeriod"/>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Gateway &amp; Devices</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0" cap="none" spc="0" normalizeH="0" baseline="0" noProof="0" dirty="0" err="1">
                <a:ln>
                  <a:noFill/>
                </a:ln>
                <a:solidFill>
                  <a:prstClr val="white"/>
                </a:solidFill>
                <a:effectLst/>
                <a:uLnTx/>
                <a:uFillTx/>
                <a:latin typeface="Segoe UI"/>
                <a:ea typeface="+mn-ea"/>
                <a:cs typeface="+mn-cs"/>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 </a:t>
            </a:r>
            <a:r>
              <a:rPr kumimoji="0" lang="en-US" sz="2353" b="0" i="0" u="none" strike="noStrike" kern="0" cap="none" spc="0" normalizeH="0" baseline="0" noProof="0" dirty="0">
                <a:ln>
                  <a:noFill/>
                </a:ln>
                <a:solidFill>
                  <a:srgbClr val="FFFFFF"/>
                </a:solidFill>
                <a:effectLst/>
                <a:uLnTx/>
                <a:uFillTx/>
                <a:latin typeface="Segoe UI Light"/>
                <a:ea typeface="+mn-ea"/>
                <a:cs typeface="+mn-cs"/>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5. </a:t>
            </a:r>
            <a:r>
              <a:rPr kumimoji="0" lang="en-US" sz="2353" b="0" i="0" u="none" strike="noStrike" kern="0" cap="none" spc="0" normalizeH="0" baseline="0" noProof="0" dirty="0">
                <a:ln>
                  <a:noFill/>
                </a:ln>
                <a:solidFill>
                  <a:srgbClr val="FFFFFF"/>
                </a:solidFill>
                <a:effectLst/>
                <a:uLnTx/>
                <a:uFillTx/>
                <a:latin typeface="Segoe UI Light"/>
                <a:ea typeface="+mn-ea"/>
                <a:cs typeface="+mn-cs"/>
              </a:rPr>
              <a:t>Customize IoT Architecture</a:t>
            </a:r>
          </a:p>
        </p:txBody>
      </p:sp>
      <p:sp>
        <p:nvSpPr>
          <p:cNvPr id="2" name="TextBox 1"/>
          <p:cNvSpPr txBox="1"/>
          <p:nvPr/>
        </p:nvSpPr>
        <p:spPr>
          <a:xfrm>
            <a:off x="389455" y="6437145"/>
            <a:ext cx="4023858" cy="3639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latin typeface="Segoe UI Light"/>
                <a:ea typeface="+mn-ea"/>
                <a:cs typeface="+mn-cs"/>
              </a:rPr>
              <a:t>* Only applies to Predictive Maintenance</a:t>
            </a:r>
          </a:p>
        </p:txBody>
      </p:sp>
    </p:spTree>
    <p:extLst>
      <p:ext uri="{BB962C8B-B14F-4D97-AF65-F5344CB8AC3E}">
        <p14:creationId xmlns:p14="http://schemas.microsoft.com/office/powerpoint/2010/main" val="41524735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63" name="Rectangle 262"/>
          <p:cNvSpPr/>
          <p:nvPr/>
        </p:nvSpPr>
        <p:spPr bwMode="auto">
          <a:xfrm>
            <a:off x="1" y="2400291"/>
            <a:ext cx="12192000" cy="445722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idx="4294967295"/>
          </p:nvPr>
        </p:nvSpPr>
        <p:spPr>
          <a:xfrm>
            <a:off x="366724" y="747978"/>
            <a:ext cx="11504612" cy="898525"/>
          </a:xfrm>
        </p:spPr>
        <p:txBody>
          <a:bodyPr>
            <a:noAutofit/>
          </a:bodyPr>
          <a:lstStyle/>
          <a:p>
            <a:r>
              <a:rPr lang="en-US" sz="7200" spc="-39" dirty="0">
                <a:solidFill>
                  <a:schemeClr val="bg1"/>
                </a:solidFill>
              </a:rPr>
              <a:t>Thank you</a:t>
            </a:r>
          </a:p>
        </p:txBody>
      </p:sp>
      <p:grpSp>
        <p:nvGrpSpPr>
          <p:cNvPr id="264" name="Group 263"/>
          <p:cNvGrpSpPr>
            <a:grpSpLocks noChangeAspect="1"/>
          </p:cNvGrpSpPr>
          <p:nvPr/>
        </p:nvGrpSpPr>
        <p:grpSpPr bwMode="black">
          <a:xfrm>
            <a:off x="358881" y="3240605"/>
            <a:ext cx="11474238" cy="2764187"/>
            <a:chOff x="364680" y="3104954"/>
            <a:chExt cx="11756863" cy="2832273"/>
          </a:xfrm>
          <a:solidFill>
            <a:srgbClr val="000000"/>
          </a:solidFill>
        </p:grpSpPr>
        <p:grpSp>
          <p:nvGrpSpPr>
            <p:cNvPr id="16" name="Group 15"/>
            <p:cNvGrpSpPr/>
            <p:nvPr/>
          </p:nvGrpSpPr>
          <p:grpSpPr bwMode="black">
            <a:xfrm>
              <a:off x="1824220" y="5623340"/>
              <a:ext cx="768454" cy="183536"/>
              <a:chOff x="2321681" y="5571144"/>
              <a:chExt cx="701013" cy="175680"/>
            </a:xfrm>
            <a:grpFill/>
            <a:effectLst/>
          </p:grpSpPr>
          <p:sp>
            <p:nvSpPr>
              <p:cNvPr id="255"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6"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7"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8"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9"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60"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61"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0" name="Group 19"/>
            <p:cNvGrpSpPr/>
            <p:nvPr/>
          </p:nvGrpSpPr>
          <p:grpSpPr bwMode="black">
            <a:xfrm>
              <a:off x="364680" y="5617159"/>
              <a:ext cx="783654" cy="195898"/>
              <a:chOff x="420233" y="6191684"/>
              <a:chExt cx="714879" cy="187513"/>
            </a:xfrm>
            <a:grpFill/>
            <a:effectLst/>
          </p:grpSpPr>
          <p:sp>
            <p:nvSpPr>
              <p:cNvPr id="222"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3"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4"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5"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6"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7"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8"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9"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0"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1"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2"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3"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pic>
          <p:nvPicPr>
            <p:cNvPr id="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l="17201" t="17835"/>
            <a:stretch>
              <a:fillRect/>
            </a:stretch>
          </p:blipFill>
          <p:spPr bwMode="black">
            <a:xfrm>
              <a:off x="6463870" y="5492989"/>
              <a:ext cx="1018711" cy="444238"/>
            </a:xfrm>
            <a:prstGeom prst="rect">
              <a:avLst/>
            </a:prstGeom>
            <a:noFill/>
            <a:ln w="9525">
              <a:noFill/>
              <a:miter lim="800000"/>
              <a:headEnd/>
              <a:tailEnd/>
            </a:ln>
            <a:effectLst/>
          </p:spPr>
        </p:pic>
        <p:grpSp>
          <p:nvGrpSpPr>
            <p:cNvPr id="31" name="Group 30"/>
            <p:cNvGrpSpPr/>
            <p:nvPr/>
          </p:nvGrpSpPr>
          <p:grpSpPr bwMode="black">
            <a:xfrm>
              <a:off x="11025618" y="5612289"/>
              <a:ext cx="1095925" cy="205639"/>
              <a:chOff x="1502088" y="4970205"/>
              <a:chExt cx="999744" cy="196837"/>
            </a:xfrm>
            <a:grpFill/>
            <a:effectLst/>
          </p:grpSpPr>
          <p:sp>
            <p:nvSpPr>
              <p:cNvPr id="145"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6"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7"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8"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9"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2" name="Group 31"/>
            <p:cNvGrpSpPr/>
            <p:nvPr/>
          </p:nvGrpSpPr>
          <p:grpSpPr bwMode="black">
            <a:xfrm>
              <a:off x="3268560" y="5573065"/>
              <a:ext cx="921062" cy="284088"/>
              <a:chOff x="8632347" y="6167032"/>
              <a:chExt cx="840228" cy="271928"/>
            </a:xfrm>
            <a:grpFill/>
            <a:effectLst/>
          </p:grpSpPr>
          <p:sp>
            <p:nvSpPr>
              <p:cNvPr id="142"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3"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4"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3" name="Group 32"/>
            <p:cNvGrpSpPr/>
            <p:nvPr/>
          </p:nvGrpSpPr>
          <p:grpSpPr bwMode="black">
            <a:xfrm>
              <a:off x="9622050" y="5585125"/>
              <a:ext cx="727681" cy="259968"/>
              <a:chOff x="11218145" y="6191686"/>
              <a:chExt cx="663815" cy="248839"/>
            </a:xfrm>
            <a:grpFill/>
            <a:effectLst/>
          </p:grpSpPr>
          <p:sp>
            <p:nvSpPr>
              <p:cNvPr id="13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4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4" name="Group 33"/>
            <p:cNvGrpSpPr/>
            <p:nvPr/>
          </p:nvGrpSpPr>
          <p:grpSpPr bwMode="black">
            <a:xfrm>
              <a:off x="4865508" y="5578778"/>
              <a:ext cx="922476" cy="272663"/>
              <a:chOff x="1471737" y="6192453"/>
              <a:chExt cx="841520" cy="260991"/>
            </a:xfrm>
            <a:grpFill/>
            <a:effectLst/>
          </p:grpSpPr>
          <p:sp>
            <p:nvSpPr>
              <p:cNvPr id="12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3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5" name="Group 34"/>
            <p:cNvGrpSpPr/>
            <p:nvPr/>
          </p:nvGrpSpPr>
          <p:grpSpPr bwMode="black">
            <a:xfrm>
              <a:off x="8158469" y="5559098"/>
              <a:ext cx="787695" cy="312023"/>
              <a:chOff x="7844547" y="4357855"/>
              <a:chExt cx="718565" cy="298667"/>
            </a:xfrm>
            <a:grpFill/>
            <a:effectLst/>
          </p:grpSpPr>
          <p:sp>
            <p:nvSpPr>
              <p:cNvPr id="125"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6"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7"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8" name="Oval 127"/>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9" name="Group 8"/>
            <p:cNvGrpSpPr/>
            <p:nvPr/>
          </p:nvGrpSpPr>
          <p:grpSpPr bwMode="black">
            <a:xfrm>
              <a:off x="390561" y="4774990"/>
              <a:ext cx="11611503" cy="266945"/>
              <a:chOff x="390561" y="4715816"/>
              <a:chExt cx="11611501" cy="266945"/>
            </a:xfrm>
            <a:grpFill/>
          </p:grpSpPr>
          <p:grpSp>
            <p:nvGrpSpPr>
              <p:cNvPr id="17" name="Group 16"/>
              <p:cNvGrpSpPr/>
              <p:nvPr/>
            </p:nvGrpSpPr>
            <p:grpSpPr bwMode="black">
              <a:xfrm>
                <a:off x="9891651" y="4754628"/>
                <a:ext cx="949669" cy="189320"/>
                <a:chOff x="5513886" y="4978012"/>
                <a:chExt cx="866327" cy="181218"/>
              </a:xfrm>
              <a:grpFill/>
              <a:effectLst/>
            </p:grpSpPr>
            <p:sp>
              <p:nvSpPr>
                <p:cNvPr id="248"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9"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0"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1"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2" name="Freeform 2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3" name="Freeform 2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54" name="Freeform 2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18" name="Group 17"/>
              <p:cNvGrpSpPr/>
              <p:nvPr/>
            </p:nvGrpSpPr>
            <p:grpSpPr bwMode="black">
              <a:xfrm>
                <a:off x="11368425" y="4763211"/>
                <a:ext cx="633637" cy="172154"/>
                <a:chOff x="4664767" y="4986232"/>
                <a:chExt cx="578026" cy="164783"/>
              </a:xfrm>
              <a:grpFill/>
              <a:effectLst/>
            </p:grpSpPr>
            <p:sp>
              <p:nvSpPr>
                <p:cNvPr id="243"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4"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5"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6"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7"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19" name="Group 18"/>
              <p:cNvGrpSpPr/>
              <p:nvPr/>
            </p:nvGrpSpPr>
            <p:grpSpPr bwMode="black">
              <a:xfrm>
                <a:off x="8221636" y="4715816"/>
                <a:ext cx="1142912" cy="266945"/>
                <a:chOff x="3393928" y="4967561"/>
                <a:chExt cx="999744" cy="202126"/>
              </a:xfrm>
              <a:grpFill/>
              <a:effectLst/>
            </p:grpSpPr>
            <p:sp>
              <p:nvSpPr>
                <p:cNvPr id="234"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5"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6"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7"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8"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39"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0"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1"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42"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6" name="Group 35"/>
              <p:cNvGrpSpPr/>
              <p:nvPr/>
            </p:nvGrpSpPr>
            <p:grpSpPr bwMode="black">
              <a:xfrm>
                <a:off x="5834644" y="4745853"/>
                <a:ext cx="839630" cy="206870"/>
                <a:chOff x="4872260" y="5575584"/>
                <a:chExt cx="765942" cy="198016"/>
              </a:xfrm>
              <a:grpFill/>
              <a:effectLst/>
            </p:grpSpPr>
            <p:sp>
              <p:nvSpPr>
                <p:cNvPr id="120"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1"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2"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3"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24"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7" name="Group 36"/>
              <p:cNvGrpSpPr/>
              <p:nvPr/>
            </p:nvGrpSpPr>
            <p:grpSpPr bwMode="black">
              <a:xfrm>
                <a:off x="4146646" y="4763215"/>
                <a:ext cx="1160895" cy="172147"/>
                <a:chOff x="6018781" y="5575586"/>
                <a:chExt cx="1059017" cy="164779"/>
              </a:xfrm>
              <a:grpFill/>
              <a:effectLst/>
            </p:grpSpPr>
            <p:sp>
              <p:nvSpPr>
                <p:cNvPr id="112"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3"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4"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5"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6"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7"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8"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9"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8" name="Group 37"/>
              <p:cNvGrpSpPr/>
              <p:nvPr/>
            </p:nvGrpSpPr>
            <p:grpSpPr bwMode="black">
              <a:xfrm>
                <a:off x="390561" y="4751931"/>
                <a:ext cx="615725" cy="194714"/>
                <a:chOff x="10238410" y="4967852"/>
                <a:chExt cx="561691" cy="186381"/>
              </a:xfrm>
              <a:grpFill/>
              <a:effectLst/>
            </p:grpSpPr>
            <p:sp>
              <p:nvSpPr>
                <p:cNvPr id="107"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8"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9"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0"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11"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39" name="Group 38"/>
              <p:cNvGrpSpPr/>
              <p:nvPr/>
            </p:nvGrpSpPr>
            <p:grpSpPr bwMode="black">
              <a:xfrm>
                <a:off x="3235969" y="4750259"/>
                <a:ext cx="383574" cy="198058"/>
                <a:chOff x="2772926" y="4973833"/>
                <a:chExt cx="349910" cy="189581"/>
              </a:xfrm>
              <a:grpFill/>
              <a:effectLst/>
            </p:grpSpPr>
            <p:sp>
              <p:nvSpPr>
                <p:cNvPr id="102"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3"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4"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0" name="Group 39"/>
              <p:cNvGrpSpPr/>
              <p:nvPr/>
            </p:nvGrpSpPr>
            <p:grpSpPr bwMode="black">
              <a:xfrm>
                <a:off x="1533389" y="4757733"/>
                <a:ext cx="1175477" cy="183110"/>
                <a:chOff x="9809204" y="6215358"/>
                <a:chExt cx="1072317" cy="175273"/>
              </a:xfrm>
              <a:grpFill/>
              <a:effectLst/>
            </p:grpSpPr>
            <p:sp>
              <p:nvSpPr>
                <p:cNvPr id="94"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5"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6"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7"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8"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9"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0"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01"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1" name="Group 40"/>
              <p:cNvGrpSpPr/>
              <p:nvPr/>
            </p:nvGrpSpPr>
            <p:grpSpPr bwMode="black">
              <a:xfrm>
                <a:off x="7201377" y="4753034"/>
                <a:ext cx="493156" cy="192508"/>
                <a:chOff x="4491504" y="4454449"/>
                <a:chExt cx="449878" cy="184270"/>
              </a:xfrm>
              <a:grpFill/>
              <a:effectLst/>
            </p:grpSpPr>
            <p:sp>
              <p:nvSpPr>
                <p:cNvPr id="86"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93"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grpSp>
          <p:nvGrpSpPr>
            <p:cNvPr id="3" name="Group 2"/>
            <p:cNvGrpSpPr/>
            <p:nvPr/>
          </p:nvGrpSpPr>
          <p:grpSpPr bwMode="black">
            <a:xfrm>
              <a:off x="375989" y="3932168"/>
              <a:ext cx="11702484" cy="391766"/>
              <a:chOff x="375989" y="3429802"/>
              <a:chExt cx="11702484" cy="391765"/>
            </a:xfrm>
            <a:grpFill/>
          </p:grpSpPr>
          <p:grpSp>
            <p:nvGrpSpPr>
              <p:cNvPr id="21" name="Group 20"/>
              <p:cNvGrpSpPr/>
              <p:nvPr/>
            </p:nvGrpSpPr>
            <p:grpSpPr bwMode="black">
              <a:xfrm>
                <a:off x="9311227" y="3535906"/>
                <a:ext cx="1324715" cy="179556"/>
                <a:chOff x="3403273" y="5616873"/>
                <a:chExt cx="1088404" cy="154797"/>
              </a:xfrm>
              <a:grpFill/>
              <a:effectLst/>
            </p:grpSpPr>
            <p:sp>
              <p:nvSpPr>
                <p:cNvPr id="211"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2"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3"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4"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5"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6"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7"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8"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9"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0"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21"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2" name="Group 21"/>
              <p:cNvGrpSpPr/>
              <p:nvPr/>
            </p:nvGrpSpPr>
            <p:grpSpPr bwMode="black">
              <a:xfrm>
                <a:off x="11168532" y="3507976"/>
                <a:ext cx="909941" cy="235417"/>
                <a:chOff x="7458381" y="5575585"/>
                <a:chExt cx="830083" cy="225342"/>
              </a:xfrm>
              <a:grpFill/>
              <a:effectLst/>
            </p:grpSpPr>
            <p:sp>
              <p:nvSpPr>
                <p:cNvPr id="203"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4"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5"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6"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7"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8"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9"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10"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3" name="Group 22"/>
              <p:cNvGrpSpPr/>
              <p:nvPr/>
            </p:nvGrpSpPr>
            <p:grpSpPr bwMode="black">
              <a:xfrm>
                <a:off x="6410894" y="3510526"/>
                <a:ext cx="1001458" cy="230317"/>
                <a:chOff x="9053746" y="4958394"/>
                <a:chExt cx="913569" cy="220459"/>
              </a:xfrm>
              <a:grpFill/>
              <a:effectLst/>
            </p:grpSpPr>
            <p:sp>
              <p:nvSpPr>
                <p:cNvPr id="195"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6"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7"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8"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9"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0"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1"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202"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4" name="Group 23"/>
              <p:cNvGrpSpPr/>
              <p:nvPr/>
            </p:nvGrpSpPr>
            <p:grpSpPr bwMode="black">
              <a:xfrm>
                <a:off x="7944939" y="3467199"/>
                <a:ext cx="833701" cy="316971"/>
                <a:chOff x="6651306" y="4916921"/>
                <a:chExt cx="760536" cy="303406"/>
              </a:xfrm>
              <a:grpFill/>
              <a:effectLst/>
            </p:grpSpPr>
            <p:sp>
              <p:nvSpPr>
                <p:cNvPr id="190"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1"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2"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3"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94"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5" name="Group 24"/>
              <p:cNvGrpSpPr/>
              <p:nvPr/>
            </p:nvGrpSpPr>
            <p:grpSpPr bwMode="black">
              <a:xfrm>
                <a:off x="4444705" y="3429802"/>
                <a:ext cx="1433602" cy="391765"/>
                <a:chOff x="2649884" y="6146155"/>
                <a:chExt cx="1395225" cy="400069"/>
              </a:xfrm>
              <a:grpFill/>
              <a:effectLst/>
            </p:grpSpPr>
            <p:sp>
              <p:nvSpPr>
                <p:cNvPr id="179"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0"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1"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2"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3"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4"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5"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6"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7"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8"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89"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3" name="Group 42"/>
              <p:cNvGrpSpPr/>
              <p:nvPr/>
            </p:nvGrpSpPr>
            <p:grpSpPr bwMode="black">
              <a:xfrm>
                <a:off x="1516823" y="3513094"/>
                <a:ext cx="1190847" cy="225180"/>
                <a:chOff x="5953627" y="6205329"/>
                <a:chExt cx="1086337" cy="215543"/>
              </a:xfrm>
              <a:grpFill/>
              <a:effectLst/>
            </p:grpSpPr>
            <p:sp>
              <p:nvSpPr>
                <p:cNvPr id="65"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6"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7"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8"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9"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0"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1"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2"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3"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4"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5"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5" name="Group 44"/>
              <p:cNvGrpSpPr/>
              <p:nvPr/>
            </p:nvGrpSpPr>
            <p:grpSpPr bwMode="black">
              <a:xfrm>
                <a:off x="375989" y="3529321"/>
                <a:ext cx="608247" cy="192727"/>
                <a:chOff x="3467068" y="4450074"/>
                <a:chExt cx="621665" cy="206687"/>
              </a:xfrm>
              <a:grpFill/>
              <a:effectLst/>
            </p:grpSpPr>
            <p:sp>
              <p:nvSpPr>
                <p:cNvPr id="50"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1"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2"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3"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4"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5"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6" name="Group 45"/>
              <p:cNvGrpSpPr/>
              <p:nvPr/>
            </p:nvGrpSpPr>
            <p:grpSpPr bwMode="black">
              <a:xfrm>
                <a:off x="3240257" y="3474977"/>
                <a:ext cx="671861" cy="301415"/>
                <a:chOff x="8669045" y="5484723"/>
                <a:chExt cx="612897" cy="288514"/>
              </a:xfrm>
              <a:grpFill/>
              <a:effectLst/>
            </p:grpSpPr>
            <p:sp>
              <p:nvSpPr>
                <p:cNvPr id="48"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49"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grpSp>
          <p:nvGrpSpPr>
            <p:cNvPr id="11" name="Group 10"/>
            <p:cNvGrpSpPr/>
            <p:nvPr/>
          </p:nvGrpSpPr>
          <p:grpSpPr bwMode="black">
            <a:xfrm>
              <a:off x="372716" y="3104954"/>
              <a:ext cx="11728833" cy="376155"/>
              <a:chOff x="372716" y="2850369"/>
              <a:chExt cx="11728833" cy="376155"/>
            </a:xfrm>
            <a:grpFill/>
          </p:grpSpPr>
          <p:grpSp>
            <p:nvGrpSpPr>
              <p:cNvPr id="26" name="Group 25"/>
              <p:cNvGrpSpPr/>
              <p:nvPr/>
            </p:nvGrpSpPr>
            <p:grpSpPr bwMode="black">
              <a:xfrm>
                <a:off x="2251307" y="2949523"/>
                <a:ext cx="1150710" cy="177847"/>
                <a:chOff x="891372" y="5611865"/>
                <a:chExt cx="1049726" cy="170236"/>
              </a:xfrm>
              <a:grpFill/>
              <a:effectLst/>
            </p:grpSpPr>
            <p:sp>
              <p:nvSpPr>
                <p:cNvPr id="170" name="Freeform 32"/>
                <p:cNvSpPr>
                  <a:spLocks/>
                </p:cNvSpPr>
                <p:nvPr/>
              </p:nvSpPr>
              <p:spPr bwMode="black">
                <a:xfrm>
                  <a:off x="891372" y="5618359"/>
                  <a:ext cx="93741" cy="163723"/>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1" name="Freeform 33"/>
                <p:cNvSpPr>
                  <a:spLocks noEditPoints="1"/>
                </p:cNvSpPr>
                <p:nvPr/>
              </p:nvSpPr>
              <p:spPr bwMode="black">
                <a:xfrm>
                  <a:off x="996776" y="5663717"/>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2" name="Rectangle 34"/>
                <p:cNvSpPr>
                  <a:spLocks noChangeArrowheads="1"/>
                </p:cNvSpPr>
                <p:nvPr/>
              </p:nvSpPr>
              <p:spPr bwMode="black">
                <a:xfrm>
                  <a:off x="1115574" y="5611865"/>
                  <a:ext cx="25055" cy="167179"/>
                </a:xfrm>
                <a:prstGeom prst="rect">
                  <a:avLst/>
                </a:pr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3" name="Freeform 35"/>
                <p:cNvSpPr>
                  <a:spLocks noEditPoints="1"/>
                </p:cNvSpPr>
                <p:nvPr/>
              </p:nvSpPr>
              <p:spPr bwMode="black">
                <a:xfrm>
                  <a:off x="1160932" y="5663704"/>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4" name="Freeform 36"/>
                <p:cNvSpPr>
                  <a:spLocks/>
                </p:cNvSpPr>
                <p:nvPr/>
              </p:nvSpPr>
              <p:spPr bwMode="black">
                <a:xfrm>
                  <a:off x="1279298" y="5663704"/>
                  <a:ext cx="168044" cy="115340"/>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5" name="Freeform 37"/>
                <p:cNvSpPr>
                  <a:spLocks noEditPoints="1"/>
                </p:cNvSpPr>
                <p:nvPr/>
              </p:nvSpPr>
              <p:spPr bwMode="black">
                <a:xfrm>
                  <a:off x="1464189" y="5663704"/>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6" name="Freeform 38"/>
                <p:cNvSpPr>
                  <a:spLocks/>
                </p:cNvSpPr>
                <p:nvPr/>
              </p:nvSpPr>
              <p:spPr bwMode="black">
                <a:xfrm>
                  <a:off x="1571320" y="5632170"/>
                  <a:ext cx="71278" cy="149899"/>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7" name="Freeform 39"/>
                <p:cNvSpPr>
                  <a:spLocks noEditPoints="1"/>
                </p:cNvSpPr>
                <p:nvPr/>
              </p:nvSpPr>
              <p:spPr bwMode="black">
                <a:xfrm>
                  <a:off x="1721653" y="5621380"/>
                  <a:ext cx="104541" cy="157675"/>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78"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7" name="Group 26"/>
              <p:cNvGrpSpPr/>
              <p:nvPr/>
            </p:nvGrpSpPr>
            <p:grpSpPr bwMode="black">
              <a:xfrm>
                <a:off x="4074962" y="2862702"/>
                <a:ext cx="1007549" cy="351489"/>
                <a:chOff x="7376591" y="6134773"/>
                <a:chExt cx="919129" cy="336446"/>
              </a:xfrm>
              <a:grpFill/>
              <a:effectLst/>
            </p:grpSpPr>
            <p:sp>
              <p:nvSpPr>
                <p:cNvPr id="163"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4"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5"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6"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7"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8"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9"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8" name="Group 27"/>
              <p:cNvGrpSpPr/>
              <p:nvPr/>
            </p:nvGrpSpPr>
            <p:grpSpPr bwMode="black">
              <a:xfrm>
                <a:off x="5755456" y="2850369"/>
                <a:ext cx="612408" cy="376155"/>
                <a:chOff x="2481885" y="4360116"/>
                <a:chExt cx="558662" cy="360056"/>
              </a:xfrm>
              <a:grpFill/>
              <a:effectLst/>
            </p:grpSpPr>
            <p:sp>
              <p:nvSpPr>
                <p:cNvPr id="156"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7"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8"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9"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0"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1"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62"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29" name="Group 28"/>
              <p:cNvGrpSpPr/>
              <p:nvPr/>
            </p:nvGrpSpPr>
            <p:grpSpPr bwMode="black">
              <a:xfrm>
                <a:off x="7040809" y="2941328"/>
                <a:ext cx="712349" cy="194236"/>
                <a:chOff x="6791943" y="4414224"/>
                <a:chExt cx="649833" cy="185924"/>
              </a:xfrm>
              <a:grpFill/>
              <a:effectLst/>
            </p:grpSpPr>
            <p:sp>
              <p:nvSpPr>
                <p:cNvPr id="150"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1"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2"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3"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4"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155"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2" name="Group 41"/>
              <p:cNvGrpSpPr/>
              <p:nvPr/>
            </p:nvGrpSpPr>
            <p:grpSpPr bwMode="black">
              <a:xfrm>
                <a:off x="10305413" y="2946933"/>
                <a:ext cx="1796136" cy="183026"/>
                <a:chOff x="9662524" y="5603535"/>
                <a:chExt cx="1748299" cy="186932"/>
              </a:xfrm>
              <a:grpFill/>
              <a:effectLst/>
            </p:grpSpPr>
            <p:sp>
              <p:nvSpPr>
                <p:cNvPr id="76"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7"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8"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79"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0"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1"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2"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3"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4"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85"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grpSp>
            <p:nvGrpSpPr>
              <p:cNvPr id="44" name="Group 43"/>
              <p:cNvGrpSpPr/>
              <p:nvPr/>
            </p:nvGrpSpPr>
            <p:grpSpPr bwMode="black">
              <a:xfrm>
                <a:off x="8426103" y="2919978"/>
                <a:ext cx="1206364" cy="236936"/>
                <a:chOff x="4381738" y="6174707"/>
                <a:chExt cx="1235264" cy="254570"/>
              </a:xfrm>
              <a:grpFill/>
              <a:effectLst/>
            </p:grpSpPr>
            <p:sp>
              <p:nvSpPr>
                <p:cNvPr id="56"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7"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8"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59"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0"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1"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2"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3"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sp>
              <p:nvSpPr>
                <p:cNvPr id="64"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1383" tIns="45693" rIns="91383" bIns="45693" numCol="1" anchor="t" anchorCtr="0" compatLnSpc="1">
                  <a:prstTxWarp prst="textNoShape">
                    <a:avLst/>
                  </a:prstTxWarp>
                </a:bodyPr>
                <a:lstStyle/>
                <a:p>
                  <a:pPr defTabSz="570935"/>
                  <a:endParaRPr lang="en-US" sz="1200" dirty="0">
                    <a:gradFill>
                      <a:gsLst>
                        <a:gs pos="0">
                          <a:srgbClr val="FFFFFF"/>
                        </a:gs>
                        <a:gs pos="50000">
                          <a:srgbClr val="F0D77C"/>
                        </a:gs>
                        <a:gs pos="100000">
                          <a:srgbClr val="E3A535"/>
                        </a:gs>
                      </a:gsLst>
                      <a:lin ang="10800000" scaled="1"/>
                    </a:gradFill>
                    <a:latin typeface="Segoe UI"/>
                  </a:endParaRPr>
                </a:p>
              </p:txBody>
            </p:sp>
          </p:grpSp>
          <p:sp>
            <p:nvSpPr>
              <p:cNvPr id="47" name="Freeform 236"/>
              <p:cNvSpPr>
                <a:spLocks noEditPoints="1"/>
              </p:cNvSpPr>
              <p:nvPr/>
            </p:nvSpPr>
            <p:spPr bwMode="black">
              <a:xfrm rot="16200000">
                <a:off x="854676" y="2435623"/>
                <a:ext cx="241726" cy="120564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grpSp>
        <p:nvGrpSpPr>
          <p:cNvPr id="267" name="Group 266"/>
          <p:cNvGrpSpPr>
            <a:grpSpLocks noChangeAspect="1"/>
          </p:cNvGrpSpPr>
          <p:nvPr/>
        </p:nvGrpSpPr>
        <p:grpSpPr bwMode="black">
          <a:xfrm>
            <a:off x="9901729" y="361546"/>
            <a:ext cx="1929837" cy="414313"/>
            <a:chOff x="457200" y="1643393"/>
            <a:chExt cx="4492753" cy="964540"/>
          </a:xfrm>
        </p:grpSpPr>
        <p:pic>
          <p:nvPicPr>
            <p:cNvPr id="268" name="Picture 2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69"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spTree>
    <p:extLst>
      <p:ext uri="{BB962C8B-B14F-4D97-AF65-F5344CB8AC3E}">
        <p14:creationId xmlns:p14="http://schemas.microsoft.com/office/powerpoint/2010/main" val="1262205783"/>
      </p:ext>
    </p:extLst>
  </p:cSld>
  <p:clrMapOvr>
    <a:masterClrMapping/>
  </p:clrMapOvr>
  <mc:AlternateContent xmlns:mc="http://schemas.openxmlformats.org/markup-compatibility/2006" xmlns:p14="http://schemas.microsoft.com/office/powerpoint/2010/main">
    <mc:Choice Requires="p14">
      <p:transition spd="med" p14:dur="700">
        <p14:pan dir="u"/>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500" fill="hold"/>
                                        <p:tgtEl>
                                          <p:spTgt spid="263"/>
                                        </p:tgtEl>
                                        <p:attrNameLst>
                                          <p:attrName>ppt_x</p:attrName>
                                        </p:attrNameLst>
                                      </p:cBhvr>
                                      <p:tavLst>
                                        <p:tav tm="0">
                                          <p:val>
                                            <p:strVal val="#ppt_x"/>
                                          </p:val>
                                        </p:tav>
                                        <p:tav tm="100000">
                                          <p:val>
                                            <p:strVal val="#ppt_x"/>
                                          </p:val>
                                        </p:tav>
                                      </p:tavLst>
                                    </p:anim>
                                    <p:anim calcmode="lin" valueType="num">
                                      <p:cBhvr additive="base">
                                        <p:cTn id="8" dur="1500" fill="hold"/>
                                        <p:tgtEl>
                                          <p:spTgt spid="26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42" presetClass="path" presetSubtype="0" decel="100000" fill="hold" grpId="1" nodeType="withEffect">
                                  <p:stCondLst>
                                    <p:cond delay="0"/>
                                  </p:stCondLst>
                                  <p:childTnLst>
                                    <p:animMotion origin="layout" path="M 1.10544E-6 -1.16659E-6 L 1.10544E-6 -0.10781 " pathEditMode="relative" rAng="0" ptsTypes="AA">
                                      <p:cBhvr>
                                        <p:cTn id="13" dur="1000" spd="-100000" fill="hold"/>
                                        <p:tgtEl>
                                          <p:spTgt spid="4"/>
                                        </p:tgtEl>
                                        <p:attrNameLst>
                                          <p:attrName>ppt_x</p:attrName>
                                          <p:attrName>ppt_y</p:attrName>
                                        </p:attrNameLst>
                                      </p:cBhvr>
                                      <p:rCtr x="0" y="-5402"/>
                                    </p:animMotion>
                                  </p:childTnLst>
                                </p:cTn>
                              </p:par>
                              <p:par>
                                <p:cTn id="14" presetID="10" presetClass="entr" presetSubtype="0"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700"/>
                                        <p:tgtEl>
                                          <p:spTgt spid="267"/>
                                        </p:tgtEl>
                                      </p:cBhvr>
                                    </p:animEffect>
                                  </p:childTnLst>
                                </p:cTn>
                              </p:par>
                              <p:par>
                                <p:cTn id="17" presetID="42" presetClass="path" presetSubtype="0" decel="100000" fill="hold" nodeType="withEffect">
                                  <p:stCondLst>
                                    <p:cond delay="0"/>
                                  </p:stCondLst>
                                  <p:childTnLst>
                                    <p:animMotion origin="layout" path="M -3.29844E-6 -1.57966E-6 L -3.29844E-6 -0.10781 " pathEditMode="relative" rAng="0" ptsTypes="AA">
                                      <p:cBhvr>
                                        <p:cTn id="18" dur="1000" spd="-100000" fill="hold"/>
                                        <p:tgtEl>
                                          <p:spTgt spid="267"/>
                                        </p:tgtEl>
                                        <p:attrNameLst>
                                          <p:attrName>ppt_x</p:attrName>
                                          <p:attrName>ppt_y</p:attrName>
                                        </p:attrNameLst>
                                      </p:cBhvr>
                                      <p:rCtr x="0" y="-5402"/>
                                    </p:animMotion>
                                  </p:childTnLst>
                                </p:cTn>
                              </p:par>
                              <p:par>
                                <p:cTn id="19" presetID="10" presetClass="entr" presetSubtype="0" fill="hold" nodeType="withEffect">
                                  <p:stCondLst>
                                    <p:cond delay="750"/>
                                  </p:stCondLst>
                                  <p:childTnLst>
                                    <p:set>
                                      <p:cBhvr>
                                        <p:cTn id="20" dur="1" fill="hold">
                                          <p:stCondLst>
                                            <p:cond delay="0"/>
                                          </p:stCondLst>
                                        </p:cTn>
                                        <p:tgtEl>
                                          <p:spTgt spid="264"/>
                                        </p:tgtEl>
                                        <p:attrNameLst>
                                          <p:attrName>style.visibility</p:attrName>
                                        </p:attrNameLst>
                                      </p:cBhvr>
                                      <p:to>
                                        <p:strVal val="visible"/>
                                      </p:to>
                                    </p:set>
                                    <p:animEffect transition="in" filter="fade">
                                      <p:cBhvr>
                                        <p:cTn id="21" dur="700"/>
                                        <p:tgtEl>
                                          <p:spTgt spid="264"/>
                                        </p:tgtEl>
                                      </p:cBhvr>
                                    </p:animEffect>
                                  </p:childTnLst>
                                </p:cTn>
                              </p:par>
                              <p:par>
                                <p:cTn id="22" presetID="42" presetClass="path" presetSubtype="0" decel="100000" fill="hold" nodeType="withEffect">
                                  <p:stCondLst>
                                    <p:cond delay="750"/>
                                  </p:stCondLst>
                                  <p:childTnLst>
                                    <p:animMotion origin="layout" path="M 0 -7.98911E-7 L 0 0.13822 " pathEditMode="relative" rAng="0" ptsTypes="AA">
                                      <p:cBhvr>
                                        <p:cTn id="23" dur="1000" spd="-100000" fill="hold"/>
                                        <p:tgtEl>
                                          <p:spTgt spid="264"/>
                                        </p:tgtEl>
                                        <p:attrNameLst>
                                          <p:attrName>ppt_x</p:attrName>
                                          <p:attrName>ppt_y</p:attrName>
                                        </p:attrNameLst>
                                      </p:cBhvr>
                                      <p:rCtr x="0" y="6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4" grpId="0"/>
      <p:bldP spid="4"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66955" y="5819128"/>
            <a:ext cx="11658094" cy="888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kern="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kern="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kern="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kern="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00056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 y="1504619"/>
            <a:ext cx="3991930" cy="5186251"/>
            <a:chOff x="25984" y="1368453"/>
            <a:chExt cx="3411277" cy="4273245"/>
          </a:xfrm>
        </p:grpSpPr>
        <p:grpSp>
          <p:nvGrpSpPr>
            <p:cNvPr id="97" name="Group 96"/>
            <p:cNvGrpSpPr/>
            <p:nvPr userDrawn="1"/>
          </p:nvGrpSpPr>
          <p:grpSpPr>
            <a:xfrm>
              <a:off x="508821" y="5054467"/>
              <a:ext cx="1628904" cy="395289"/>
              <a:chOff x="508821" y="5014712"/>
              <a:chExt cx="1628904" cy="395289"/>
            </a:xfrm>
          </p:grpSpPr>
          <p:sp>
            <p:nvSpPr>
              <p:cNvPr id="123" name="Oval 12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TextBox 123"/>
              <p:cNvSpPr txBox="1"/>
              <p:nvPr/>
            </p:nvSpPr>
            <p:spPr>
              <a:xfrm>
                <a:off x="683678" y="5014712"/>
                <a:ext cx="1454047" cy="395289"/>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0072C6"/>
                    </a:solidFill>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98" name="Group 97"/>
            <p:cNvGrpSpPr/>
            <p:nvPr userDrawn="1"/>
          </p:nvGrpSpPr>
          <p:grpSpPr>
            <a:xfrm>
              <a:off x="25984" y="1368453"/>
              <a:ext cx="3359692" cy="2321476"/>
              <a:chOff x="-2247901" y="2446558"/>
              <a:chExt cx="4027553" cy="2321476"/>
            </a:xfrm>
          </p:grpSpPr>
          <p:sp>
            <p:nvSpPr>
              <p:cNvPr id="121" name="TextBox 120"/>
              <p:cNvSpPr txBox="1"/>
              <p:nvPr/>
            </p:nvSpPr>
            <p:spPr>
              <a:xfrm>
                <a:off x="-2247900" y="2446558"/>
                <a:ext cx="2171893" cy="1147118"/>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6000" dirty="0">
                    <a:solidFill>
                      <a:srgbClr val="0072C6"/>
                    </a:solidFill>
                    <a:latin typeface="Segoe UI" panose="020B0502040204020203" pitchFamily="34" charset="0"/>
                    <a:ea typeface="MS PGothic" panose="020B0600070205080204" pitchFamily="34" charset="-128"/>
                    <a:cs typeface="Segoe UI" panose="020B0502040204020203" pitchFamily="34" charset="0"/>
                  </a:rPr>
                  <a:t>38</a:t>
                </a:r>
              </a:p>
            </p:txBody>
          </p:sp>
          <p:sp>
            <p:nvSpPr>
              <p:cNvPr id="122" name="TextBox 121"/>
              <p:cNvSpPr txBox="1"/>
              <p:nvPr/>
            </p:nvSpPr>
            <p:spPr>
              <a:xfrm>
                <a:off x="-2247901" y="3037701"/>
                <a:ext cx="4027553" cy="1730333"/>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solidFill>
                      <a:srgbClr val="505050"/>
                    </a:solidFill>
                    <a:latin typeface="Segoe UI Light"/>
                    <a:ea typeface="MS PGothic" panose="020B0600070205080204" pitchFamily="34" charset="-128"/>
                    <a:cs typeface="Segoe UI Semilight" panose="020B0402040204020203" pitchFamily="34" charset="0"/>
                  </a:rPr>
                  <a:t>Announced Azure regions worldwide</a:t>
                </a:r>
              </a:p>
              <a:p>
                <a:pPr defTabSz="914367">
                  <a:spcAft>
                    <a:spcPts val="588"/>
                  </a:spcAft>
                  <a:defRPr/>
                </a:pPr>
                <a:r>
                  <a:rPr lang="en-US" sz="2745" dirty="0">
                    <a:solidFill>
                      <a:srgbClr val="505050"/>
                    </a:solidFill>
                    <a:latin typeface="Segoe UI Light"/>
                    <a:ea typeface="MS PGothic" panose="020B0600070205080204" pitchFamily="34" charset="-128"/>
                    <a:cs typeface="Segoe UI Semilight" panose="020B0402040204020203" pitchFamily="34" charset="0"/>
                  </a:rPr>
                  <a:t>Hyper-Scale Capacity</a:t>
                </a:r>
              </a:p>
              <a:p>
                <a:pPr defTabSz="914367">
                  <a:spcAft>
                    <a:spcPts val="588"/>
                  </a:spcAft>
                  <a:defRPr/>
                </a:pPr>
                <a:r>
                  <a:rPr lang="en-US" sz="1765" dirty="0">
                    <a:solidFill>
                      <a:srgbClr val="505050"/>
                    </a:solidFill>
                    <a:latin typeface="Segoe UI Light"/>
                    <a:ea typeface="MS PGothic" panose="020B0600070205080204" pitchFamily="34" charset="-128"/>
                    <a:cs typeface="Segoe UI Semilight" panose="020B0402040204020203" pitchFamily="34" charset="0"/>
                  </a:rPr>
                  <a:t>3.5 Trillion Messages / Week</a:t>
                </a:r>
              </a:p>
            </p:txBody>
          </p:sp>
        </p:grpSp>
        <p:cxnSp>
          <p:nvCxnSpPr>
            <p:cNvPr id="100" name="Straight Connector 99"/>
            <p:cNvCxnSpPr/>
            <p:nvPr userDrawn="1"/>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Title 1"/>
          <p:cNvSpPr txBox="1">
            <a:spLocks/>
          </p:cNvSpPr>
          <p:nvPr/>
        </p:nvSpPr>
        <p:spPr>
          <a:xfrm>
            <a:off x="370410" y="291548"/>
            <a:ext cx="10092079" cy="899537"/>
          </a:xfrm>
          <a:prstGeom prst="rect">
            <a:avLst/>
          </a:prstGeom>
        </p:spPr>
        <p:txBody>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en-US" sz="3921" spc="-100" dirty="0">
              <a:gradFill>
                <a:gsLst>
                  <a:gs pos="1250">
                    <a:srgbClr val="505050"/>
                  </a:gs>
                  <a:gs pos="100000">
                    <a:srgbClr val="505050"/>
                  </a:gs>
                </a:gsLst>
                <a:lin ang="5400000" scaled="0"/>
              </a:gradFill>
              <a:latin typeface="Segoe UI Light"/>
            </a:endParaRPr>
          </a:p>
        </p:txBody>
      </p:sp>
      <p:sp>
        <p:nvSpPr>
          <p:cNvPr id="3" name="Title 2"/>
          <p:cNvSpPr>
            <a:spLocks noGrp="1"/>
          </p:cNvSpPr>
          <p:nvPr>
            <p:ph type="title"/>
          </p:nvPr>
        </p:nvSpPr>
        <p:spPr>
          <a:xfrm>
            <a:off x="370410" y="251490"/>
            <a:ext cx="11504430" cy="1059934"/>
          </a:xfrm>
        </p:spPr>
        <p:txBody>
          <a:bodyPr>
            <a:noAutofit/>
          </a:bodyPr>
          <a:lstStyle/>
          <a:p>
            <a:pPr defTabSz="912803" fontAlgn="base">
              <a:spcAft>
                <a:spcPts val="587"/>
              </a:spcAft>
            </a:pPr>
            <a:r>
              <a:rPr lang="en-US" dirty="0"/>
              <a:t>Hyper-Scale Azure footprint</a:t>
            </a:r>
          </a:p>
        </p:txBody>
      </p:sp>
      <p:sp>
        <p:nvSpPr>
          <p:cNvPr id="7" name="Oval 6"/>
          <p:cNvSpPr/>
          <p:nvPr/>
        </p:nvSpPr>
        <p:spPr bwMode="auto">
          <a:xfrm>
            <a:off x="10762358" y="5409708"/>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10562158" y="5610286"/>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9888648" y="3241858"/>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4667719" y="2854304"/>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10644717" y="2919522"/>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10491342" y="3120100"/>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6643019" y="2306985"/>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9521905" y="4365287"/>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3970140" y="2819233"/>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6926189" y="2407274"/>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432550" y="2910653"/>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p:cNvSpPr/>
          <p:nvPr/>
        </p:nvSpPr>
        <p:spPr bwMode="auto">
          <a:xfrm>
            <a:off x="3509238" y="3054882"/>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2385512" y="6125693"/>
            <a:ext cx="200200" cy="20057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2471191" y="5992180"/>
            <a:ext cx="2020539" cy="479709"/>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00B050"/>
                </a:solidFill>
                <a:latin typeface="Segoe UI Semibold" panose="020B0702040204020203" pitchFamily="34" charset="0"/>
                <a:ea typeface="MS PGothic" panose="020B0600070205080204" pitchFamily="34" charset="-128"/>
                <a:cs typeface="Segoe UI Semibold" panose="020B0702040204020203" pitchFamily="34" charset="0"/>
              </a:rPr>
              <a:t>Azure IoT regions</a:t>
            </a:r>
          </a:p>
        </p:txBody>
      </p:sp>
      <p:sp>
        <p:nvSpPr>
          <p:cNvPr id="59" name="TextBox 58"/>
          <p:cNvSpPr txBox="1"/>
          <p:nvPr/>
        </p:nvSpPr>
        <p:spPr>
          <a:xfrm>
            <a:off x="-38577" y="4172272"/>
            <a:ext cx="3671327" cy="174615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6000" dirty="0">
                <a:solidFill>
                  <a:srgbClr val="00B050"/>
                </a:solidFill>
                <a:latin typeface="Segoe UI" panose="020B0502040204020203" pitchFamily="34" charset="0"/>
                <a:ea typeface="MS PGothic" panose="020B0600070205080204" pitchFamily="34" charset="-128"/>
                <a:cs typeface="Segoe UI" panose="020B0502040204020203" pitchFamily="34" charset="0"/>
              </a:rPr>
              <a:t>12</a:t>
            </a:r>
          </a:p>
          <a:p>
            <a:pPr defTabSz="914367">
              <a:spcAft>
                <a:spcPts val="588"/>
              </a:spcAft>
              <a:defRPr/>
            </a:pPr>
            <a:r>
              <a:rPr lang="en-US" sz="2000" dirty="0">
                <a:solidFill>
                  <a:srgbClr val="505050"/>
                </a:solidFill>
                <a:ea typeface="MS PGothic" panose="020B0600070205080204" pitchFamily="34" charset="-128"/>
                <a:cs typeface="Segoe UI Semilight" panose="020B0402040204020203" pitchFamily="34" charset="0"/>
              </a:rPr>
              <a:t>Azure IoT regions worldwide</a:t>
            </a:r>
          </a:p>
        </p:txBody>
      </p:sp>
    </p:spTree>
    <p:extLst>
      <p:ext uri="{BB962C8B-B14F-4D97-AF65-F5344CB8AC3E}">
        <p14:creationId xmlns:p14="http://schemas.microsoft.com/office/powerpoint/2010/main" val="396496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buFont typeface="+mj-lt"/>
              <a:buAutoNum type="arabicPeriod"/>
              <a:defRPr/>
            </a:pPr>
            <a:r>
              <a:rPr lang="en-US" sz="2157" kern="0" dirty="0">
                <a:solidFill>
                  <a:schemeClr val="bg1"/>
                </a:solidFill>
                <a:latin typeface="Segoe UI Light" panose="020B0502040204020203" pitchFamily="34" charset="0"/>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Devices &amp; Gateway</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225"/>
            <a:r>
              <a:rPr lang="en-US" sz="2157" kern="0" dirty="0">
                <a:solidFill>
                  <a:schemeClr val="bg1"/>
                </a:solidFill>
                <a:latin typeface="Segoe UI Light" panose="020B0502040204020203" pitchFamily="34" charset="0"/>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chemeClr val="bg1"/>
                  </a:solidFill>
                  <a:latin typeface="Segoe UI"/>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4. </a:t>
            </a:r>
            <a:r>
              <a:rPr lang="en-US" sz="2353" dirty="0">
                <a:solidFill>
                  <a:schemeClr val="bg1"/>
                </a:solidFill>
                <a:latin typeface="+mj-lt"/>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5. </a:t>
            </a:r>
            <a:r>
              <a:rPr lang="en-US" sz="2353" dirty="0">
                <a:solidFill>
                  <a:schemeClr val="bg1"/>
                </a:solidFill>
                <a:latin typeface="+mj-lt"/>
              </a:rPr>
              <a:t>Customize IoT Architecture</a:t>
            </a:r>
          </a:p>
        </p:txBody>
      </p:sp>
      <p:sp>
        <p:nvSpPr>
          <p:cNvPr id="2" name="TextBox 1"/>
          <p:cNvSpPr txBox="1"/>
          <p:nvPr/>
        </p:nvSpPr>
        <p:spPr>
          <a:xfrm>
            <a:off x="389455" y="6437145"/>
            <a:ext cx="4019305" cy="363946"/>
          </a:xfrm>
          <a:prstGeom prst="rect">
            <a:avLst/>
          </a:prstGeom>
          <a:noFill/>
        </p:spPr>
        <p:txBody>
          <a:bodyPr wrap="none" rtlCol="0">
            <a:spAutoFit/>
          </a:bodyPr>
          <a:lstStyle/>
          <a:p>
            <a:r>
              <a:rPr lang="en-US" sz="1765" dirty="0"/>
              <a:t>* Only applies to Predictive Maintenance</a:t>
            </a:r>
          </a:p>
        </p:txBody>
      </p:sp>
    </p:spTree>
    <p:extLst>
      <p:ext uri="{BB962C8B-B14F-4D97-AF65-F5344CB8AC3E}">
        <p14:creationId xmlns:p14="http://schemas.microsoft.com/office/powerpoint/2010/main" val="1245350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buFont typeface="+mj-lt"/>
              <a:buAutoNum type="arabicPeriod"/>
              <a:defRPr/>
            </a:pPr>
            <a:r>
              <a:rPr lang="en-US" sz="2157" kern="0" dirty="0">
                <a:solidFill>
                  <a:schemeClr val="bg1"/>
                </a:solidFill>
                <a:latin typeface="Segoe UI Light" panose="020B0502040204020203" pitchFamily="34" charset="0"/>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Devices &amp; Gateway</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225"/>
            <a:r>
              <a:rPr lang="en-US" sz="2157" kern="0" dirty="0">
                <a:solidFill>
                  <a:schemeClr val="bg1"/>
                </a:solidFill>
                <a:latin typeface="Segoe UI Light" panose="020B0502040204020203" pitchFamily="34" charset="0"/>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chemeClr val="bg1"/>
                  </a:solidFill>
                  <a:latin typeface="Segoe UI"/>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4. </a:t>
            </a:r>
            <a:r>
              <a:rPr lang="en-US" sz="2353" dirty="0">
                <a:solidFill>
                  <a:schemeClr val="bg1"/>
                </a:solidFill>
                <a:latin typeface="+mj-lt"/>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5. </a:t>
            </a:r>
            <a:r>
              <a:rPr lang="en-US" sz="2353" dirty="0">
                <a:solidFill>
                  <a:schemeClr val="bg1"/>
                </a:solidFill>
                <a:latin typeface="+mj-lt"/>
              </a:rPr>
              <a:t>Customize IoT Architecture</a:t>
            </a:r>
          </a:p>
        </p:txBody>
      </p:sp>
      <p:sp>
        <p:nvSpPr>
          <p:cNvPr id="2" name="TextBox 1"/>
          <p:cNvSpPr txBox="1"/>
          <p:nvPr/>
        </p:nvSpPr>
        <p:spPr>
          <a:xfrm>
            <a:off x="389455" y="6437145"/>
            <a:ext cx="4016099" cy="363946"/>
          </a:xfrm>
          <a:prstGeom prst="rect">
            <a:avLst/>
          </a:prstGeom>
          <a:noFill/>
        </p:spPr>
        <p:txBody>
          <a:bodyPr wrap="none" rtlCol="0">
            <a:spAutoFit/>
          </a:bodyPr>
          <a:lstStyle/>
          <a:p>
            <a:r>
              <a:rPr lang="en-US" sz="1765" dirty="0"/>
              <a:t>* Only applies to Predictive Maintenance</a:t>
            </a:r>
          </a:p>
        </p:txBody>
      </p:sp>
      <p:sp>
        <p:nvSpPr>
          <p:cNvPr id="70" name="Rectangle 69"/>
          <p:cNvSpPr/>
          <p:nvPr/>
        </p:nvSpPr>
        <p:spPr bwMode="auto">
          <a:xfrm>
            <a:off x="4144182" y="1317942"/>
            <a:ext cx="7749659" cy="3419187"/>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251123" y="5013120"/>
            <a:ext cx="11684167" cy="1787971"/>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702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1"/>
            <a:ext cx="12192000" cy="835658"/>
          </a:xfrm>
        </p:spPr>
        <p:txBody>
          <a:bodyPr anchor="b">
            <a:noAutofit/>
          </a:bodyPr>
          <a:lstStyle/>
          <a:p>
            <a:r>
              <a:rPr lang="en-US" dirty="0"/>
              <a:t>Azure IoT Solutions big picture</a:t>
            </a:r>
          </a:p>
        </p:txBody>
      </p:sp>
      <p:sp>
        <p:nvSpPr>
          <p:cNvPr id="17" name="cloud"/>
          <p:cNvSpPr>
            <a:spLocks noChangeAspect="1"/>
          </p:cNvSpPr>
          <p:nvPr/>
        </p:nvSpPr>
        <p:spPr bwMode="black">
          <a:xfrm>
            <a:off x="2990304"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5">
              <a:lumMod val="40000"/>
              <a:lumOff val="60000"/>
            </a:schemeClr>
          </a:solidFill>
          <a:ln w="76200">
            <a:solidFill>
              <a:schemeClr val="accent5"/>
            </a:soli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4400" b="0" i="0" u="none" strike="noStrike" kern="0" cap="none" spc="-150" normalizeH="0" baseline="0" noProof="0" dirty="0">
              <a:ln>
                <a:noFill/>
              </a:ln>
              <a:solidFill>
                <a:srgbClr val="FFFFFF"/>
              </a:solidFill>
              <a:effectLst/>
              <a:uLnTx/>
              <a:uFillTx/>
              <a:latin typeface="Segoe UI Light"/>
              <a:ea typeface="+mn-ea"/>
              <a:cs typeface="+mn-cs"/>
            </a:endParaRPr>
          </a:p>
        </p:txBody>
      </p:sp>
      <p:cxnSp>
        <p:nvCxnSpPr>
          <p:cNvPr id="18" name="2 fg"/>
          <p:cNvCxnSpPr/>
          <p:nvPr/>
        </p:nvCxnSpPr>
        <p:spPr>
          <a:xfrm>
            <a:off x="862752" y="5160033"/>
            <a:ext cx="338743" cy="104549"/>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9" name="2   Arrow fg"/>
          <p:cNvCxnSpPr/>
          <p:nvPr/>
        </p:nvCxnSpPr>
        <p:spPr>
          <a:xfrm>
            <a:off x="2036762" y="5495042"/>
            <a:ext cx="1593360" cy="3174"/>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0" name="2 Arrow"/>
          <p:cNvCxnSpPr/>
          <p:nvPr/>
        </p:nvCxnSpPr>
        <p:spPr>
          <a:xfrm>
            <a:off x="867239" y="2267026"/>
            <a:ext cx="2780886" cy="13057"/>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grpSp>
        <p:nvGrpSpPr>
          <p:cNvPr id="21" name="2 Field Gateway"/>
          <p:cNvGrpSpPr/>
          <p:nvPr/>
        </p:nvGrpSpPr>
        <p:grpSpPr>
          <a:xfrm>
            <a:off x="1243437" y="4957895"/>
            <a:ext cx="769091" cy="1063609"/>
            <a:chOff x="1547306" y="5067599"/>
            <a:chExt cx="769091" cy="1063609"/>
          </a:xfrm>
        </p:grpSpPr>
        <p:sp>
          <p:nvSpPr>
            <p:cNvPr id="22" name="Rectangle 21"/>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23"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grpSp>
      <p:sp>
        <p:nvSpPr>
          <p:cNvPr id="24" name="2 Device"/>
          <p:cNvSpPr txBox="1"/>
          <p:nvPr/>
        </p:nvSpPr>
        <p:spPr>
          <a:xfrm>
            <a:off x="1224586"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Device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Connectivity &amp; Management</a:t>
            </a:r>
          </a:p>
        </p:txBody>
      </p:sp>
      <p:sp>
        <p:nvSpPr>
          <p:cNvPr id="25" name="3"/>
          <p:cNvSpPr txBox="1"/>
          <p:nvPr/>
        </p:nvSpPr>
        <p:spPr>
          <a:xfrm>
            <a:off x="5307547"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Analytics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Operationalized Insights</a:t>
            </a:r>
          </a:p>
        </p:txBody>
      </p:sp>
      <p:sp>
        <p:nvSpPr>
          <p:cNvPr id="26" name="7 Presentation"/>
          <p:cNvSpPr txBox="1"/>
          <p:nvPr/>
        </p:nvSpPr>
        <p:spPr>
          <a:xfrm>
            <a:off x="9572609"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Presentation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Business Connectivity</a:t>
            </a:r>
          </a:p>
        </p:txBody>
      </p:sp>
      <p:cxnSp>
        <p:nvCxnSpPr>
          <p:cNvPr id="27" name="Straight Arrow Connector 26"/>
          <p:cNvCxnSpPr/>
          <p:nvPr/>
        </p:nvCxnSpPr>
        <p:spPr>
          <a:xfrm>
            <a:off x="4808511" y="5125902"/>
            <a:ext cx="457200" cy="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a:off x="4808511" y="3834906"/>
            <a:ext cx="457200" cy="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9111296" y="5125902"/>
            <a:ext cx="365760" cy="0"/>
          </a:xfrm>
          <a:prstGeom prst="straightConnector1">
            <a:avLst/>
          </a:prstGeom>
          <a:ln w="190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9111296" y="3968875"/>
            <a:ext cx="365760" cy="0"/>
          </a:xfrm>
          <a:prstGeom prst="straightConnector1">
            <a:avLst/>
          </a:prstGeom>
          <a:ln w="190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a:off x="9111296" y="2620274"/>
            <a:ext cx="365760" cy="0"/>
          </a:xfrm>
          <a:prstGeom prst="straightConnector1">
            <a:avLst/>
          </a:prstGeom>
          <a:ln w="19050">
            <a:headEnd type="none"/>
            <a:tailEnd type="triangle"/>
          </a:ln>
        </p:spPr>
        <p:style>
          <a:lnRef idx="1">
            <a:schemeClr val="accent2"/>
          </a:lnRef>
          <a:fillRef idx="0">
            <a:schemeClr val="accent2"/>
          </a:fillRef>
          <a:effectRef idx="0">
            <a:schemeClr val="accent2"/>
          </a:effectRef>
          <a:fontRef idx="minor">
            <a:schemeClr val="tx1"/>
          </a:fontRef>
        </p:style>
      </p:cxnSp>
      <p:grpSp>
        <p:nvGrpSpPr>
          <p:cNvPr id="33" name="1 Devices - sensors"/>
          <p:cNvGrpSpPr/>
          <p:nvPr/>
        </p:nvGrpSpPr>
        <p:grpSpPr>
          <a:xfrm>
            <a:off x="31407" y="2043077"/>
            <a:ext cx="812791" cy="3991585"/>
            <a:chOff x="335277" y="1995490"/>
            <a:chExt cx="812791" cy="3991585"/>
          </a:xfrm>
        </p:grpSpPr>
        <p:sp>
          <p:nvSpPr>
            <p:cNvPr id="34" name="Rectangle 33"/>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5" name="TextBox 34"/>
            <p:cNvSpPr txBox="1"/>
            <p:nvPr/>
          </p:nvSpPr>
          <p:spPr>
            <a:xfrm rot="16200000">
              <a:off x="-1453088" y="3783855"/>
              <a:ext cx="3976839" cy="400110"/>
            </a:xfrm>
            <a:prstGeom prst="rect">
              <a:avLst/>
            </a:prstGeom>
            <a:noFill/>
            <a:ln>
              <a:noFill/>
              <a:headEnd type="none" w="med" len="med"/>
              <a:tailEnd type="none" w="med" len="med"/>
            </a:ln>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0" i="0" u="none" strike="noStrike" kern="0" cap="none" spc="-38" normalizeH="0" baseline="0" noProof="0" dirty="0">
                  <a:ln>
                    <a:noFill/>
                  </a:ln>
                  <a:solidFill>
                    <a:sysClr val="windowText" lastClr="00000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Devices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00" b="0" i="0" u="none" strike="noStrike" kern="0" cap="none" spc="-38"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36"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8"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0"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2"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4"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8"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0"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4"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6"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96"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7" name="3 Protocol Adaptation"/>
          <p:cNvGrpSpPr/>
          <p:nvPr/>
        </p:nvGrpSpPr>
        <p:grpSpPr>
          <a:xfrm>
            <a:off x="2814679" y="2430462"/>
            <a:ext cx="830388" cy="1062230"/>
            <a:chOff x="2503269" y="3539000"/>
            <a:chExt cx="901479" cy="1062230"/>
          </a:xfrm>
        </p:grpSpPr>
        <p:sp>
          <p:nvSpPr>
            <p:cNvPr id="58" name="Rectangle 57"/>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Protocol Adaptation</a:t>
              </a:r>
            </a:p>
          </p:txBody>
        </p:sp>
        <p:sp>
          <p:nvSpPr>
            <p:cNvPr id="59"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60"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61"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62"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63"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cxnSp>
          <p:nvCxnSpPr>
            <p:cNvPr id="64" name="Elbow Connector 63"/>
            <p:cNvCxnSpPr>
              <a:stCxn id="59" idx="3"/>
              <a:endCxn id="62"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60" idx="3"/>
              <a:endCxn id="62"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1" idx="3"/>
              <a:endCxn id="62"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3" idx="3"/>
              <a:endCxn id="62"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4  Batch Analytics &amp; Visualizations"/>
          <p:cNvGrpSpPr/>
          <p:nvPr/>
        </p:nvGrpSpPr>
        <p:grpSpPr>
          <a:xfrm>
            <a:off x="5307548" y="2008244"/>
            <a:ext cx="3672108" cy="1204299"/>
            <a:chOff x="5450423" y="2008244"/>
            <a:chExt cx="3672108" cy="1204299"/>
          </a:xfrm>
        </p:grpSpPr>
        <p:sp>
          <p:nvSpPr>
            <p:cNvPr id="69" name="Rectangle 68"/>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Cold Path Analytics</a:t>
              </a: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Azure HDInsight, AzureML </a:t>
              </a: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Azure Data Lake, Data Lake Analytics</a:t>
              </a:r>
            </a:p>
          </p:txBody>
        </p:sp>
        <p:sp>
          <p:nvSpPr>
            <p:cNvPr id="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p:cNvPicPr>
              <a:picLocks noChangeAspect="1"/>
            </p:cNvPicPr>
            <p:nvPr/>
          </p:nvPicPr>
          <p:blipFill>
            <a:blip r:embed="rId3">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72" name="5 Hot Path Analytics"/>
          <p:cNvGrpSpPr/>
          <p:nvPr/>
        </p:nvGrpSpPr>
        <p:grpSpPr>
          <a:xfrm>
            <a:off x="5307547" y="3328732"/>
            <a:ext cx="3681432" cy="1277142"/>
            <a:chOff x="5450422" y="3278736"/>
            <a:chExt cx="3681432" cy="1184581"/>
          </a:xfrm>
        </p:grpSpPr>
        <p:sp>
          <p:nvSpPr>
            <p:cNvPr id="73" name="Rectangle 72"/>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Hot Path Analytics</a:t>
              </a: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Azure Stream Analytics, Azure HDInsight Storm</a:t>
              </a:r>
            </a:p>
          </p:txBody>
        </p:sp>
        <p:pic>
          <p:nvPicPr>
            <p:cNvPr id="74" name="Picture 73"/>
            <p:cNvPicPr>
              <a:picLocks noChangeAspect="1"/>
            </p:cNvPicPr>
            <p:nvPr/>
          </p:nvPicPr>
          <p:blipFill>
            <a:blip r:embed="rId4">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75" name="Freeform 74"/>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76" name="Group 75"/>
            <p:cNvGrpSpPr/>
            <p:nvPr/>
          </p:nvGrpSpPr>
          <p:grpSpPr>
            <a:xfrm>
              <a:off x="8351817" y="3852488"/>
              <a:ext cx="490879" cy="404121"/>
              <a:chOff x="7675590" y="3471813"/>
              <a:chExt cx="577669" cy="475570"/>
            </a:xfrm>
          </p:grpSpPr>
          <p:sp>
            <p:nvSpPr>
              <p:cNvPr id="77" name="Freeform 76"/>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p:cNvGrpSpPr/>
              <p:nvPr/>
            </p:nvGrpSpPr>
            <p:grpSpPr>
              <a:xfrm>
                <a:off x="7782698" y="3571498"/>
                <a:ext cx="341279" cy="239441"/>
                <a:chOff x="9441838" y="3565088"/>
                <a:chExt cx="1231545" cy="864052"/>
              </a:xfrm>
              <a:solidFill>
                <a:schemeClr val="bg1"/>
              </a:solidFill>
            </p:grpSpPr>
            <p:sp>
              <p:nvSpPr>
                <p:cNvPr id="82" name="Oval 81"/>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Freeform 78"/>
              <p:cNvSpPr/>
              <p:nvPr/>
            </p:nvSpPr>
            <p:spPr bwMode="auto">
              <a:xfrm>
                <a:off x="7726563" y="3624414"/>
                <a:ext cx="311449"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0" name="Freeform 79"/>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 name="Freeform 80"/>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84" name="8"/>
          <p:cNvGrpSpPr/>
          <p:nvPr/>
        </p:nvGrpSpPr>
        <p:grpSpPr>
          <a:xfrm>
            <a:off x="9572609" y="2009904"/>
            <a:ext cx="2185582" cy="3976839"/>
            <a:chOff x="9715484" y="2009904"/>
            <a:chExt cx="2185582" cy="3976839"/>
          </a:xfrm>
        </p:grpSpPr>
        <p:sp>
          <p:nvSpPr>
            <p:cNvPr id="85" name="Rectangle 84"/>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App Service, Websites</a:t>
              </a: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Logic Apps, BizTalk Services, Notification Hubs</a:t>
              </a:r>
            </a:p>
          </p:txBody>
        </p:sp>
        <p:sp>
          <p:nvSpPr>
            <p:cNvPr id="86" name="Freeform 85"/>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87"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pic>
          <p:nvPicPr>
            <p:cNvPr id="88" name="Picture 87"/>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89" name="Group 57"/>
            <p:cNvGrpSpPr>
              <a:grpSpLocks noChangeAspect="1"/>
            </p:cNvGrpSpPr>
            <p:nvPr/>
          </p:nvGrpSpPr>
          <p:grpSpPr bwMode="auto">
            <a:xfrm>
              <a:off x="9926638" y="3368675"/>
              <a:ext cx="777875" cy="800100"/>
              <a:chOff x="6253" y="2122"/>
              <a:chExt cx="490" cy="504"/>
            </a:xfrm>
          </p:grpSpPr>
          <p:sp>
            <p:nvSpPr>
              <p:cNvPr id="105"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6"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7"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8"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9"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10"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11"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12"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13"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14"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grpSp>
        <p:grpSp>
          <p:nvGrpSpPr>
            <p:cNvPr id="90" name="Group 69"/>
            <p:cNvGrpSpPr>
              <a:grpSpLocks noChangeAspect="1"/>
            </p:cNvGrpSpPr>
            <p:nvPr/>
          </p:nvGrpSpPr>
          <p:grpSpPr bwMode="auto">
            <a:xfrm>
              <a:off x="11045825" y="3357563"/>
              <a:ext cx="385763" cy="696912"/>
              <a:chOff x="6958" y="2115"/>
              <a:chExt cx="243" cy="439"/>
            </a:xfrm>
          </p:grpSpPr>
          <p:sp>
            <p:nvSpPr>
              <p:cNvPr id="98"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9"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0" name="Rectangle 71"/>
              <p:cNvSpPr>
                <a:spLocks noChangeArrowheads="1"/>
              </p:cNvSpPr>
              <p:nvPr/>
            </p:nvSpPr>
            <p:spPr bwMode="auto">
              <a:xfrm>
                <a:off x="6974" y="2179"/>
                <a:ext cx="216" cy="31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1"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2"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3"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04"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grpSp>
        <p:grpSp>
          <p:nvGrpSpPr>
            <p:cNvPr id="91" name="Group 78"/>
            <p:cNvGrpSpPr>
              <a:grpSpLocks noChangeAspect="1"/>
            </p:cNvGrpSpPr>
            <p:nvPr/>
          </p:nvGrpSpPr>
          <p:grpSpPr bwMode="auto">
            <a:xfrm>
              <a:off x="10161588" y="2198688"/>
              <a:ext cx="1373187" cy="590550"/>
              <a:chOff x="6401" y="1385"/>
              <a:chExt cx="865" cy="372"/>
            </a:xfrm>
          </p:grpSpPr>
          <p:sp>
            <p:nvSpPr>
              <p:cNvPr id="9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9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grpSp>
      </p:grpSp>
      <p:grpSp>
        <p:nvGrpSpPr>
          <p:cNvPr id="115" name="6 Hot Path Business Logic"/>
          <p:cNvGrpSpPr/>
          <p:nvPr/>
        </p:nvGrpSpPr>
        <p:grpSpPr>
          <a:xfrm>
            <a:off x="5307547" y="4672203"/>
            <a:ext cx="3673695" cy="1323037"/>
            <a:chOff x="5450422" y="4485437"/>
            <a:chExt cx="3673695" cy="1201144"/>
          </a:xfrm>
        </p:grpSpPr>
        <p:sp>
          <p:nvSpPr>
            <p:cNvPr id="116" name="Rectangle 115"/>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Service Fabric &amp; Actor Framework</a:t>
              </a:r>
            </a:p>
          </p:txBody>
        </p:sp>
        <p:pic>
          <p:nvPicPr>
            <p:cNvPr id="117" name="Picture 116"/>
            <p:cNvPicPr>
              <a:picLocks noChangeAspect="1"/>
            </p:cNvPicPr>
            <p:nvPr/>
          </p:nvPicPr>
          <p:blipFill>
            <a:blip r:embed="rId4">
              <a:clrChange>
                <a:clrFrom>
                  <a:srgbClr val="FFFFFF"/>
                </a:clrFrom>
                <a:clrTo>
                  <a:srgbClr val="FFFFFF">
                    <a:alpha val="0"/>
                  </a:srgbClr>
                </a:clrTo>
              </a:clrChange>
            </a:blip>
            <a:stretch>
              <a:fillRect/>
            </a:stretch>
          </p:blipFill>
          <p:spPr>
            <a:xfrm>
              <a:off x="8082098" y="4525618"/>
              <a:ext cx="1042019" cy="540305"/>
            </a:xfrm>
            <a:prstGeom prst="rect">
              <a:avLst/>
            </a:prstGeom>
          </p:spPr>
        </p:pic>
      </p:grpSp>
      <p:sp>
        <p:nvSpPr>
          <p:cNvPr id="119" name="Rectangle 118"/>
          <p:cNvSpPr/>
          <p:nvPr/>
        </p:nvSpPr>
        <p:spPr bwMode="auto">
          <a:xfrm>
            <a:off x="3656294" y="2021148"/>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Cloud Gateway</a:t>
            </a:r>
          </a:p>
          <a:p>
            <a:pPr marL="0" marR="0" lvl="0" indent="0" algn="l" defTabSz="913748" rtl="0" eaLnBrk="1" fontAlgn="base" latinLnBrk="0" hangingPunct="1">
              <a:lnSpc>
                <a:spcPct val="90000"/>
              </a:lnSpc>
              <a:spcBef>
                <a:spcPct val="0"/>
              </a:spcBef>
              <a:spcAft>
                <a:spcPts val="0"/>
              </a:spcAft>
              <a:buClrTx/>
              <a:buSzTx/>
              <a:buFontTx/>
              <a:buNone/>
              <a:tabLst/>
              <a:defRPr/>
            </a:pPr>
            <a:endParaRPr kumimoji="0" lang="en-US" sz="8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algn="l" defTabSz="913748" rtl="0" eaLnBrk="1" fontAlgn="base" latinLnBrk="0" hangingPunct="1">
              <a:lnSpc>
                <a:spcPct val="90000"/>
              </a:lnSpc>
              <a:spcBef>
                <a:spcPct val="0"/>
              </a:spcBef>
              <a:spcAft>
                <a:spcPts val="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130" name="Picture 1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756" y="5399016"/>
            <a:ext cx="384246" cy="384246"/>
          </a:xfrm>
          <a:prstGeom prst="rect">
            <a:avLst/>
          </a:prstGeom>
        </p:spPr>
      </p:pic>
      <p:cxnSp>
        <p:nvCxnSpPr>
          <p:cNvPr id="131" name="2 fg"/>
          <p:cNvCxnSpPr/>
          <p:nvPr/>
        </p:nvCxnSpPr>
        <p:spPr>
          <a:xfrm flipV="1">
            <a:off x="858977" y="5515260"/>
            <a:ext cx="345623" cy="3572"/>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2" name="2 fg"/>
          <p:cNvCxnSpPr/>
          <p:nvPr/>
        </p:nvCxnSpPr>
        <p:spPr>
          <a:xfrm flipV="1">
            <a:off x="853408" y="5764545"/>
            <a:ext cx="340045" cy="112418"/>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33" name="2 fg"/>
          <p:cNvCxnSpPr/>
          <p:nvPr/>
        </p:nvCxnSpPr>
        <p:spPr>
          <a:xfrm flipV="1">
            <a:off x="860461" y="4597486"/>
            <a:ext cx="333731" cy="200138"/>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grpSp>
        <p:nvGrpSpPr>
          <p:cNvPr id="134" name="2 Field Gateway"/>
          <p:cNvGrpSpPr/>
          <p:nvPr/>
        </p:nvGrpSpPr>
        <p:grpSpPr>
          <a:xfrm>
            <a:off x="1241468" y="3692659"/>
            <a:ext cx="769091" cy="1063609"/>
            <a:chOff x="1547306" y="5067599"/>
            <a:chExt cx="769091" cy="1063609"/>
          </a:xfrm>
        </p:grpSpPr>
        <p:sp>
          <p:nvSpPr>
            <p:cNvPr id="135" name="Rectangle 13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3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solidFill>
                  <a:prstClr val="black"/>
                </a:solidFill>
                <a:effectLst/>
                <a:uLnTx/>
                <a:uFillTx/>
                <a:latin typeface="Segoe UI"/>
                <a:ea typeface="Segoe UI" pitchFamily="34" charset="0"/>
                <a:cs typeface="Segoe UI" pitchFamily="34" charset="0"/>
              </a:endParaRPr>
            </a:p>
          </p:txBody>
        </p:sp>
      </p:grpSp>
      <p:grpSp>
        <p:nvGrpSpPr>
          <p:cNvPr id="137" name="3 Protocol Adaptation"/>
          <p:cNvGrpSpPr/>
          <p:nvPr/>
        </p:nvGrpSpPr>
        <p:grpSpPr>
          <a:xfrm>
            <a:off x="2006320" y="3694038"/>
            <a:ext cx="808360" cy="1062230"/>
            <a:chOff x="2505117" y="3539000"/>
            <a:chExt cx="877565" cy="1062230"/>
          </a:xfrm>
        </p:grpSpPr>
        <p:sp>
          <p:nvSpPr>
            <p:cNvPr id="138" name="Rectangle 137"/>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Protocol Adaptation</a:t>
              </a:r>
            </a:p>
          </p:txBody>
        </p:sp>
        <p:sp>
          <p:nvSpPr>
            <p:cNvPr id="139"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40"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41"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42"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sp>
          <p:nvSpPr>
            <p:cNvPr id="143"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a typeface="+mn-ea"/>
                <a:cs typeface="+mn-cs"/>
              </a:endParaRPr>
            </a:p>
          </p:txBody>
        </p:sp>
        <p:cxnSp>
          <p:nvCxnSpPr>
            <p:cNvPr id="144" name="Elbow Connector 143"/>
            <p:cNvCxnSpPr>
              <a:stCxn id="139" idx="3"/>
              <a:endCxn id="142"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42"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41" idx="3"/>
              <a:endCxn id="142"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143" idx="3"/>
              <a:endCxn id="142"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8" name="2   Arrow fg"/>
          <p:cNvCxnSpPr/>
          <p:nvPr/>
        </p:nvCxnSpPr>
        <p:spPr>
          <a:xfrm>
            <a:off x="2833297" y="4229247"/>
            <a:ext cx="765584" cy="2219"/>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49" name="2   Arrow fg"/>
          <p:cNvCxnSpPr/>
          <p:nvPr/>
        </p:nvCxnSpPr>
        <p:spPr>
          <a:xfrm flipV="1">
            <a:off x="867175" y="2998611"/>
            <a:ext cx="1909049" cy="2621"/>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0" name="2   Arrow fg"/>
          <p:cNvCxnSpPr/>
          <p:nvPr/>
        </p:nvCxnSpPr>
        <p:spPr>
          <a:xfrm flipV="1">
            <a:off x="867174" y="2643742"/>
            <a:ext cx="1909049" cy="2621"/>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1" name="2   Arrow fg"/>
          <p:cNvCxnSpPr/>
          <p:nvPr/>
        </p:nvCxnSpPr>
        <p:spPr>
          <a:xfrm flipV="1">
            <a:off x="867174" y="3344893"/>
            <a:ext cx="1909049" cy="2621"/>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2" name="2 fg"/>
          <p:cNvCxnSpPr/>
          <p:nvPr/>
        </p:nvCxnSpPr>
        <p:spPr>
          <a:xfrm>
            <a:off x="863026" y="3719760"/>
            <a:ext cx="325659" cy="160090"/>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3" name="2 fg"/>
          <p:cNvCxnSpPr/>
          <p:nvPr/>
        </p:nvCxnSpPr>
        <p:spPr>
          <a:xfrm>
            <a:off x="866426" y="4092932"/>
            <a:ext cx="327027" cy="58147"/>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4" name="2 fg"/>
          <p:cNvCxnSpPr/>
          <p:nvPr/>
        </p:nvCxnSpPr>
        <p:spPr>
          <a:xfrm flipV="1">
            <a:off x="868934" y="4373170"/>
            <a:ext cx="319751" cy="86945"/>
          </a:xfrm>
          <a:prstGeom prst="straightConnector1">
            <a:avLst/>
          </a:prstGeom>
          <a:ln w="1905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55" name="Picture 154"/>
          <p:cNvPicPr>
            <a:picLocks noChangeAspect="1"/>
          </p:cNvPicPr>
          <p:nvPr/>
        </p:nvPicPr>
        <p:blipFill rotWithShape="1">
          <a:blip r:embed="rId7"/>
          <a:srcRect l="4124" t="4367" r="3458" b="2343"/>
          <a:stretch/>
        </p:blipFill>
        <p:spPr>
          <a:xfrm>
            <a:off x="9773253" y="2927689"/>
            <a:ext cx="227584" cy="228730"/>
          </a:xfrm>
          <a:prstGeom prst="rect">
            <a:avLst/>
          </a:prstGeom>
        </p:spPr>
      </p:pic>
      <p:sp>
        <p:nvSpPr>
          <p:cNvPr id="156" name="Rectangle 155"/>
          <p:cNvSpPr/>
          <p:nvPr/>
        </p:nvSpPr>
        <p:spPr>
          <a:xfrm>
            <a:off x="10023639" y="2921406"/>
            <a:ext cx="752129"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rPr>
              <a:t>Power BI</a:t>
            </a:r>
            <a:endParaRPr kumimoji="0" lang="en-US" sz="11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8" name="Rectangle 157"/>
          <p:cNvSpPr/>
          <p:nvPr/>
        </p:nvSpPr>
        <p:spPr bwMode="auto">
          <a:xfrm rot="16200000">
            <a:off x="7178685" y="-2659857"/>
            <a:ext cx="1039679" cy="8106913"/>
          </a:xfrm>
          <a:prstGeom prst="rect">
            <a:avLst/>
          </a:prstGeom>
          <a:solidFill>
            <a:schemeClr val="bg1">
              <a:alpha val="90000"/>
            </a:scheme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marL="0" marR="0" lvl="0" indent="0" algn="l" defTabSz="913748" rtl="0" eaLnBrk="1" fontAlgn="base" latinLnBrk="0" hangingPunct="1">
              <a:lnSpc>
                <a:spcPct val="90000"/>
              </a:lnSpc>
              <a:spcBef>
                <a:spcPct val="0"/>
              </a:spcBef>
              <a:spcAft>
                <a:spcPts val="600"/>
              </a:spcAft>
              <a:buClrTx/>
              <a:buSzTx/>
              <a:buFontTx/>
              <a:buNone/>
              <a:tabLst/>
              <a:defRPr/>
            </a:pPr>
            <a:r>
              <a:rPr kumimoji="0" lang="en-US" sz="1100" b="1"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IoT Solutions</a:t>
            </a: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l" defTabSz="913748" rtl="0" eaLnBrk="1" fontAlgn="base" latinLnBrk="0" hangingPunct="1">
              <a:lnSpc>
                <a:spcPct val="90000"/>
              </a:lnSpc>
              <a:spcBef>
                <a:spcPct val="0"/>
              </a:spcBef>
              <a:spcAft>
                <a:spcPts val="600"/>
              </a:spcAft>
              <a:buClrTx/>
              <a:buSzTx/>
              <a:buFontTx/>
              <a:buNone/>
              <a:tabLst/>
              <a:defRPr/>
            </a:pPr>
            <a:endParaRPr kumimoji="0" lang="en-US" sz="1100" b="1" i="0" u="none" strike="noStrike" kern="0" cap="none" spc="0" normalizeH="0" baseline="0" noProof="0" dirty="0">
              <a:ln>
                <a:noFill/>
              </a:ln>
              <a:solidFill>
                <a:srgbClr val="404040">
                  <a:lumMod val="50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7" name="Straight Arrow Connector 156"/>
          <p:cNvCxnSpPr>
            <a:cxnSpLocks/>
          </p:cNvCxnSpPr>
          <p:nvPr/>
        </p:nvCxnSpPr>
        <p:spPr>
          <a:xfrm>
            <a:off x="4808511" y="2550818"/>
            <a:ext cx="499035" cy="0"/>
          </a:xfrm>
          <a:prstGeom prst="straightConnector1">
            <a:avLst/>
          </a:prstGeom>
          <a:ln w="19050">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89" name="Group 188"/>
          <p:cNvGrpSpPr/>
          <p:nvPr/>
        </p:nvGrpSpPr>
        <p:grpSpPr>
          <a:xfrm>
            <a:off x="3890429" y="4561255"/>
            <a:ext cx="551790" cy="693358"/>
            <a:chOff x="4394200" y="2326592"/>
            <a:chExt cx="4115573" cy="4144960"/>
          </a:xfrm>
        </p:grpSpPr>
        <p:sp>
          <p:nvSpPr>
            <p:cNvPr id="190" name="Rectangle 189"/>
            <p:cNvSpPr/>
            <p:nvPr/>
          </p:nvSpPr>
          <p:spPr bwMode="auto">
            <a:xfrm>
              <a:off x="4394200" y="2326592"/>
              <a:ext cx="4115573" cy="4144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L-Shape 190"/>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L-Shape 191"/>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Oval 192"/>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val 193"/>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Oval 194"/>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Oval 195"/>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Oval 196"/>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8667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par>
                                <p:cTn id="26" presetID="10" presetClass="entr" presetSubtype="0" fill="hold" nodeType="with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10"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nodeType="with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fade">
                                      <p:cBhvr>
                                        <p:cTn id="37" dur="500"/>
                                        <p:tgtEl>
                                          <p:spTgt spid="137"/>
                                        </p:tgtEl>
                                      </p:cBhvr>
                                    </p:animEffect>
                                  </p:childTnLst>
                                </p:cTn>
                              </p:par>
                              <p:par>
                                <p:cTn id="38" presetID="10" presetClass="entr" presetSubtype="0"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500"/>
                                        <p:tgtEl>
                                          <p:spTgt spid="148"/>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par>
                                <p:cTn id="44" presetID="10" presetClass="entr" presetSubtype="0" fill="hold" nodeType="withEffect">
                                  <p:stCondLst>
                                    <p:cond delay="0"/>
                                  </p:stCondLst>
                                  <p:childTnLst>
                                    <p:set>
                                      <p:cBhvr>
                                        <p:cTn id="45" dur="1" fill="hold">
                                          <p:stCondLst>
                                            <p:cond delay="0"/>
                                          </p:stCondLst>
                                        </p:cTn>
                                        <p:tgtEl>
                                          <p:spTgt spid="150"/>
                                        </p:tgtEl>
                                        <p:attrNameLst>
                                          <p:attrName>style.visibility</p:attrName>
                                        </p:attrNameLst>
                                      </p:cBhvr>
                                      <p:to>
                                        <p:strVal val="visible"/>
                                      </p:to>
                                    </p:set>
                                    <p:animEffect transition="in" filter="fade">
                                      <p:cBhvr>
                                        <p:cTn id="46" dur="500"/>
                                        <p:tgtEl>
                                          <p:spTgt spid="150"/>
                                        </p:tgtEl>
                                      </p:cBhvr>
                                    </p:animEffect>
                                  </p:childTnLst>
                                </p:cTn>
                              </p:par>
                              <p:par>
                                <p:cTn id="47" presetID="10" presetClass="entr" presetSubtype="0" fill="hold"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500"/>
                                        <p:tgtEl>
                                          <p:spTgt spid="151"/>
                                        </p:tgtEl>
                                      </p:cBhvr>
                                    </p:animEffect>
                                  </p:childTnLst>
                                </p:cTn>
                              </p:par>
                              <p:par>
                                <p:cTn id="50" presetID="10" presetClass="entr" presetSubtype="0" fill="hold" nodeType="withEffect">
                                  <p:stCondLst>
                                    <p:cond delay="0"/>
                                  </p:stCondLst>
                                  <p:childTnLst>
                                    <p:set>
                                      <p:cBhvr>
                                        <p:cTn id="51" dur="1" fill="hold">
                                          <p:stCondLst>
                                            <p:cond delay="0"/>
                                          </p:stCondLst>
                                        </p:cTn>
                                        <p:tgtEl>
                                          <p:spTgt spid="152"/>
                                        </p:tgtEl>
                                        <p:attrNameLst>
                                          <p:attrName>style.visibility</p:attrName>
                                        </p:attrNameLst>
                                      </p:cBhvr>
                                      <p:to>
                                        <p:strVal val="visible"/>
                                      </p:to>
                                    </p:set>
                                    <p:animEffect transition="in" filter="fade">
                                      <p:cBhvr>
                                        <p:cTn id="52" dur="500"/>
                                        <p:tgtEl>
                                          <p:spTgt spid="152"/>
                                        </p:tgtEl>
                                      </p:cBhvr>
                                    </p:animEffect>
                                  </p:childTnLst>
                                </p:cTn>
                              </p:par>
                              <p:par>
                                <p:cTn id="53" presetID="10"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fade">
                                      <p:cBhvr>
                                        <p:cTn id="55" dur="500"/>
                                        <p:tgtEl>
                                          <p:spTgt spid="153"/>
                                        </p:tgtEl>
                                      </p:cBhvr>
                                    </p:animEffect>
                                  </p:childTnLst>
                                </p:cTn>
                              </p:par>
                              <p:par>
                                <p:cTn id="56" presetID="10" presetClass="entr" presetSubtype="0" fill="hold" nodeType="withEffect">
                                  <p:stCondLst>
                                    <p:cond delay="0"/>
                                  </p:stCondLst>
                                  <p:childTnLst>
                                    <p:set>
                                      <p:cBhvr>
                                        <p:cTn id="57" dur="1" fill="hold">
                                          <p:stCondLst>
                                            <p:cond delay="0"/>
                                          </p:stCondLst>
                                        </p:cTn>
                                        <p:tgtEl>
                                          <p:spTgt spid="154"/>
                                        </p:tgtEl>
                                        <p:attrNameLst>
                                          <p:attrName>style.visibility</p:attrName>
                                        </p:attrNameLst>
                                      </p:cBhvr>
                                      <p:to>
                                        <p:strVal val="visible"/>
                                      </p:to>
                                    </p:set>
                                    <p:animEffect transition="in" filter="fade">
                                      <p:cBhvr>
                                        <p:cTn id="58" dur="500"/>
                                        <p:tgtEl>
                                          <p:spTgt spid="1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par>
                                <p:cTn id="73" presetID="10" presetClass="entr" presetSubtype="0" fill="hold" nodeType="with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500"/>
                                        <p:tgtEl>
                                          <p:spTgt spid="72"/>
                                        </p:tgtEl>
                                      </p:cBhvr>
                                    </p:animEffect>
                                  </p:childTnLst>
                                </p:cTn>
                              </p:par>
                              <p:par>
                                <p:cTn id="76" presetID="10" presetClass="entr" presetSubtype="0" fill="hold" nodeType="withEffect">
                                  <p:stCondLst>
                                    <p:cond delay="0"/>
                                  </p:stCondLst>
                                  <p:childTnLst>
                                    <p:set>
                                      <p:cBhvr>
                                        <p:cTn id="77" dur="1" fill="hold">
                                          <p:stCondLst>
                                            <p:cond delay="0"/>
                                          </p:stCondLst>
                                        </p:cTn>
                                        <p:tgtEl>
                                          <p:spTgt spid="115"/>
                                        </p:tgtEl>
                                        <p:attrNameLst>
                                          <p:attrName>style.visibility</p:attrName>
                                        </p:attrNameLst>
                                      </p:cBhvr>
                                      <p:to>
                                        <p:strVal val="visible"/>
                                      </p:to>
                                    </p:set>
                                    <p:animEffect transition="in" filter="fade">
                                      <p:cBhvr>
                                        <p:cTn id="78" dur="500"/>
                                        <p:tgtEl>
                                          <p:spTgt spid="115"/>
                                        </p:tgtEl>
                                      </p:cBhvr>
                                    </p:animEffect>
                                  </p:childTnLst>
                                </p:cTn>
                              </p:par>
                              <p:par>
                                <p:cTn id="79" presetID="10" presetClass="entr" presetSubtype="0" fill="hold" nodeType="withEffect">
                                  <p:stCondLst>
                                    <p:cond delay="0"/>
                                  </p:stCondLst>
                                  <p:childTnLst>
                                    <p:set>
                                      <p:cBhvr>
                                        <p:cTn id="80" dur="1" fill="hold">
                                          <p:stCondLst>
                                            <p:cond delay="0"/>
                                          </p:stCondLst>
                                        </p:cTn>
                                        <p:tgtEl>
                                          <p:spTgt spid="130"/>
                                        </p:tgtEl>
                                        <p:attrNameLst>
                                          <p:attrName>style.visibility</p:attrName>
                                        </p:attrNameLst>
                                      </p:cBhvr>
                                      <p:to>
                                        <p:strVal val="visible"/>
                                      </p:to>
                                    </p:set>
                                    <p:animEffect transition="in" filter="fade">
                                      <p:cBhvr>
                                        <p:cTn id="81" dur="500"/>
                                        <p:tgtEl>
                                          <p:spTgt spid="13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10" presetClass="entr" presetSubtype="0"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500"/>
                                        <p:tgtEl>
                                          <p:spTgt spid="15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58"/>
                                        </p:tgtEl>
                                        <p:attrNameLst>
                                          <p:attrName>style.visibility</p:attrName>
                                        </p:attrNameLst>
                                      </p:cBhvr>
                                      <p:to>
                                        <p:strVal val="visible"/>
                                      </p:to>
                                    </p:set>
                                    <p:animEffect transition="in" filter="fade">
                                      <p:cBhvr>
                                        <p:cTn id="109" dur="500"/>
                                        <p:tgtEl>
                                          <p:spTgt spid="158"/>
                                        </p:tgtEl>
                                      </p:cBhvr>
                                    </p:animEffect>
                                  </p:childTnLst>
                                </p:cTn>
                              </p:par>
                              <p:par>
                                <p:cTn id="110" presetID="10" presetClass="entr" presetSubtype="0" fill="hold" nodeType="withEffect">
                                  <p:stCondLst>
                                    <p:cond delay="0"/>
                                  </p:stCondLst>
                                  <p:childTnLst>
                                    <p:set>
                                      <p:cBhvr>
                                        <p:cTn id="111" dur="1" fill="hold">
                                          <p:stCondLst>
                                            <p:cond delay="0"/>
                                          </p:stCondLst>
                                        </p:cTn>
                                        <p:tgtEl>
                                          <p:spTgt spid="157"/>
                                        </p:tgtEl>
                                        <p:attrNameLst>
                                          <p:attrName>style.visibility</p:attrName>
                                        </p:attrNameLst>
                                      </p:cBhvr>
                                      <p:to>
                                        <p:strVal val="visible"/>
                                      </p:to>
                                    </p:set>
                                    <p:animEffect transition="in" filter="fade">
                                      <p:cBhvr>
                                        <p:cTn id="11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156" grpId="0"/>
      <p:bldP spid="1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tx1">
                    <a:lumMod val="50000"/>
                  </a:schemeClr>
                </a:solidFill>
              </a:rPr>
              <a:t>Overview Azure IoT Suite capabilities</a:t>
            </a:r>
            <a:endParaRPr lang="en-US" dirty="0"/>
          </a:p>
        </p:txBody>
      </p:sp>
      <p:sp>
        <p:nvSpPr>
          <p:cNvPr id="126" name="Rectangle 125"/>
          <p:cNvSpPr/>
          <p:nvPr/>
        </p:nvSpPr>
        <p:spPr bwMode="auto">
          <a:xfrm>
            <a:off x="5960829" y="1149553"/>
            <a:ext cx="5028486" cy="5338814"/>
          </a:xfrm>
          <a:prstGeom prst="rect">
            <a:avLst/>
          </a:prstGeom>
          <a:solidFill>
            <a:srgbClr val="F8F8F8"/>
          </a:solidFill>
          <a:ln w="6350" cap="flat" cmpd="sng" algn="ctr">
            <a:noFill/>
            <a:prstDash val="solid"/>
            <a:headEnd type="none" w="med" len="med"/>
            <a:tailEnd type="none" w="med" len="med"/>
          </a:ln>
          <a:effectLst/>
        </p:spPr>
        <p:txBody>
          <a:bodyPr rot="0" spcFirstLastPara="0" vert="horz" wrap="square" lIns="182854" tIns="2377103" rIns="186494"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18">
              <a:defRPr/>
            </a:pPr>
            <a:endParaRPr lang="en-US" kern="0" dirty="0">
              <a:solidFill>
                <a:srgbClr val="505050"/>
              </a:solidFill>
              <a:latin typeface="Segoe UI"/>
            </a:endParaRPr>
          </a:p>
        </p:txBody>
      </p:sp>
      <p:grpSp>
        <p:nvGrpSpPr>
          <p:cNvPr id="127" name="Group 126"/>
          <p:cNvGrpSpPr/>
          <p:nvPr/>
        </p:nvGrpSpPr>
        <p:grpSpPr>
          <a:xfrm>
            <a:off x="411869" y="1310183"/>
            <a:ext cx="4531427" cy="5054640"/>
            <a:chOff x="871336" y="1434838"/>
            <a:chExt cx="4532068" cy="4761512"/>
          </a:xfrm>
        </p:grpSpPr>
        <p:sp>
          <p:nvSpPr>
            <p:cNvPr id="128" name="Rectangle 127"/>
            <p:cNvSpPr/>
            <p:nvPr/>
          </p:nvSpPr>
          <p:spPr>
            <a:xfrm>
              <a:off x="1621599" y="1459587"/>
              <a:ext cx="3317020" cy="33860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Device Connectivity &amp; Management</a:t>
              </a:r>
            </a:p>
          </p:txBody>
        </p:sp>
        <p:sp>
          <p:nvSpPr>
            <p:cNvPr id="129" name="Freeform 128"/>
            <p:cNvSpPr>
              <a:spLocks noEditPoints="1"/>
            </p:cNvSpPr>
            <p:nvPr/>
          </p:nvSpPr>
          <p:spPr bwMode="auto">
            <a:xfrm>
              <a:off x="942236" y="2425719"/>
              <a:ext cx="536373" cy="342429"/>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accent5"/>
            </a:solidFill>
            <a:ln w="0">
              <a:noFill/>
              <a:prstDash val="solid"/>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16">
                <a:defRPr/>
              </a:pPr>
              <a:endParaRPr lang="en-US" kern="0">
                <a:solidFill>
                  <a:srgbClr val="FFFFFF"/>
                </a:solidFill>
                <a:latin typeface="Segoe UI"/>
              </a:endParaRPr>
            </a:p>
          </p:txBody>
        </p:sp>
        <p:sp>
          <p:nvSpPr>
            <p:cNvPr id="130" name="Rectangle 129"/>
            <p:cNvSpPr/>
            <p:nvPr/>
          </p:nvSpPr>
          <p:spPr>
            <a:xfrm>
              <a:off x="1621599" y="2470390"/>
              <a:ext cx="3707759" cy="33860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Data Ingestion and Command &amp; Control</a:t>
              </a:r>
            </a:p>
          </p:txBody>
        </p:sp>
        <p:grpSp>
          <p:nvGrpSpPr>
            <p:cNvPr id="131" name="Group 130"/>
            <p:cNvGrpSpPr/>
            <p:nvPr/>
          </p:nvGrpSpPr>
          <p:grpSpPr>
            <a:xfrm>
              <a:off x="942235" y="3026852"/>
              <a:ext cx="493758" cy="416008"/>
              <a:chOff x="-1220314" y="1416672"/>
              <a:chExt cx="1108076" cy="927101"/>
            </a:xfrm>
            <a:solidFill>
              <a:srgbClr val="0072C6"/>
            </a:solidFill>
          </p:grpSpPr>
          <p:sp>
            <p:nvSpPr>
              <p:cNvPr id="173" name="Freeform 172"/>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solidFill>
                <a:schemeClr val="accent5"/>
              </a:solidFill>
              <a:ln>
                <a:solidFill>
                  <a:schemeClr val="accent5"/>
                </a:solidFill>
              </a:ln>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dirty="0">
                  <a:solidFill>
                    <a:srgbClr val="FFFFFF"/>
                  </a:solidFill>
                  <a:latin typeface="Segoe UI"/>
                </a:endParaRPr>
              </a:p>
            </p:txBody>
          </p:sp>
          <p:sp>
            <p:nvSpPr>
              <p:cNvPr id="174" name="Freeform 173"/>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solidFill>
                <a:schemeClr val="accent5"/>
              </a:solidFill>
              <a:ln>
                <a:solidFill>
                  <a:schemeClr val="accent5"/>
                </a:solidFill>
              </a:ln>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dirty="0">
                  <a:solidFill>
                    <a:srgbClr val="FFFFFF"/>
                  </a:solidFill>
                  <a:latin typeface="Segoe UI"/>
                </a:endParaRPr>
              </a:p>
            </p:txBody>
          </p:sp>
          <p:sp>
            <p:nvSpPr>
              <p:cNvPr id="175" name="Freeform 174"/>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solidFill>
                <a:schemeClr val="accent5"/>
              </a:solidFill>
              <a:ln>
                <a:solidFill>
                  <a:schemeClr val="accent5"/>
                </a:solidFill>
              </a:ln>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grpSp>
        <p:sp>
          <p:nvSpPr>
            <p:cNvPr id="132" name="Rectangle 131"/>
            <p:cNvSpPr/>
            <p:nvPr/>
          </p:nvSpPr>
          <p:spPr>
            <a:xfrm>
              <a:off x="1621599" y="3065579"/>
              <a:ext cx="3781805" cy="34349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Stream Processing &amp; Predictive Analytics</a:t>
              </a:r>
            </a:p>
          </p:txBody>
        </p:sp>
        <p:sp>
          <p:nvSpPr>
            <p:cNvPr id="133" name="AutoShape 2"/>
            <p:cNvSpPr>
              <a:spLocks/>
            </p:cNvSpPr>
            <p:nvPr/>
          </p:nvSpPr>
          <p:spPr bwMode="auto">
            <a:xfrm rot="1127529">
              <a:off x="1006593" y="3710390"/>
              <a:ext cx="491751" cy="480934"/>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accent5"/>
            </a:solidFill>
            <a:ln>
              <a:noFill/>
            </a:ln>
            <a:extLst/>
          </p:spPr>
          <p:txBody>
            <a:bodyPr lIns="0" tIns="0" rIns="0" bIns="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16">
                <a:defRPr/>
              </a:pPr>
              <a:endParaRPr lang="en-US" sz="2400" kern="0" dirty="0">
                <a:solidFill>
                  <a:srgbClr val="FFFFFF"/>
                </a:solidFill>
                <a:latin typeface="Segoe UI"/>
              </a:endParaRPr>
            </a:p>
          </p:txBody>
        </p:sp>
        <p:sp>
          <p:nvSpPr>
            <p:cNvPr id="134" name="Rectangle 133"/>
            <p:cNvSpPr/>
            <p:nvPr/>
          </p:nvSpPr>
          <p:spPr>
            <a:xfrm>
              <a:off x="1621599" y="3781580"/>
              <a:ext cx="3503059" cy="33860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Workflow Automation and Integration</a:t>
              </a:r>
            </a:p>
          </p:txBody>
        </p:sp>
        <p:grpSp>
          <p:nvGrpSpPr>
            <p:cNvPr id="135" name="Group 134"/>
            <p:cNvGrpSpPr/>
            <p:nvPr/>
          </p:nvGrpSpPr>
          <p:grpSpPr>
            <a:xfrm>
              <a:off x="942236" y="4458854"/>
              <a:ext cx="458065" cy="375564"/>
              <a:chOff x="-2530484" y="585787"/>
              <a:chExt cx="1119191" cy="911228"/>
            </a:xfrm>
            <a:solidFill>
              <a:srgbClr val="0072C6"/>
            </a:solidFill>
          </p:grpSpPr>
          <p:sp>
            <p:nvSpPr>
              <p:cNvPr id="167" name="Freeform 166"/>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accent5"/>
              </a:solidFill>
              <a:ln w="9525">
                <a:no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sp>
            <p:nvSpPr>
              <p:cNvPr id="168" name="Freeform 167"/>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accent5"/>
              </a:solidFill>
              <a:ln w="9525">
                <a:no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sp>
            <p:nvSpPr>
              <p:cNvPr id="169" name="Freeform 168"/>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accent5"/>
              </a:solidFill>
              <a:ln w="9525">
                <a:no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sp>
            <p:nvSpPr>
              <p:cNvPr id="170" name="Freeform 169"/>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accent5"/>
              </a:solidFill>
              <a:ln w="9525">
                <a:no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sp>
            <p:nvSpPr>
              <p:cNvPr id="171" name="Freeform 170"/>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solidFill>
                  <a:schemeClr val="accent5"/>
                </a:solid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sp>
            <p:nvSpPr>
              <p:cNvPr id="172" name="Freeform 171"/>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solidFill>
                  <a:schemeClr val="accent5"/>
                </a:solidFill>
                <a:round/>
                <a:headEnd/>
                <a:tailEnd/>
              </a:ln>
              <a:extLst/>
            </p:spPr>
            <p:txBody>
              <a:bodyPr vert="horz" wrap="square" lIns="89592" tIns="44796" rIns="89592" bIns="4479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defRPr/>
                </a:pPr>
                <a:endParaRPr lang="en-US" sz="1400" kern="0">
                  <a:solidFill>
                    <a:srgbClr val="FFFFFF"/>
                  </a:solidFill>
                  <a:latin typeface="Segoe UI"/>
                </a:endParaRPr>
              </a:p>
            </p:txBody>
          </p:sp>
        </p:grpSp>
        <p:sp>
          <p:nvSpPr>
            <p:cNvPr id="136" name="Rectangle 135"/>
            <p:cNvSpPr/>
            <p:nvPr/>
          </p:nvSpPr>
          <p:spPr>
            <a:xfrm>
              <a:off x="1621599" y="4477359"/>
              <a:ext cx="2741909" cy="33860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Dashboards and Visualization</a:t>
              </a:r>
            </a:p>
          </p:txBody>
        </p:sp>
        <p:sp>
          <p:nvSpPr>
            <p:cNvPr id="137" name="Rectangle 136"/>
            <p:cNvSpPr/>
            <p:nvPr/>
          </p:nvSpPr>
          <p:spPr>
            <a:xfrm>
              <a:off x="1621599" y="5146374"/>
              <a:ext cx="2265108" cy="33860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Preconfigured Solutions</a:t>
              </a:r>
            </a:p>
          </p:txBody>
        </p:sp>
        <p:sp>
          <p:nvSpPr>
            <p:cNvPr id="138" name="Rectangle 137"/>
            <p:cNvSpPr/>
            <p:nvPr/>
          </p:nvSpPr>
          <p:spPr>
            <a:xfrm>
              <a:off x="2046994" y="5933283"/>
              <a:ext cx="1839391" cy="215475"/>
            </a:xfrm>
            <a:prstGeom prst="rect">
              <a:avLst/>
            </a:prstGeom>
            <a:solidFill>
              <a:srgbClr val="FFFFFF">
                <a:lumMod val="95000"/>
              </a:srgbClr>
            </a:solidFill>
          </p:spPr>
          <p:txBody>
            <a:bodyPr wrap="square" lIns="91427"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11" fontAlgn="base">
                <a:spcBef>
                  <a:spcPct val="0"/>
                </a:spcBef>
                <a:defRPr/>
              </a:pPr>
              <a:r>
                <a:rPr lang="en-US" sz="1400" kern="0" spc="-31" dirty="0">
                  <a:solidFill>
                    <a:sysClr val="windowText" lastClr="000000"/>
                  </a:solidFill>
                  <a:latin typeface="Segoe UI"/>
                </a:rPr>
                <a:t>Predictive Maintenance</a:t>
              </a:r>
            </a:p>
          </p:txBody>
        </p:sp>
        <p:sp>
          <p:nvSpPr>
            <p:cNvPr id="139" name="Rectangle 138"/>
            <p:cNvSpPr/>
            <p:nvPr/>
          </p:nvSpPr>
          <p:spPr>
            <a:xfrm>
              <a:off x="2046995" y="5575116"/>
              <a:ext cx="1839391" cy="215475"/>
            </a:xfrm>
            <a:prstGeom prst="rect">
              <a:avLst/>
            </a:prstGeom>
            <a:solidFill>
              <a:srgbClr val="FFFFFF">
                <a:lumMod val="95000"/>
              </a:srgbClr>
            </a:solidFill>
          </p:spPr>
          <p:txBody>
            <a:bodyPr wrap="square" lIns="91427"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11" fontAlgn="base">
                <a:spcBef>
                  <a:spcPct val="0"/>
                </a:spcBef>
                <a:defRPr/>
              </a:pPr>
              <a:r>
                <a:rPr lang="en-US" sz="1400" kern="0" spc="-31" dirty="0">
                  <a:solidFill>
                    <a:sysClr val="windowText" lastClr="000000"/>
                  </a:solidFill>
                  <a:latin typeface="Segoe UI"/>
                </a:rPr>
                <a:t>Remote Monitoring </a:t>
              </a:r>
            </a:p>
          </p:txBody>
        </p:sp>
        <p:grpSp>
          <p:nvGrpSpPr>
            <p:cNvPr id="140" name="Group 139"/>
            <p:cNvGrpSpPr/>
            <p:nvPr/>
          </p:nvGrpSpPr>
          <p:grpSpPr>
            <a:xfrm>
              <a:off x="942236" y="5101948"/>
              <a:ext cx="1055186" cy="1094402"/>
              <a:chOff x="928568" y="5101948"/>
              <a:chExt cx="1055186" cy="1094402"/>
            </a:xfrm>
          </p:grpSpPr>
          <p:sp>
            <p:nvSpPr>
              <p:cNvPr id="152" name="Arrow: Bent 498"/>
              <p:cNvSpPr/>
              <p:nvPr/>
            </p:nvSpPr>
            <p:spPr bwMode="auto">
              <a:xfrm rot="16200000">
                <a:off x="1252813" y="5283858"/>
                <a:ext cx="209994" cy="630567"/>
              </a:xfrm>
              <a:prstGeom prst="bentArrow">
                <a:avLst>
                  <a:gd name="adj1" fmla="val 25000"/>
                  <a:gd name="adj2" fmla="val 0"/>
                  <a:gd name="adj3" fmla="val 25000"/>
                  <a:gd name="adj4" fmla="val 27215"/>
                </a:avLst>
              </a:prstGeom>
              <a:solidFill>
                <a:srgbClr val="0072C6"/>
              </a:solidFill>
              <a:ln w="9525" cap="flat" cmpd="sng" algn="ctr">
                <a:solidFill>
                  <a:schemeClr val="accent5"/>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Freeform 152"/>
              <p:cNvSpPr>
                <a:spLocks noChangeAspect="1"/>
              </p:cNvSpPr>
              <p:nvPr/>
            </p:nvSpPr>
            <p:spPr bwMode="auto">
              <a:xfrm>
                <a:off x="1235100" y="5313122"/>
                <a:ext cx="173622" cy="177807"/>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5"/>
              </a:solidFill>
              <a:ln w="9525" cap="flat" cmpd="sng" algn="ctr">
                <a:no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2000" kern="0" spc="-51" dirty="0" err="1">
                  <a:solidFill>
                    <a:srgbClr val="FFFFFF"/>
                  </a:solidFill>
                  <a:latin typeface="Segoe UI"/>
                  <a:ea typeface="Segoe UI" pitchFamily="34" charset="0"/>
                  <a:cs typeface="Segoe UI" pitchFamily="34" charset="0"/>
                </a:endParaRPr>
              </a:p>
            </p:txBody>
          </p:sp>
          <p:sp>
            <p:nvSpPr>
              <p:cNvPr id="154" name="MEASUREMENT &amp; VERIFICATION"/>
              <p:cNvSpPr>
                <a:spLocks noChangeAspect="1"/>
              </p:cNvSpPr>
              <p:nvPr/>
            </p:nvSpPr>
            <p:spPr bwMode="auto">
              <a:xfrm>
                <a:off x="1254382" y="5142005"/>
                <a:ext cx="189467" cy="1314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accent5"/>
              </a:solidFill>
              <a:ln w="9525" cap="flat" cmpd="sng" algn="ctr">
                <a:no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2000" kern="0" spc="-51" dirty="0" err="1">
                  <a:solidFill>
                    <a:srgbClr val="FFFFFF"/>
                  </a:solidFill>
                  <a:latin typeface="Segoe UI"/>
                  <a:ea typeface="Segoe UI" pitchFamily="34" charset="0"/>
                  <a:cs typeface="Segoe UI" pitchFamily="34" charset="0"/>
                </a:endParaRPr>
              </a:p>
            </p:txBody>
          </p:sp>
          <p:sp>
            <p:nvSpPr>
              <p:cNvPr id="155" name="Rounded Rectangle 154"/>
              <p:cNvSpPr/>
              <p:nvPr/>
            </p:nvSpPr>
            <p:spPr bwMode="auto">
              <a:xfrm>
                <a:off x="928568" y="5101948"/>
                <a:ext cx="291411" cy="396629"/>
              </a:xfrm>
              <a:prstGeom prst="roundRect">
                <a:avLst>
                  <a:gd name="adj" fmla="val 10809"/>
                </a:avLst>
              </a:prstGeom>
              <a:solidFill>
                <a:schemeClr val="accent5"/>
              </a:solidFill>
              <a:ln w="9525" cap="flat" cmpd="sng" algn="ctr">
                <a:no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2000" kern="0" spc="-51" dirty="0" err="1">
                  <a:solidFill>
                    <a:srgbClr val="FFFFFF"/>
                  </a:solidFill>
                  <a:latin typeface="Segoe UI"/>
                  <a:ea typeface="Segoe UI" pitchFamily="34" charset="0"/>
                  <a:cs typeface="Segoe UI" pitchFamily="34" charset="0"/>
                </a:endParaRPr>
              </a:p>
            </p:txBody>
          </p:sp>
          <p:sp>
            <p:nvSpPr>
              <p:cNvPr id="156" name="MAINTENANCE MANAGEMENT"/>
              <p:cNvSpPr>
                <a:spLocks noChangeAspect="1"/>
              </p:cNvSpPr>
              <p:nvPr/>
            </p:nvSpPr>
            <p:spPr bwMode="auto">
              <a:xfrm>
                <a:off x="933124" y="5122646"/>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pc="-51" dirty="0" err="1">
                  <a:solidFill>
                    <a:srgbClr val="FFFFFF"/>
                  </a:solidFill>
                  <a:latin typeface="Segoe UI"/>
                  <a:ea typeface="Segoe UI" pitchFamily="34" charset="0"/>
                  <a:cs typeface="Segoe UI" pitchFamily="34" charset="0"/>
                </a:endParaRPr>
              </a:p>
            </p:txBody>
          </p:sp>
          <p:sp>
            <p:nvSpPr>
              <p:cNvPr id="157" name="MAINTENANCE MANAGEMENT"/>
              <p:cNvSpPr>
                <a:spLocks noChangeAspect="1"/>
              </p:cNvSpPr>
              <p:nvPr/>
            </p:nvSpPr>
            <p:spPr bwMode="auto">
              <a:xfrm>
                <a:off x="961752" y="5291920"/>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pc="-51" dirty="0" err="1">
                  <a:solidFill>
                    <a:srgbClr val="FFFFFF"/>
                  </a:solidFill>
                  <a:latin typeface="Segoe UI"/>
                  <a:ea typeface="Segoe UI" pitchFamily="34" charset="0"/>
                  <a:cs typeface="Segoe UI" pitchFamily="34" charset="0"/>
                </a:endParaRPr>
              </a:p>
            </p:txBody>
          </p:sp>
          <p:sp>
            <p:nvSpPr>
              <p:cNvPr id="158" name="Arrow: Bent 570"/>
              <p:cNvSpPr/>
              <p:nvPr/>
            </p:nvSpPr>
            <p:spPr bwMode="auto">
              <a:xfrm rot="16200000">
                <a:off x="1075292" y="5465108"/>
                <a:ext cx="565042" cy="630567"/>
              </a:xfrm>
              <a:prstGeom prst="bentArrow">
                <a:avLst>
                  <a:gd name="adj1" fmla="val 25000"/>
                  <a:gd name="adj2" fmla="val 0"/>
                  <a:gd name="adj3" fmla="val 25000"/>
                  <a:gd name="adj4" fmla="val 8139"/>
                </a:avLst>
              </a:prstGeom>
              <a:solidFill>
                <a:srgbClr val="0072C6"/>
              </a:solidFill>
              <a:ln w="9525" cap="flat" cmpd="sng" algn="ctr">
                <a:solidFill>
                  <a:schemeClr val="accent5"/>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9" name="Group 158"/>
              <p:cNvGrpSpPr/>
              <p:nvPr/>
            </p:nvGrpSpPr>
            <p:grpSpPr>
              <a:xfrm>
                <a:off x="1673093" y="5885689"/>
                <a:ext cx="310661" cy="310661"/>
                <a:chOff x="10866655" y="6150726"/>
                <a:chExt cx="310661" cy="310661"/>
              </a:xfrm>
            </p:grpSpPr>
            <p:sp>
              <p:nvSpPr>
                <p:cNvPr id="165" name="Oval 164"/>
                <p:cNvSpPr/>
                <p:nvPr/>
              </p:nvSpPr>
              <p:spPr bwMode="auto">
                <a:xfrm>
                  <a:off x="10866655" y="6150726"/>
                  <a:ext cx="310661" cy="310661"/>
                </a:xfrm>
                <a:prstGeom prst="ellipse">
                  <a:avLst/>
                </a:prstGeom>
                <a:solidFill>
                  <a:srgbClr val="F8F8F8"/>
                </a:solidFill>
                <a:ln w="9525" cap="flat" cmpd="sng" algn="ctr">
                  <a:solidFill>
                    <a:schemeClr val="accent5"/>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Freeform 165"/>
                <p:cNvSpPr>
                  <a:spLocks noChangeAspect="1"/>
                </p:cNvSpPr>
                <p:nvPr/>
              </p:nvSpPr>
              <p:spPr bwMode="auto">
                <a:xfrm>
                  <a:off x="10915214" y="6215293"/>
                  <a:ext cx="213546" cy="18152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5"/>
                </a:solidFill>
                <a:ln w="9525" cap="flat" cmpd="sng" algn="ctr">
                  <a:no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111" fontAlgn="base">
                    <a:spcBef>
                      <a:spcPct val="0"/>
                    </a:spcBef>
                    <a:spcAft>
                      <a:spcPct val="0"/>
                    </a:spcAft>
                    <a:defRPr/>
                  </a:pPr>
                  <a:endParaRPr lang="en-US" sz="2000" kern="0" spc="-51" dirty="0" err="1">
                    <a:solidFill>
                      <a:srgbClr val="505050"/>
                    </a:solidFill>
                    <a:latin typeface="Segoe UI"/>
                    <a:ea typeface="Segoe UI" pitchFamily="34" charset="0"/>
                    <a:cs typeface="Segoe UI" pitchFamily="34" charset="0"/>
                  </a:endParaRPr>
                </a:p>
              </p:txBody>
            </p:sp>
          </p:grpSp>
          <p:grpSp>
            <p:nvGrpSpPr>
              <p:cNvPr id="160" name="Group 159"/>
              <p:cNvGrpSpPr/>
              <p:nvPr/>
            </p:nvGrpSpPr>
            <p:grpSpPr>
              <a:xfrm>
                <a:off x="1673093" y="5527523"/>
                <a:ext cx="310661" cy="310661"/>
                <a:chOff x="8541769" y="5859059"/>
                <a:chExt cx="310661" cy="310661"/>
              </a:xfrm>
            </p:grpSpPr>
            <p:sp>
              <p:nvSpPr>
                <p:cNvPr id="161" name="Oval 160"/>
                <p:cNvSpPr/>
                <p:nvPr/>
              </p:nvSpPr>
              <p:spPr bwMode="auto">
                <a:xfrm>
                  <a:off x="8541769" y="5859059"/>
                  <a:ext cx="310661" cy="310661"/>
                </a:xfrm>
                <a:prstGeom prst="ellipse">
                  <a:avLst/>
                </a:prstGeom>
                <a:solidFill>
                  <a:srgbClr val="F8F8F8"/>
                </a:solidFill>
                <a:ln w="9525" cap="flat" cmpd="sng" algn="ctr">
                  <a:solidFill>
                    <a:schemeClr val="accent5"/>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2" name="Group 161"/>
                <p:cNvGrpSpPr/>
                <p:nvPr/>
              </p:nvGrpSpPr>
              <p:grpSpPr>
                <a:xfrm>
                  <a:off x="8568339" y="5920528"/>
                  <a:ext cx="257522" cy="187722"/>
                  <a:chOff x="4516530" y="2545585"/>
                  <a:chExt cx="1143001" cy="804867"/>
                </a:xfrm>
                <a:solidFill>
                  <a:srgbClr val="FFFFFF">
                    <a:lumMod val="50000"/>
                  </a:srgbClr>
                </a:solidFill>
              </p:grpSpPr>
              <p:sp>
                <p:nvSpPr>
                  <p:cNvPr id="163" name="Freeform 162"/>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accent5"/>
                  </a:solidFill>
                  <a:ln>
                    <a:no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2000" kern="0">
                      <a:solidFill>
                        <a:sysClr val="windowText" lastClr="000000"/>
                      </a:solidFill>
                      <a:latin typeface="Segoe UI"/>
                    </a:endParaRPr>
                  </a:p>
                </p:txBody>
              </p:sp>
              <p:sp>
                <p:nvSpPr>
                  <p:cNvPr id="164" name="Freeform 163"/>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505050"/>
                  </a:solidFill>
                  <a:ln w="3175">
                    <a:solidFill>
                      <a:srgbClr val="FFFFFF"/>
                    </a:solidFill>
                  </a:ln>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2000" kern="0">
                      <a:solidFill>
                        <a:sysClr val="windowText" lastClr="000000"/>
                      </a:solidFill>
                      <a:latin typeface="Segoe UI"/>
                    </a:endParaRPr>
                  </a:p>
                </p:txBody>
              </p:sp>
            </p:grpSp>
          </p:grpSp>
        </p:grpSp>
        <p:grpSp>
          <p:nvGrpSpPr>
            <p:cNvPr id="141" name="Group 140"/>
            <p:cNvGrpSpPr/>
            <p:nvPr/>
          </p:nvGrpSpPr>
          <p:grpSpPr>
            <a:xfrm>
              <a:off x="871336" y="1434838"/>
              <a:ext cx="524514" cy="436415"/>
              <a:chOff x="6445712" y="1450547"/>
              <a:chExt cx="524514" cy="436415"/>
            </a:xfrm>
          </p:grpSpPr>
          <p:grpSp>
            <p:nvGrpSpPr>
              <p:cNvPr id="142" name="Group 141"/>
              <p:cNvGrpSpPr/>
              <p:nvPr/>
            </p:nvGrpSpPr>
            <p:grpSpPr>
              <a:xfrm>
                <a:off x="6474455" y="1524931"/>
                <a:ext cx="495771" cy="362031"/>
                <a:chOff x="6474455" y="1524931"/>
                <a:chExt cx="495771" cy="362031"/>
              </a:xfrm>
            </p:grpSpPr>
            <p:sp>
              <p:nvSpPr>
                <p:cNvPr id="145" name="Round Same Side Corner Rectangle 11"/>
                <p:cNvSpPr>
                  <a:spLocks noChangeAspect="1"/>
                </p:cNvSpPr>
                <p:nvPr/>
              </p:nvSpPr>
              <p:spPr>
                <a:xfrm>
                  <a:off x="6474455" y="1773903"/>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46" name="Round Same Side Corner Rectangle 11"/>
                <p:cNvSpPr>
                  <a:spLocks noChangeAspect="1"/>
                </p:cNvSpPr>
                <p:nvPr/>
              </p:nvSpPr>
              <p:spPr>
                <a:xfrm>
                  <a:off x="6643574" y="177390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47" name="Round Same Side Corner Rectangle 11"/>
                <p:cNvSpPr>
                  <a:spLocks noChangeAspect="1"/>
                </p:cNvSpPr>
                <p:nvPr/>
              </p:nvSpPr>
              <p:spPr>
                <a:xfrm>
                  <a:off x="6813811" y="177390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48" name="Round Same Side Corner Rectangle 11"/>
                <p:cNvSpPr>
                  <a:spLocks noChangeAspect="1"/>
                </p:cNvSpPr>
                <p:nvPr/>
              </p:nvSpPr>
              <p:spPr>
                <a:xfrm>
                  <a:off x="6643574" y="1649417"/>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49" name="Round Same Side Corner Rectangle 11"/>
                <p:cNvSpPr>
                  <a:spLocks noChangeAspect="1"/>
                </p:cNvSpPr>
                <p:nvPr/>
              </p:nvSpPr>
              <p:spPr>
                <a:xfrm>
                  <a:off x="6813811" y="1649417"/>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50" name="Round Same Side Corner Rectangle 11"/>
                <p:cNvSpPr>
                  <a:spLocks noChangeAspect="1"/>
                </p:cNvSpPr>
                <p:nvPr/>
              </p:nvSpPr>
              <p:spPr>
                <a:xfrm>
                  <a:off x="6643574" y="1524931"/>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sp>
              <p:nvSpPr>
                <p:cNvPr id="151" name="Round Same Side Corner Rectangle 11"/>
                <p:cNvSpPr>
                  <a:spLocks noChangeAspect="1"/>
                </p:cNvSpPr>
                <p:nvPr/>
              </p:nvSpPr>
              <p:spPr>
                <a:xfrm>
                  <a:off x="6813811" y="1524931"/>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rgbClr val="0072C6"/>
                </a:solidFill>
                <a:ln w="25400" cap="flat" cmpd="sng" algn="ctr">
                  <a:no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225">
                    <a:defRPr/>
                  </a:pPr>
                  <a:endParaRPr lang="en-US" sz="2000" kern="0">
                    <a:solidFill>
                      <a:srgbClr val="008272"/>
                    </a:solidFill>
                    <a:latin typeface="Segoe"/>
                  </a:endParaRPr>
                </a:p>
              </p:txBody>
            </p:sp>
          </p:grpSp>
          <p:sp>
            <p:nvSpPr>
              <p:cNvPr id="143" name="Isosceles Triangle 142"/>
              <p:cNvSpPr/>
              <p:nvPr/>
            </p:nvSpPr>
            <p:spPr bwMode="auto">
              <a:xfrm rot="5400000">
                <a:off x="6469188" y="1427546"/>
                <a:ext cx="431596" cy="478548"/>
              </a:xfrm>
              <a:prstGeom prst="triangle">
                <a:avLst>
                  <a:gd name="adj" fmla="val 0"/>
                </a:avLst>
              </a:prstGeom>
              <a:solidFill>
                <a:srgbClr val="F8F8F8"/>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8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4" name="Straight Arrow Connector 143"/>
              <p:cNvCxnSpPr>
                <a:cxnSpLocks/>
              </p:cNvCxnSpPr>
              <p:nvPr/>
            </p:nvCxnSpPr>
            <p:spPr>
              <a:xfrm flipV="1">
                <a:off x="6450006" y="1450547"/>
                <a:ext cx="478548" cy="431596"/>
              </a:xfrm>
              <a:prstGeom prst="straightConnector1">
                <a:avLst/>
              </a:prstGeom>
              <a:noFill/>
              <a:ln w="28575" cap="flat" cmpd="sng" algn="ctr">
                <a:solidFill>
                  <a:schemeClr val="accent5"/>
                </a:solidFill>
                <a:prstDash val="solid"/>
                <a:headEnd type="none"/>
                <a:tailEnd type="triangle" w="sm" len="sm"/>
              </a:ln>
              <a:effectLst/>
            </p:spPr>
          </p:cxnSp>
        </p:grpSp>
      </p:grpSp>
      <p:pic>
        <p:nvPicPr>
          <p:cNvPr id="176" name="Picture 175"/>
          <p:cNvPicPr>
            <a:picLocks noChangeAspect="1"/>
          </p:cNvPicPr>
          <p:nvPr/>
        </p:nvPicPr>
        <p:blipFill rotWithShape="1">
          <a:blip r:embed="rId3">
            <a:extLst>
              <a:ext uri="{28A0092B-C50C-407E-A947-70E740481C1C}">
                <a14:useLocalDpi xmlns:a14="http://schemas.microsoft.com/office/drawing/2010/main"/>
              </a:ext>
            </a:extLst>
          </a:blip>
          <a:srcRect l="49245" r="-36"/>
          <a:stretch/>
        </p:blipFill>
        <p:spPr>
          <a:xfrm>
            <a:off x="6821787" y="1330912"/>
            <a:ext cx="4540119" cy="503970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410" y="1902417"/>
            <a:ext cx="704798" cy="305413"/>
          </a:xfrm>
          <a:prstGeom prst="rect">
            <a:avLst/>
          </a:prstGeom>
        </p:spPr>
      </p:pic>
      <p:sp>
        <p:nvSpPr>
          <p:cNvPr id="188" name="Rectangle 187"/>
          <p:cNvSpPr/>
          <p:nvPr/>
        </p:nvSpPr>
        <p:spPr>
          <a:xfrm>
            <a:off x="1162024" y="1879783"/>
            <a:ext cx="2465740" cy="33855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3665">
              <a:spcBef>
                <a:spcPts val="1800"/>
              </a:spcBef>
              <a:defRPr/>
            </a:pPr>
            <a:r>
              <a:rPr lang="en-US" sz="1600" kern="0" spc="-29" dirty="0">
                <a:solidFill>
                  <a:sysClr val="windowText" lastClr="000000"/>
                </a:solidFill>
                <a:latin typeface="Segoe UI"/>
                <a:cs typeface="Segoe UI" panose="020B0502040204020203" pitchFamily="34" charset="0"/>
              </a:rPr>
              <a:t>Gateway Edge intelligence</a:t>
            </a:r>
          </a:p>
        </p:txBody>
      </p:sp>
    </p:spTree>
    <p:extLst>
      <p:ext uri="{BB962C8B-B14F-4D97-AF65-F5344CB8AC3E}">
        <p14:creationId xmlns:p14="http://schemas.microsoft.com/office/powerpoint/2010/main" val="1722393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80320" y="1945479"/>
            <a:ext cx="2967044" cy="2967044"/>
            <a:chOff x="7561223" y="1212794"/>
            <a:chExt cx="3026539" cy="3026539"/>
          </a:xfrm>
        </p:grpSpPr>
        <p:sp>
          <p:nvSpPr>
            <p:cNvPr id="24" name="Oval 23"/>
            <p:cNvSpPr/>
            <p:nvPr/>
          </p:nvSpPr>
          <p:spPr>
            <a:xfrm>
              <a:off x="7561223" y="1212794"/>
              <a:ext cx="3026539" cy="30265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5" name="Group 4"/>
            <p:cNvGrpSpPr/>
            <p:nvPr/>
          </p:nvGrpSpPr>
          <p:grpSpPr>
            <a:xfrm>
              <a:off x="7876806" y="1968356"/>
              <a:ext cx="2395373" cy="1515415"/>
              <a:chOff x="7876806" y="1348010"/>
              <a:chExt cx="2395373" cy="1515415"/>
            </a:xfrm>
          </p:grpSpPr>
          <p:sp>
            <p:nvSpPr>
              <p:cNvPr id="29" name="Rectangle 28"/>
              <p:cNvSpPr/>
              <p:nvPr/>
            </p:nvSpPr>
            <p:spPr>
              <a:xfrm>
                <a:off x="7876806" y="2106295"/>
                <a:ext cx="2395373" cy="757130"/>
              </a:xfrm>
              <a:prstGeom prst="rect">
                <a:avLst/>
              </a:prstGeom>
            </p:spPr>
            <p:txBody>
              <a:bodyPr wrap="square">
                <a:spAutoFit/>
              </a:bodyPr>
              <a:lstStyle/>
              <a:p>
                <a:pPr algn="ctr" defTabSz="895653" fontAlgn="base">
                  <a:lnSpc>
                    <a:spcPct val="90000"/>
                  </a:lnSpc>
                  <a:spcBef>
                    <a:spcPct val="0"/>
                  </a:spcBef>
                  <a:spcAft>
                    <a:spcPct val="0"/>
                  </a:spcAft>
                  <a:defRPr/>
                </a:pPr>
                <a:r>
                  <a:rPr lang="en-US" sz="2353" dirty="0">
                    <a:solidFill>
                      <a:schemeClr val="bg1"/>
                    </a:solidFill>
                    <a:latin typeface="Segoe UI Light"/>
                    <a:ea typeface="Segoe UI" pitchFamily="34" charset="0"/>
                    <a:cs typeface="Segoe UI" pitchFamily="34" charset="0"/>
                  </a:rPr>
                  <a:t>Remote</a:t>
                </a:r>
              </a:p>
              <a:p>
                <a:pPr algn="ctr" defTabSz="895653" fontAlgn="base">
                  <a:lnSpc>
                    <a:spcPct val="90000"/>
                  </a:lnSpc>
                  <a:spcBef>
                    <a:spcPct val="0"/>
                  </a:spcBef>
                  <a:spcAft>
                    <a:spcPct val="0"/>
                  </a:spcAft>
                  <a:defRPr/>
                </a:pPr>
                <a:r>
                  <a:rPr lang="en-US" sz="2353" dirty="0">
                    <a:solidFill>
                      <a:schemeClr val="bg1"/>
                    </a:solidFill>
                    <a:latin typeface="Segoe UI Light"/>
                    <a:ea typeface="Segoe UI" pitchFamily="34" charset="0"/>
                    <a:cs typeface="Segoe UI" pitchFamily="34" charset="0"/>
                  </a:rPr>
                  <a:t>Monitoring</a:t>
                </a:r>
              </a:p>
            </p:txBody>
          </p:sp>
          <p:grpSp>
            <p:nvGrpSpPr>
              <p:cNvPr id="3" name="Group 2"/>
              <p:cNvGrpSpPr/>
              <p:nvPr/>
            </p:nvGrpSpPr>
            <p:grpSpPr>
              <a:xfrm>
                <a:off x="8742518" y="1348010"/>
                <a:ext cx="606246" cy="722033"/>
                <a:chOff x="8372784" y="8141491"/>
                <a:chExt cx="520522" cy="619937"/>
              </a:xfrm>
            </p:grpSpPr>
            <p:sp>
              <p:nvSpPr>
                <p:cNvPr id="45" name="Freeform 44"/>
                <p:cNvSpPr/>
                <p:nvPr/>
              </p:nvSpPr>
              <p:spPr bwMode="auto">
                <a:xfrm rot="10800000">
                  <a:off x="8372784" y="8331024"/>
                  <a:ext cx="520522" cy="430404"/>
                </a:xfrm>
                <a:custGeom>
                  <a:avLst/>
                  <a:gdLst>
                    <a:gd name="connsiteX0" fmla="*/ 877024 w 3131010"/>
                    <a:gd name="connsiteY0" fmla="*/ 240897 h 2588936"/>
                    <a:gd name="connsiteX1" fmla="*/ 450066 w 3131010"/>
                    <a:gd name="connsiteY1" fmla="*/ 240897 h 2588936"/>
                    <a:gd name="connsiteX2" fmla="*/ 450066 w 3131010"/>
                    <a:gd name="connsiteY2" fmla="*/ 67890 h 2588936"/>
                    <a:gd name="connsiteX3" fmla="*/ 517956 w 3131010"/>
                    <a:gd name="connsiteY3" fmla="*/ 0 h 2588936"/>
                    <a:gd name="connsiteX4" fmla="*/ 809134 w 3131010"/>
                    <a:gd name="connsiteY4" fmla="*/ 0 h 2588936"/>
                    <a:gd name="connsiteX5" fmla="*/ 877024 w 3131010"/>
                    <a:gd name="connsiteY5" fmla="*/ 67890 h 2588936"/>
                    <a:gd name="connsiteX6" fmla="*/ 2662962 w 3131010"/>
                    <a:gd name="connsiteY6" fmla="*/ 240897 h 2588936"/>
                    <a:gd name="connsiteX7" fmla="*/ 2236004 w 3131010"/>
                    <a:gd name="connsiteY7" fmla="*/ 240897 h 2588936"/>
                    <a:gd name="connsiteX8" fmla="*/ 2236004 w 3131010"/>
                    <a:gd name="connsiteY8" fmla="*/ 67890 h 2588936"/>
                    <a:gd name="connsiteX9" fmla="*/ 2303894 w 3131010"/>
                    <a:gd name="connsiteY9" fmla="*/ 0 h 2588936"/>
                    <a:gd name="connsiteX10" fmla="*/ 2595072 w 3131010"/>
                    <a:gd name="connsiteY10" fmla="*/ 0 h 2588936"/>
                    <a:gd name="connsiteX11" fmla="*/ 2662962 w 3131010"/>
                    <a:gd name="connsiteY11" fmla="*/ 67890 h 2588936"/>
                    <a:gd name="connsiteX12" fmla="*/ 1417854 w 3131010"/>
                    <a:gd name="connsiteY12" fmla="*/ 1149095 h 2588936"/>
                    <a:gd name="connsiteX13" fmla="*/ 1490929 w 3131010"/>
                    <a:gd name="connsiteY13" fmla="*/ 1100658 h 2588936"/>
                    <a:gd name="connsiteX14" fmla="*/ 1497161 w 3131010"/>
                    <a:gd name="connsiteY14" fmla="*/ 1069788 h 2588936"/>
                    <a:gd name="connsiteX15" fmla="*/ 1490929 w 3131010"/>
                    <a:gd name="connsiteY15" fmla="*/ 1038919 h 2588936"/>
                    <a:gd name="connsiteX16" fmla="*/ 1417854 w 3131010"/>
                    <a:gd name="connsiteY16" fmla="*/ 990482 h 2588936"/>
                    <a:gd name="connsiteX17" fmla="*/ 507932 w 3131010"/>
                    <a:gd name="connsiteY17" fmla="*/ 990481 h 2588936"/>
                    <a:gd name="connsiteX18" fmla="*/ 428625 w 3131010"/>
                    <a:gd name="connsiteY18" fmla="*/ 1069788 h 2588936"/>
                    <a:gd name="connsiteX19" fmla="*/ 428624 w 3131010"/>
                    <a:gd name="connsiteY19" fmla="*/ 1069788 h 2588936"/>
                    <a:gd name="connsiteX20" fmla="*/ 507931 w 3131010"/>
                    <a:gd name="connsiteY20" fmla="*/ 1149095 h 2588936"/>
                    <a:gd name="connsiteX21" fmla="*/ 2629609 w 3131010"/>
                    <a:gd name="connsiteY21" fmla="*/ 1283008 h 2588936"/>
                    <a:gd name="connsiteX22" fmla="*/ 2700683 w 3131010"/>
                    <a:gd name="connsiteY22" fmla="*/ 1211934 h 2588936"/>
                    <a:gd name="connsiteX23" fmla="*/ 2700683 w 3131010"/>
                    <a:gd name="connsiteY23" fmla="*/ 927644 h 2588936"/>
                    <a:gd name="connsiteX24" fmla="*/ 2629609 w 3131010"/>
                    <a:gd name="connsiteY24" fmla="*/ 856570 h 2588936"/>
                    <a:gd name="connsiteX25" fmla="*/ 2345319 w 3131010"/>
                    <a:gd name="connsiteY25" fmla="*/ 856570 h 2588936"/>
                    <a:gd name="connsiteX26" fmla="*/ 2274245 w 3131010"/>
                    <a:gd name="connsiteY26" fmla="*/ 927644 h 2588936"/>
                    <a:gd name="connsiteX27" fmla="*/ 2274245 w 3131010"/>
                    <a:gd name="connsiteY27" fmla="*/ 1211934 h 2588936"/>
                    <a:gd name="connsiteX28" fmla="*/ 2345319 w 3131010"/>
                    <a:gd name="connsiteY28" fmla="*/ 1283008 h 2588936"/>
                    <a:gd name="connsiteX29" fmla="*/ 1010345 w 3131010"/>
                    <a:gd name="connsiteY29" fmla="*/ 2588936 h 2588936"/>
                    <a:gd name="connsiteX30" fmla="*/ 781050 w 3131010"/>
                    <a:gd name="connsiteY30" fmla="*/ 2359642 h 2588936"/>
                    <a:gd name="connsiteX31" fmla="*/ 882144 w 3131010"/>
                    <a:gd name="connsiteY31" fmla="*/ 2169508 h 2588936"/>
                    <a:gd name="connsiteX32" fmla="*/ 884167 w 3131010"/>
                    <a:gd name="connsiteY32" fmla="*/ 2168410 h 2588936"/>
                    <a:gd name="connsiteX33" fmla="*/ 884167 w 3131010"/>
                    <a:gd name="connsiteY33" fmla="*/ 1732367 h 2588936"/>
                    <a:gd name="connsiteX34" fmla="*/ 0 w 3131010"/>
                    <a:gd name="connsiteY34" fmla="*/ 1732367 h 2588936"/>
                    <a:gd name="connsiteX35" fmla="*/ 0 w 3131010"/>
                    <a:gd name="connsiteY35" fmla="*/ 437690 h 2588936"/>
                    <a:gd name="connsiteX36" fmla="*/ 3131010 w 3131010"/>
                    <a:gd name="connsiteY36" fmla="*/ 437690 h 2588936"/>
                    <a:gd name="connsiteX37" fmla="*/ 3131010 w 3131010"/>
                    <a:gd name="connsiteY37" fmla="*/ 1732367 h 2588936"/>
                    <a:gd name="connsiteX38" fmla="*/ 1136523 w 3131010"/>
                    <a:gd name="connsiteY38" fmla="*/ 1732367 h 2588936"/>
                    <a:gd name="connsiteX39" fmla="*/ 1136523 w 3131010"/>
                    <a:gd name="connsiteY39" fmla="*/ 2168410 h 2588936"/>
                    <a:gd name="connsiteX40" fmla="*/ 1138546 w 3131010"/>
                    <a:gd name="connsiteY40" fmla="*/ 2169508 h 2588936"/>
                    <a:gd name="connsiteX41" fmla="*/ 1239640 w 3131010"/>
                    <a:gd name="connsiteY41" fmla="*/ 2359642 h 2588936"/>
                    <a:gd name="connsiteX42" fmla="*/ 1010345 w 3131010"/>
                    <a:gd name="connsiteY42" fmla="*/ 2588936 h 258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31010" h="2588936">
                      <a:moveTo>
                        <a:pt x="877024" y="240897"/>
                      </a:moveTo>
                      <a:lnTo>
                        <a:pt x="450066" y="240897"/>
                      </a:lnTo>
                      <a:lnTo>
                        <a:pt x="450066" y="67890"/>
                      </a:lnTo>
                      <a:cubicBezTo>
                        <a:pt x="450066" y="30395"/>
                        <a:pt x="480461" y="0"/>
                        <a:pt x="517956" y="0"/>
                      </a:cubicBezTo>
                      <a:lnTo>
                        <a:pt x="809134" y="0"/>
                      </a:lnTo>
                      <a:cubicBezTo>
                        <a:pt x="846629" y="0"/>
                        <a:pt x="877024" y="30395"/>
                        <a:pt x="877024" y="67890"/>
                      </a:cubicBezTo>
                      <a:close/>
                      <a:moveTo>
                        <a:pt x="2662962" y="240897"/>
                      </a:moveTo>
                      <a:lnTo>
                        <a:pt x="2236004" y="240897"/>
                      </a:lnTo>
                      <a:lnTo>
                        <a:pt x="2236004" y="67890"/>
                      </a:lnTo>
                      <a:cubicBezTo>
                        <a:pt x="2236004" y="30395"/>
                        <a:pt x="2266399" y="0"/>
                        <a:pt x="2303894" y="0"/>
                      </a:cubicBezTo>
                      <a:lnTo>
                        <a:pt x="2595072" y="0"/>
                      </a:lnTo>
                      <a:cubicBezTo>
                        <a:pt x="2632567" y="0"/>
                        <a:pt x="2662962" y="30395"/>
                        <a:pt x="2662962" y="67890"/>
                      </a:cubicBezTo>
                      <a:close/>
                      <a:moveTo>
                        <a:pt x="1417854" y="1149095"/>
                      </a:moveTo>
                      <a:cubicBezTo>
                        <a:pt x="1450704" y="1149095"/>
                        <a:pt x="1478889" y="1129122"/>
                        <a:pt x="1490929" y="1100658"/>
                      </a:cubicBezTo>
                      <a:lnTo>
                        <a:pt x="1497161" y="1069788"/>
                      </a:lnTo>
                      <a:lnTo>
                        <a:pt x="1490929" y="1038919"/>
                      </a:lnTo>
                      <a:cubicBezTo>
                        <a:pt x="1478889" y="1010455"/>
                        <a:pt x="1450704" y="990482"/>
                        <a:pt x="1417854" y="990482"/>
                      </a:cubicBezTo>
                      <a:lnTo>
                        <a:pt x="507932" y="990481"/>
                      </a:lnTo>
                      <a:cubicBezTo>
                        <a:pt x="464132" y="990481"/>
                        <a:pt x="428625" y="1025988"/>
                        <a:pt x="428625" y="1069788"/>
                      </a:cubicBezTo>
                      <a:lnTo>
                        <a:pt x="428624" y="1069788"/>
                      </a:lnTo>
                      <a:cubicBezTo>
                        <a:pt x="428624" y="1113588"/>
                        <a:pt x="464131" y="1149095"/>
                        <a:pt x="507931" y="1149095"/>
                      </a:cubicBezTo>
                      <a:close/>
                      <a:moveTo>
                        <a:pt x="2629609" y="1283008"/>
                      </a:moveTo>
                      <a:cubicBezTo>
                        <a:pt x="2668862" y="1283008"/>
                        <a:pt x="2700683" y="1251187"/>
                        <a:pt x="2700683" y="1211934"/>
                      </a:cubicBezTo>
                      <a:lnTo>
                        <a:pt x="2700683" y="927644"/>
                      </a:lnTo>
                      <a:cubicBezTo>
                        <a:pt x="2700683" y="888391"/>
                        <a:pt x="2668862" y="856570"/>
                        <a:pt x="2629609" y="856570"/>
                      </a:cubicBezTo>
                      <a:lnTo>
                        <a:pt x="2345319" y="856570"/>
                      </a:lnTo>
                      <a:cubicBezTo>
                        <a:pt x="2306066" y="856570"/>
                        <a:pt x="2274245" y="888391"/>
                        <a:pt x="2274245" y="927644"/>
                      </a:cubicBezTo>
                      <a:lnTo>
                        <a:pt x="2274245" y="1211934"/>
                      </a:lnTo>
                      <a:cubicBezTo>
                        <a:pt x="2274245" y="1251187"/>
                        <a:pt x="2306066" y="1283008"/>
                        <a:pt x="2345319" y="1283008"/>
                      </a:cubicBezTo>
                      <a:close/>
                      <a:moveTo>
                        <a:pt x="1010345" y="2588936"/>
                      </a:moveTo>
                      <a:cubicBezTo>
                        <a:pt x="883709" y="2588936"/>
                        <a:pt x="781050" y="2486278"/>
                        <a:pt x="781050" y="2359642"/>
                      </a:cubicBezTo>
                      <a:cubicBezTo>
                        <a:pt x="781050" y="2280495"/>
                        <a:pt x="821151" y="2210713"/>
                        <a:pt x="882144" y="2169508"/>
                      </a:cubicBezTo>
                      <a:lnTo>
                        <a:pt x="884167" y="2168410"/>
                      </a:lnTo>
                      <a:lnTo>
                        <a:pt x="884167" y="1732367"/>
                      </a:lnTo>
                      <a:lnTo>
                        <a:pt x="0" y="1732367"/>
                      </a:lnTo>
                      <a:lnTo>
                        <a:pt x="0" y="437690"/>
                      </a:lnTo>
                      <a:lnTo>
                        <a:pt x="3131010" y="437690"/>
                      </a:lnTo>
                      <a:lnTo>
                        <a:pt x="3131010" y="1732367"/>
                      </a:lnTo>
                      <a:lnTo>
                        <a:pt x="1136523" y="1732367"/>
                      </a:lnTo>
                      <a:lnTo>
                        <a:pt x="1136523" y="2168410"/>
                      </a:lnTo>
                      <a:lnTo>
                        <a:pt x="1138546" y="2169508"/>
                      </a:lnTo>
                      <a:cubicBezTo>
                        <a:pt x="1199539" y="2210713"/>
                        <a:pt x="1239640" y="2280495"/>
                        <a:pt x="1239640" y="2359642"/>
                      </a:cubicBezTo>
                      <a:cubicBezTo>
                        <a:pt x="1239640" y="2486278"/>
                        <a:pt x="1136981" y="2588936"/>
                        <a:pt x="1010345" y="25889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8586459" y="8141491"/>
                  <a:ext cx="278303" cy="110832"/>
                </a:xfrm>
                <a:custGeom>
                  <a:avLst/>
                  <a:gdLst>
                    <a:gd name="T0" fmla="*/ 1 w 415"/>
                    <a:gd name="T1" fmla="*/ 126 h 165"/>
                    <a:gd name="T2" fmla="*/ 1 w 415"/>
                    <a:gd name="T3" fmla="*/ 131 h 165"/>
                    <a:gd name="T4" fmla="*/ 47 w 415"/>
                    <a:gd name="T5" fmla="*/ 149 h 165"/>
                    <a:gd name="T6" fmla="*/ 367 w 415"/>
                    <a:gd name="T7" fmla="*/ 146 h 165"/>
                    <a:gd name="T8" fmla="*/ 405 w 415"/>
                    <a:gd name="T9" fmla="*/ 146 h 165"/>
                    <a:gd name="T10" fmla="*/ 405 w 415"/>
                    <a:gd name="T11" fmla="*/ 109 h 165"/>
                    <a:gd name="T12" fmla="*/ 8 w 415"/>
                    <a:gd name="T13" fmla="*/ 112 h 165"/>
                    <a:gd name="T14" fmla="*/ 1 w 415"/>
                    <a:gd name="T15" fmla="*/ 126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165">
                      <a:moveTo>
                        <a:pt x="1" y="126"/>
                      </a:moveTo>
                      <a:cubicBezTo>
                        <a:pt x="1" y="128"/>
                        <a:pt x="0" y="130"/>
                        <a:pt x="1" y="131"/>
                      </a:cubicBezTo>
                      <a:cubicBezTo>
                        <a:pt x="1" y="152"/>
                        <a:pt x="33" y="165"/>
                        <a:pt x="47" y="149"/>
                      </a:cubicBezTo>
                      <a:cubicBezTo>
                        <a:pt x="134" y="60"/>
                        <a:pt x="277" y="58"/>
                        <a:pt x="367" y="146"/>
                      </a:cubicBezTo>
                      <a:cubicBezTo>
                        <a:pt x="377" y="156"/>
                        <a:pt x="395" y="156"/>
                        <a:pt x="405" y="146"/>
                      </a:cubicBezTo>
                      <a:cubicBezTo>
                        <a:pt x="415" y="136"/>
                        <a:pt x="414" y="118"/>
                        <a:pt x="405" y="109"/>
                      </a:cubicBezTo>
                      <a:cubicBezTo>
                        <a:pt x="294" y="0"/>
                        <a:pt x="116" y="2"/>
                        <a:pt x="8" y="112"/>
                      </a:cubicBezTo>
                      <a:cubicBezTo>
                        <a:pt x="5" y="116"/>
                        <a:pt x="2" y="120"/>
                        <a:pt x="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Freeform 6"/>
                <p:cNvSpPr>
                  <a:spLocks/>
                </p:cNvSpPr>
                <p:nvPr/>
              </p:nvSpPr>
              <p:spPr bwMode="auto">
                <a:xfrm>
                  <a:off x="8641841" y="8244621"/>
                  <a:ext cx="167539" cy="69461"/>
                </a:xfrm>
                <a:custGeom>
                  <a:avLst/>
                  <a:gdLst>
                    <a:gd name="T0" fmla="*/ 3 w 336"/>
                    <a:gd name="T1" fmla="*/ 103 h 139"/>
                    <a:gd name="T2" fmla="*/ 48 w 336"/>
                    <a:gd name="T3" fmla="*/ 124 h 139"/>
                    <a:gd name="T4" fmla="*/ 285 w 336"/>
                    <a:gd name="T5" fmla="*/ 121 h 139"/>
                    <a:gd name="T6" fmla="*/ 325 w 336"/>
                    <a:gd name="T7" fmla="*/ 123 h 139"/>
                    <a:gd name="T8" fmla="*/ 322 w 336"/>
                    <a:gd name="T9" fmla="*/ 83 h 139"/>
                    <a:gd name="T10" fmla="*/ 10 w 336"/>
                    <a:gd name="T11" fmla="*/ 87 h 139"/>
                    <a:gd name="T12" fmla="*/ 3 w 336"/>
                    <a:gd name="T13" fmla="*/ 101 h 139"/>
                    <a:gd name="T14" fmla="*/ 3 w 336"/>
                    <a:gd name="T15" fmla="*/ 103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139">
                      <a:moveTo>
                        <a:pt x="3" y="103"/>
                      </a:moveTo>
                      <a:cubicBezTo>
                        <a:pt x="0" y="125"/>
                        <a:pt x="33" y="139"/>
                        <a:pt x="48" y="124"/>
                      </a:cubicBezTo>
                      <a:cubicBezTo>
                        <a:pt x="112" y="59"/>
                        <a:pt x="217" y="57"/>
                        <a:pt x="285" y="121"/>
                      </a:cubicBezTo>
                      <a:cubicBezTo>
                        <a:pt x="295" y="132"/>
                        <a:pt x="314" y="134"/>
                        <a:pt x="325" y="123"/>
                      </a:cubicBezTo>
                      <a:cubicBezTo>
                        <a:pt x="336" y="112"/>
                        <a:pt x="334" y="92"/>
                        <a:pt x="322" y="83"/>
                      </a:cubicBezTo>
                      <a:cubicBezTo>
                        <a:pt x="233" y="0"/>
                        <a:pt x="95" y="2"/>
                        <a:pt x="10" y="87"/>
                      </a:cubicBezTo>
                      <a:cubicBezTo>
                        <a:pt x="7" y="90"/>
                        <a:pt x="4" y="95"/>
                        <a:pt x="3" y="101"/>
                      </a:cubicBezTo>
                      <a:cubicBezTo>
                        <a:pt x="3" y="101"/>
                        <a:pt x="3" y="102"/>
                        <a:pt x="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8" name="Group 7"/>
          <p:cNvGrpSpPr/>
          <p:nvPr/>
        </p:nvGrpSpPr>
        <p:grpSpPr>
          <a:xfrm>
            <a:off x="8241193" y="1945479"/>
            <a:ext cx="2967044" cy="2967044"/>
            <a:chOff x="6502169" y="2755191"/>
            <a:chExt cx="3026539" cy="3026539"/>
          </a:xfrm>
        </p:grpSpPr>
        <p:sp>
          <p:nvSpPr>
            <p:cNvPr id="26" name="Oval 25"/>
            <p:cNvSpPr/>
            <p:nvPr/>
          </p:nvSpPr>
          <p:spPr>
            <a:xfrm>
              <a:off x="6502169" y="2755191"/>
              <a:ext cx="3026539" cy="3026539"/>
            </a:xfrm>
            <a:prstGeom prst="ellipse">
              <a:avLst/>
            </a:prstGeom>
            <a:solidFill>
              <a:schemeClr val="bg2">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7" name="Group 6"/>
            <p:cNvGrpSpPr/>
            <p:nvPr/>
          </p:nvGrpSpPr>
          <p:grpSpPr>
            <a:xfrm>
              <a:off x="6930311" y="3545037"/>
              <a:ext cx="2170254" cy="1446846"/>
              <a:chOff x="6650911" y="3838924"/>
              <a:chExt cx="2170254" cy="1446846"/>
            </a:xfrm>
          </p:grpSpPr>
          <p:sp>
            <p:nvSpPr>
              <p:cNvPr id="28" name="Rectangle 27"/>
              <p:cNvSpPr/>
              <p:nvPr/>
            </p:nvSpPr>
            <p:spPr>
              <a:xfrm>
                <a:off x="6650911" y="4528640"/>
                <a:ext cx="2170254" cy="757130"/>
              </a:xfrm>
              <a:prstGeom prst="rect">
                <a:avLst/>
              </a:prstGeom>
            </p:spPr>
            <p:txBody>
              <a:bodyPr wrap="square">
                <a:spAutoFit/>
              </a:bodyPr>
              <a:lstStyle/>
              <a:p>
                <a:pPr algn="ctr" defTabSz="895653" fontAlgn="base">
                  <a:lnSpc>
                    <a:spcPct val="90000"/>
                  </a:lnSpc>
                  <a:spcBef>
                    <a:spcPct val="0"/>
                  </a:spcBef>
                  <a:spcAft>
                    <a:spcPct val="0"/>
                  </a:spcAft>
                  <a:defRPr/>
                </a:pPr>
                <a:r>
                  <a:rPr lang="en-US" sz="2353" dirty="0">
                    <a:solidFill>
                      <a:schemeClr val="accent5"/>
                    </a:solidFill>
                    <a:latin typeface="Segoe UI Light"/>
                    <a:ea typeface="Segoe UI" pitchFamily="34" charset="0"/>
                    <a:cs typeface="Segoe UI" pitchFamily="34" charset="0"/>
                  </a:rPr>
                  <a:t>Predictive</a:t>
                </a:r>
              </a:p>
              <a:p>
                <a:pPr algn="ctr" defTabSz="895653" fontAlgn="base">
                  <a:lnSpc>
                    <a:spcPct val="90000"/>
                  </a:lnSpc>
                  <a:spcBef>
                    <a:spcPct val="0"/>
                  </a:spcBef>
                  <a:spcAft>
                    <a:spcPct val="0"/>
                  </a:spcAft>
                  <a:defRPr/>
                </a:pPr>
                <a:r>
                  <a:rPr lang="en-US" sz="2353" dirty="0">
                    <a:solidFill>
                      <a:schemeClr val="accent5"/>
                    </a:solidFill>
                    <a:latin typeface="Segoe UI Light"/>
                    <a:ea typeface="Segoe UI" pitchFamily="34" charset="0"/>
                    <a:cs typeface="Segoe UI" pitchFamily="34" charset="0"/>
                  </a:rPr>
                  <a:t>Maintenance</a:t>
                </a:r>
              </a:p>
            </p:txBody>
          </p:sp>
          <p:sp>
            <p:nvSpPr>
              <p:cNvPr id="79" name="Oval 2"/>
              <p:cNvSpPr/>
              <p:nvPr/>
            </p:nvSpPr>
            <p:spPr>
              <a:xfrm>
                <a:off x="7407713" y="3838924"/>
                <a:ext cx="605988" cy="580102"/>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p>
            </p:txBody>
          </p:sp>
        </p:grpSp>
      </p:grpSp>
      <p:sp>
        <p:nvSpPr>
          <p:cNvPr id="18" name="Rectangle 17"/>
          <p:cNvSpPr/>
          <p:nvPr/>
        </p:nvSpPr>
        <p:spPr>
          <a:xfrm>
            <a:off x="7341248" y="5454832"/>
            <a:ext cx="2322221" cy="416383"/>
          </a:xfrm>
          <a:prstGeom prst="rect">
            <a:avLst/>
          </a:prstGeom>
        </p:spPr>
        <p:txBody>
          <a:bodyPr wrap="square">
            <a:spAutoFit/>
          </a:bodyPr>
          <a:lstStyle/>
          <a:p>
            <a:pPr algn="ctr" defTabSz="895653" fontAlgn="base">
              <a:lnSpc>
                <a:spcPct val="90000"/>
              </a:lnSpc>
              <a:spcBef>
                <a:spcPct val="0"/>
              </a:spcBef>
              <a:spcAft>
                <a:spcPct val="0"/>
              </a:spcAft>
              <a:defRPr/>
            </a:pPr>
            <a:r>
              <a:rPr lang="en-US" sz="2353" dirty="0">
                <a:solidFill>
                  <a:schemeClr val="accent1">
                    <a:lumMod val="50000"/>
                  </a:schemeClr>
                </a:solidFill>
                <a:latin typeface="Segoe UI Light"/>
                <a:ea typeface="Segoe UI" pitchFamily="34" charset="0"/>
                <a:cs typeface="Segoe UI" pitchFamily="34" charset="0"/>
              </a:rPr>
              <a:t>More to come…</a:t>
            </a:r>
          </a:p>
        </p:txBody>
      </p:sp>
      <p:sp>
        <p:nvSpPr>
          <p:cNvPr id="2" name="Title 1"/>
          <p:cNvSpPr>
            <a:spLocks noGrp="1"/>
          </p:cNvSpPr>
          <p:nvPr>
            <p:ph type="title"/>
          </p:nvPr>
        </p:nvSpPr>
        <p:spPr>
          <a:xfrm>
            <a:off x="309379" y="2488452"/>
            <a:ext cx="4976022" cy="3066444"/>
          </a:xfrm>
        </p:spPr>
        <p:txBody>
          <a:bodyPr>
            <a:normAutofit/>
          </a:bodyPr>
          <a:lstStyle/>
          <a:p>
            <a:pPr lvl="0" defTabSz="914102" fontAlgn="base">
              <a:lnSpc>
                <a:spcPct val="100000"/>
              </a:lnSpc>
              <a:spcAft>
                <a:spcPts val="588"/>
              </a:spcAft>
            </a:pPr>
            <a:r>
              <a:rPr lang="en-US" sz="4800" dirty="0">
                <a:ea typeface="Segoe UI" pitchFamily="34" charset="0"/>
                <a:cs typeface="Segoe UI" pitchFamily="34" charset="0"/>
              </a:rPr>
              <a:t>Preconfigured solutions</a:t>
            </a:r>
            <a:endParaRPr lang="en-US" sz="8800" dirty="0"/>
          </a:p>
        </p:txBody>
      </p:sp>
    </p:spTree>
    <p:extLst>
      <p:ext uri="{BB962C8B-B14F-4D97-AF65-F5344CB8AC3E}">
        <p14:creationId xmlns:p14="http://schemas.microsoft.com/office/powerpoint/2010/main" val="346360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281052" y="2243961"/>
            <a:ext cx="5555860" cy="4345464"/>
          </a:xfrm>
          <a:prstGeom prst="rect">
            <a:avLst/>
          </a:prstGeom>
          <a:solidFill>
            <a:srgbClr val="0070C0"/>
          </a:solidFill>
        </p:spPr>
        <p:txBody>
          <a:bodyPr wrap="none" lIns="182854" tIns="146284" rIns="182854" bIns="146284" rtlCol="0">
            <a:noAutofit/>
          </a:bodyPr>
          <a:lstStyle/>
          <a:p>
            <a:pPr defTabSz="914201">
              <a:lnSpc>
                <a:spcPct val="90000"/>
              </a:lnSpc>
              <a:spcAft>
                <a:spcPts val="600"/>
              </a:spcAft>
              <a:defRPr/>
            </a:pPr>
            <a:endParaRPr lang="en-US" sz="200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78356" y="2243961"/>
            <a:ext cx="5079839" cy="4345464"/>
          </a:xfrm>
          <a:prstGeom prst="rect">
            <a:avLst/>
          </a:prstGeom>
          <a:solidFill>
            <a:srgbClr val="0070C0"/>
          </a:solidFill>
        </p:spPr>
        <p:txBody>
          <a:bodyPr wrap="none" lIns="182854" tIns="146284" rIns="182854" bIns="146284" rtlCol="0">
            <a:noAutofit/>
          </a:bodyPr>
          <a:lstStyle/>
          <a:p>
            <a:pPr defTabSz="914201">
              <a:lnSpc>
                <a:spcPct val="90000"/>
              </a:lnSpc>
              <a:spcAft>
                <a:spcPts val="600"/>
              </a:spcAft>
              <a:defRPr/>
            </a:pPr>
            <a:endParaRPr lang="en-US" sz="2000" kern="0" dirty="0">
              <a:gradFill>
                <a:gsLst>
                  <a:gs pos="2917">
                    <a:srgbClr val="FFFFFF"/>
                  </a:gs>
                  <a:gs pos="30000">
                    <a:srgbClr val="FFFFFF"/>
                  </a:gs>
                </a:gsLst>
                <a:lin ang="5400000" scaled="0"/>
              </a:gradFill>
              <a:latin typeface="Segoe UI"/>
            </a:endParaRPr>
          </a:p>
        </p:txBody>
      </p:sp>
      <p:sp>
        <p:nvSpPr>
          <p:cNvPr id="2" name="Text Placeholder 1"/>
          <p:cNvSpPr>
            <a:spLocks noGrp="1"/>
          </p:cNvSpPr>
          <p:nvPr>
            <p:ph type="body" sz="quarter" idx="10"/>
          </p:nvPr>
        </p:nvSpPr>
        <p:spPr>
          <a:xfrm>
            <a:off x="0" y="1"/>
            <a:ext cx="12192000" cy="1099848"/>
          </a:xfrm>
        </p:spPr>
        <p:txBody>
          <a:bodyPr anchor="ctr">
            <a:normAutofit/>
          </a:bodyPr>
          <a:lstStyle/>
          <a:p>
            <a:r>
              <a:rPr lang="en-US" dirty="0">
                <a:solidFill>
                  <a:schemeClr val="tx1">
                    <a:lumMod val="50000"/>
                  </a:schemeClr>
                </a:solidFill>
              </a:rPr>
              <a:t>Preconfigured solutions</a:t>
            </a:r>
            <a:endParaRPr lang="en-US" dirty="0"/>
          </a:p>
        </p:txBody>
      </p:sp>
      <p:sp>
        <p:nvSpPr>
          <p:cNvPr id="3" name="Text Placeholder 2"/>
          <p:cNvSpPr>
            <a:spLocks noGrp="1"/>
          </p:cNvSpPr>
          <p:nvPr>
            <p:ph type="body" sz="quarter" idx="11"/>
          </p:nvPr>
        </p:nvSpPr>
        <p:spPr>
          <a:xfrm>
            <a:off x="0" y="1026086"/>
            <a:ext cx="12192000" cy="904286"/>
          </a:xfrm>
        </p:spPr>
        <p:txBody>
          <a:bodyPr/>
          <a:lstStyle/>
          <a:p>
            <a:r>
              <a:rPr lang="en-US" dirty="0"/>
              <a:t>Remote Monitoring and Predictive Maintenance</a:t>
            </a:r>
          </a:p>
        </p:txBody>
      </p:sp>
      <p:sp>
        <p:nvSpPr>
          <p:cNvPr id="62" name="TextBox 61"/>
          <p:cNvSpPr txBox="1"/>
          <p:nvPr/>
        </p:nvSpPr>
        <p:spPr>
          <a:xfrm>
            <a:off x="6281052" y="1551750"/>
            <a:ext cx="5555861" cy="577897"/>
          </a:xfrm>
          <a:prstGeom prst="rect">
            <a:avLst/>
          </a:prstGeom>
          <a:solidFill>
            <a:schemeClr val="accent5"/>
          </a:solidFill>
          <a:ln>
            <a:noFill/>
          </a:ln>
        </p:spPr>
        <p:txBody>
          <a:bodyPr wrap="square" lIns="182854" tIns="146284" rIns="182854" bIns="146284" rtlCol="0">
            <a:spAutoFit/>
          </a:bodyPr>
          <a:lstStyle/>
          <a:p>
            <a:pPr defTabSz="914201">
              <a:lnSpc>
                <a:spcPct val="90000"/>
              </a:lnSpc>
              <a:spcAft>
                <a:spcPts val="600"/>
              </a:spcAft>
              <a:defRPr/>
            </a:pPr>
            <a:r>
              <a:rPr lang="en-US" sz="200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78357" y="1551750"/>
            <a:ext cx="5079839" cy="577897"/>
          </a:xfrm>
          <a:prstGeom prst="rect">
            <a:avLst/>
          </a:prstGeom>
          <a:solidFill>
            <a:schemeClr val="accent5"/>
          </a:solidFill>
          <a:ln>
            <a:noFill/>
          </a:ln>
        </p:spPr>
        <p:txBody>
          <a:bodyPr wrap="square" lIns="182854" tIns="146284" rIns="182854" bIns="146284" rtlCol="0">
            <a:spAutoFit/>
          </a:bodyPr>
          <a:lstStyle/>
          <a:p>
            <a:pPr defTabSz="914201">
              <a:lnSpc>
                <a:spcPct val="90000"/>
              </a:lnSpc>
              <a:spcAft>
                <a:spcPts val="600"/>
              </a:spcAft>
              <a:defRPr/>
            </a:pPr>
            <a:r>
              <a:rPr lang="en-US" sz="200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44792" y="5530852"/>
            <a:ext cx="3362894" cy="608650"/>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Modify existing rules and alerts</a:t>
            </a:r>
          </a:p>
        </p:txBody>
      </p:sp>
      <p:sp>
        <p:nvSpPr>
          <p:cNvPr id="72" name="Rectangle 71"/>
          <p:cNvSpPr/>
          <p:nvPr/>
        </p:nvSpPr>
        <p:spPr bwMode="auto">
          <a:xfrm>
            <a:off x="7108209" y="5083878"/>
            <a:ext cx="4245519" cy="548562"/>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Fine-tuned to specific assets and processes</a:t>
            </a:r>
          </a:p>
        </p:txBody>
      </p:sp>
      <p:sp>
        <p:nvSpPr>
          <p:cNvPr id="73" name="Rectangle 72"/>
          <p:cNvSpPr/>
          <p:nvPr/>
        </p:nvSpPr>
        <p:spPr bwMode="auto">
          <a:xfrm>
            <a:off x="7108209" y="6040863"/>
            <a:ext cx="3236328" cy="548562"/>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Integrate with back-end systems</a:t>
            </a:r>
          </a:p>
        </p:txBody>
      </p:sp>
      <p:sp>
        <p:nvSpPr>
          <p:cNvPr id="74" name="Rectangle 73"/>
          <p:cNvSpPr/>
          <p:nvPr/>
        </p:nvSpPr>
        <p:spPr bwMode="auto">
          <a:xfrm>
            <a:off x="7093905" y="5560893"/>
            <a:ext cx="4484125" cy="548562"/>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Highly visual for your real-time operational data</a:t>
            </a:r>
          </a:p>
        </p:txBody>
      </p:sp>
      <p:sp>
        <p:nvSpPr>
          <p:cNvPr id="78" name="Rectangle 77"/>
          <p:cNvSpPr/>
          <p:nvPr/>
        </p:nvSpPr>
        <p:spPr bwMode="auto">
          <a:xfrm>
            <a:off x="1130490" y="5106600"/>
            <a:ext cx="3750567" cy="503121"/>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Get started in minutes</a:t>
            </a:r>
          </a:p>
        </p:txBody>
      </p:sp>
      <p:sp>
        <p:nvSpPr>
          <p:cNvPr id="81" name="Rectangle 80"/>
          <p:cNvSpPr/>
          <p:nvPr/>
        </p:nvSpPr>
        <p:spPr bwMode="auto">
          <a:xfrm>
            <a:off x="1130490" y="6010822"/>
            <a:ext cx="4572311" cy="608650"/>
          </a:xfrm>
          <a:prstGeom prst="rect">
            <a:avLst/>
          </a:prstGeom>
          <a:noFill/>
          <a:ln w="10795" cap="flat" cmpd="sng" algn="ctr">
            <a:noFill/>
            <a:prstDash val="solid"/>
            <a:headEnd type="none" w="med" len="med"/>
            <a:tailEnd type="none" w="med" len="med"/>
          </a:ln>
          <a:effectLst/>
        </p:spPr>
        <p:txBody>
          <a:bodyPr vert="horz" wrap="square" lIns="91427" tIns="46630" rIns="91427" bIns="4663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38" lvl="1" defTabSz="457101">
              <a:spcBef>
                <a:spcPts val="300"/>
              </a:spcBef>
              <a:defRPr/>
            </a:pPr>
            <a:r>
              <a:rPr lang="en-US" sz="1568" dirty="0">
                <a:solidFill>
                  <a:srgbClr val="FFFFFF"/>
                </a:solidFill>
                <a:latin typeface="Segoe UI Light"/>
              </a:rPr>
              <a:t>Add your devices and begin tailor to your needs</a:t>
            </a:r>
          </a:p>
        </p:txBody>
      </p:sp>
      <p:sp>
        <p:nvSpPr>
          <p:cNvPr id="82" name="Right Arrow 81"/>
          <p:cNvSpPr/>
          <p:nvPr/>
        </p:nvSpPr>
        <p:spPr bwMode="auto">
          <a:xfrm>
            <a:off x="5711537" y="3685513"/>
            <a:ext cx="499712" cy="1083218"/>
          </a:xfrm>
          <a:prstGeom prst="rightArrow">
            <a:avLst>
              <a:gd name="adj1" fmla="val 100000"/>
              <a:gd name="adj2" fmla="val 79723"/>
            </a:avLst>
          </a:pr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737" y="2503820"/>
            <a:ext cx="3792237" cy="2580059"/>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63623" y="2664162"/>
            <a:ext cx="3515736" cy="2304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822" y="2503820"/>
            <a:ext cx="3792237" cy="2580059"/>
          </a:xfrm>
          <a:prstGeom prst="rect">
            <a:avLst/>
          </a:prstGeom>
        </p:spPr>
      </p:pic>
      <p:pic>
        <p:nvPicPr>
          <p:cNvPr id="5123" name="Picture 3" descr="image001"/>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296083" y="2664987"/>
            <a:ext cx="3371371" cy="225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79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2" grpId="0"/>
      <p:bldP spid="73" grpId="0"/>
      <p:bldP spid="74" grpId="0"/>
      <p:bldP spid="78" grpId="0"/>
      <p:bldP spid="81" grpId="0"/>
      <p:bldP spid="8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383" y="977444"/>
            <a:ext cx="9127046" cy="5719175"/>
          </a:xfrm>
          <a:prstGeom prst="rect">
            <a:avLst/>
          </a:prstGeom>
        </p:spPr>
      </p:pic>
      <p:sp>
        <p:nvSpPr>
          <p:cNvPr id="4" name="Title 1"/>
          <p:cNvSpPr txBox="1">
            <a:spLocks/>
          </p:cNvSpPr>
          <p:nvPr/>
        </p:nvSpPr>
        <p:spPr>
          <a:xfrm>
            <a:off x="102986" y="139352"/>
            <a:ext cx="11655840" cy="1050127"/>
          </a:xfrm>
          <a:prstGeom prst="rect">
            <a:avLst/>
          </a:prstGeom>
        </p:spPr>
        <p:txBody>
          <a:bodyPr vert="horz" wrap="square" lIns="143428" tIns="89642" rIns="143428" bIns="89642"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67"/>
            <a:r>
              <a:rPr lang="en-US" dirty="0">
                <a:solidFill>
                  <a:schemeClr val="tx1">
                    <a:lumMod val="50000"/>
                  </a:schemeClr>
                </a:solidFill>
                <a:latin typeface="Segoe UI Light" panose="020B0502040204020203" pitchFamily="34" charset="0"/>
                <a:cs typeface="Segoe UI Light" panose="020B0502040204020203" pitchFamily="34" charset="0"/>
              </a:rPr>
              <a:t>PCS: Remote Monitoring </a:t>
            </a:r>
            <a:r>
              <a:rPr lang="en-US" dirty="0">
                <a:latin typeface="Segoe UI Light" panose="020B0502040204020203" pitchFamily="34" charset="0"/>
                <a:cs typeface="Segoe UI Light" panose="020B0502040204020203" pitchFamily="34" charset="0"/>
                <a:hlinkClick r:id="rId4"/>
              </a:rPr>
              <a:t>azureiotsuite.com</a:t>
            </a:r>
            <a:r>
              <a:rPr lang="en-US" dirty="0">
                <a:latin typeface="Segoe UI Light" panose="020B0502040204020203" pitchFamily="34" charset="0"/>
                <a:cs typeface="Segoe UI Light" panose="020B0502040204020203" pitchFamily="34" charset="0"/>
              </a:rPr>
              <a:t> </a:t>
            </a:r>
            <a:endParaRPr lang="en-US" dirty="0">
              <a:solidFill>
                <a:schemeClr val="tx1">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2530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Ice Breaker</a:t>
            </a:r>
          </a:p>
        </p:txBody>
      </p:sp>
      <p:sp>
        <p:nvSpPr>
          <p:cNvPr id="3" name="Content Placeholder 2"/>
          <p:cNvSpPr>
            <a:spLocks noGrp="1"/>
          </p:cNvSpPr>
          <p:nvPr>
            <p:ph sz="quarter" idx="10"/>
          </p:nvPr>
        </p:nvSpPr>
        <p:spPr>
          <a:xfrm>
            <a:off x="379414" y="1388516"/>
            <a:ext cx="11525250" cy="5139869"/>
          </a:xfrm>
        </p:spPr>
        <p:txBody>
          <a:bodyPr/>
          <a:lstStyle/>
          <a:p>
            <a:r>
              <a:rPr lang="en-US" sz="4000" dirty="0"/>
              <a:t>Name, Role and… Why are you here?</a:t>
            </a:r>
          </a:p>
          <a:p>
            <a:pPr marL="0" indent="0">
              <a:buNone/>
            </a:pPr>
            <a:r>
              <a:rPr lang="en-US" sz="4000" b="1" strike="sngStrike" dirty="0"/>
              <a:t>Rough timeline:</a:t>
            </a:r>
          </a:p>
          <a:p>
            <a:r>
              <a:rPr lang="en-US" sz="4000" strike="sngStrike" dirty="0"/>
              <a:t>9:00 Start</a:t>
            </a:r>
          </a:p>
          <a:p>
            <a:r>
              <a:rPr lang="en-US" sz="4000" strike="sngStrike" dirty="0"/>
              <a:t>10:00 – 10:15 Morning Coffee Break</a:t>
            </a:r>
          </a:p>
          <a:p>
            <a:r>
              <a:rPr lang="en-US" sz="4000" strike="sngStrike" dirty="0"/>
              <a:t>12:00 – 13:00 Lunch</a:t>
            </a:r>
          </a:p>
          <a:p>
            <a:r>
              <a:rPr lang="en-US" sz="4000" strike="sngStrike" dirty="0"/>
              <a:t>15:30 – 15:45 Afternoon Tea</a:t>
            </a:r>
          </a:p>
          <a:p>
            <a:r>
              <a:rPr lang="en-US" sz="4000" strike="sngStrike" dirty="0"/>
              <a:t>17:00 – Wrap-up</a:t>
            </a:r>
          </a:p>
        </p:txBody>
      </p:sp>
    </p:spTree>
    <p:extLst>
      <p:ext uri="{BB962C8B-B14F-4D97-AF65-F5344CB8AC3E}">
        <p14:creationId xmlns:p14="http://schemas.microsoft.com/office/powerpoint/2010/main" val="2275021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253113" y="1080655"/>
            <a:ext cx="9428742" cy="561109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Object 1"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5659"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58" y="2044"/>
                        <a:ext cx="1556" cy="1556"/>
                      </a:xfrm>
                      <a:prstGeom prst="rect">
                        <a:avLst/>
                      </a:prstGeom>
                    </p:spPr>
                  </p:pic>
                </p:oleObj>
              </mc:Fallback>
            </mc:AlternateContent>
          </a:graphicData>
        </a:graphic>
      </p:graphicFrame>
      <p:grpSp>
        <p:nvGrpSpPr>
          <p:cNvPr id="4" name="Group 3"/>
          <p:cNvGrpSpPr/>
          <p:nvPr/>
        </p:nvGrpSpPr>
        <p:grpSpPr>
          <a:xfrm>
            <a:off x="641269" y="843148"/>
            <a:ext cx="10040586" cy="5848597"/>
            <a:chOff x="0" y="0"/>
            <a:chExt cx="12435840" cy="6994525"/>
          </a:xfrm>
        </p:grpSpPr>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0"/>
              <a:ext cx="12435840" cy="269875"/>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0" y="269875"/>
              <a:ext cx="624114" cy="6724650"/>
            </a:xfrm>
            <a:prstGeom prst="rect">
              <a:avLst/>
            </a:prstGeom>
          </p:spPr>
        </p:pic>
      </p:grpSp>
      <p:sp>
        <p:nvSpPr>
          <p:cNvPr id="9" name="Title 1"/>
          <p:cNvSpPr txBox="1">
            <a:spLocks/>
          </p:cNvSpPr>
          <p:nvPr/>
        </p:nvSpPr>
        <p:spPr>
          <a:xfrm>
            <a:off x="85593" y="30528"/>
            <a:ext cx="11655840" cy="1050127"/>
          </a:xfrm>
          <a:prstGeom prst="rect">
            <a:avLst/>
          </a:prstGeom>
        </p:spPr>
        <p:txBody>
          <a:bodyPr vert="horz" wrap="square" lIns="143428" tIns="89642" rIns="143428" bIns="89642"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67"/>
            <a:r>
              <a:rPr lang="en-US" dirty="0">
                <a:solidFill>
                  <a:schemeClr val="tx1">
                    <a:lumMod val="50000"/>
                  </a:schemeClr>
                </a:solidFill>
                <a:latin typeface="Segoe UI Light" panose="020B0502040204020203" pitchFamily="34" charset="0"/>
                <a:cs typeface="Segoe UI Light" panose="020B0502040204020203" pitchFamily="34" charset="0"/>
              </a:rPr>
              <a:t>PCS: Predictive Maintenance </a:t>
            </a:r>
            <a:r>
              <a:rPr lang="en-US" dirty="0">
                <a:latin typeface="Segoe UI Light" panose="020B0502040204020203" pitchFamily="34" charset="0"/>
                <a:cs typeface="Segoe UI Light" panose="020B0502040204020203" pitchFamily="34" charset="0"/>
                <a:hlinkClick r:id="rId9"/>
              </a:rPr>
              <a:t>azureiotsuite.com</a:t>
            </a:r>
            <a:r>
              <a:rPr lang="en-US" dirty="0">
                <a:latin typeface="Segoe UI Light" panose="020B0502040204020203" pitchFamily="34" charset="0"/>
                <a:cs typeface="Segoe UI Light" panose="020B0502040204020203" pitchFamily="34" charset="0"/>
              </a:rPr>
              <a:t> </a:t>
            </a:r>
            <a:endParaRPr lang="en-US" dirty="0">
              <a:solidFill>
                <a:schemeClr val="tx1">
                  <a:lumMod val="50000"/>
                </a:schemeClr>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419280" y="1080655"/>
            <a:ext cx="8988467" cy="5553071"/>
          </a:xfrm>
          <a:prstGeom prst="rect">
            <a:avLst/>
          </a:prstGeom>
        </p:spPr>
      </p:pic>
    </p:spTree>
    <p:extLst>
      <p:ext uri="{BB962C8B-B14F-4D97-AF65-F5344CB8AC3E}">
        <p14:creationId xmlns:p14="http://schemas.microsoft.com/office/powerpoint/2010/main" val="183878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122397" y="4911792"/>
            <a:ext cx="930031" cy="866107"/>
          </a:xfrm>
          <a:prstGeom prst="rect">
            <a:avLst/>
          </a:prstGeom>
          <a:solidFill>
            <a:srgbClr val="BFBFB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What is behind IoT Suite preconfigured solutions</a:t>
            </a:r>
            <a:endParaRPr lang="en-US" dirty="0"/>
          </a:p>
        </p:txBody>
      </p:sp>
      <p:sp>
        <p:nvSpPr>
          <p:cNvPr id="119" name="Line 18"/>
          <p:cNvSpPr>
            <a:spLocks noChangeShapeType="1"/>
          </p:cNvSpPr>
          <p:nvPr/>
        </p:nvSpPr>
        <p:spPr bwMode="auto">
          <a:xfrm>
            <a:off x="1848013"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20" name="Line 83"/>
          <p:cNvSpPr>
            <a:spLocks noChangeShapeType="1"/>
          </p:cNvSpPr>
          <p:nvPr/>
        </p:nvSpPr>
        <p:spPr bwMode="auto">
          <a:xfrm flipH="1">
            <a:off x="1848013"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22" name="Rectangle 16"/>
          <p:cNvSpPr>
            <a:spLocks noChangeArrowheads="1"/>
          </p:cNvSpPr>
          <p:nvPr/>
        </p:nvSpPr>
        <p:spPr bwMode="auto">
          <a:xfrm>
            <a:off x="172568" y="1857848"/>
            <a:ext cx="1633150" cy="401151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225">
              <a:defRPr/>
            </a:pPr>
            <a:r>
              <a:rPr lang="en-US" altLang="en-US" sz="1568" kern="0" dirty="0">
                <a:solidFill>
                  <a:schemeClr val="bg1"/>
                </a:solidFill>
                <a:cs typeface="Segoe UI Light" panose="020B0502040204020203" pitchFamily="34" charset="0"/>
              </a:rPr>
              <a:t>Devices</a:t>
            </a:r>
            <a:endParaRPr lang="en-US" sz="1568"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2821918" y="1404045"/>
            <a:ext cx="6431936" cy="4326681"/>
          </a:xfrm>
          <a:prstGeom prst="rect">
            <a:avLst/>
          </a:prstGeom>
          <a:noFill/>
          <a:ln w="6350">
            <a:solidFill>
              <a:schemeClr val="tx1"/>
            </a:solidFill>
          </a:ln>
        </p:spPr>
        <p:txBody>
          <a:bodyPr vert="horz" wrap="square" lIns="89642" tIns="44821" rIns="89642" bIns="44821" numCol="1" anchor="t" anchorCtr="0" compatLnSpc="1">
            <a:prstTxWarp prst="textNoShape">
              <a:avLst/>
            </a:prstTxWarp>
          </a:bodyPr>
          <a:lstStyle/>
          <a:p>
            <a:pPr defTabSz="896386">
              <a:defRPr/>
            </a:pPr>
            <a:r>
              <a:rPr lang="en-US" altLang="en-US" sz="1765" dirty="0">
                <a:latin typeface="Segoe UI Light" panose="020B0502040204020203" pitchFamily="34" charset="0"/>
              </a:rPr>
              <a:t>Azure IoT Suite Remote Monitoring and Predictive Maintenance*</a:t>
            </a:r>
            <a:endParaRPr lang="en-US" sz="1765" dirty="0">
              <a:latin typeface="Segoe UI"/>
            </a:endParaRPr>
          </a:p>
        </p:txBody>
      </p:sp>
      <p:grpSp>
        <p:nvGrpSpPr>
          <p:cNvPr id="127" name="Group 126"/>
          <p:cNvGrpSpPr/>
          <p:nvPr/>
        </p:nvGrpSpPr>
        <p:grpSpPr>
          <a:xfrm>
            <a:off x="659488" y="3660919"/>
            <a:ext cx="463459" cy="482045"/>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31" name="Rectangle 20"/>
          <p:cNvSpPr>
            <a:spLocks noChangeArrowheads="1"/>
          </p:cNvSpPr>
          <p:nvPr/>
        </p:nvSpPr>
        <p:spPr bwMode="auto">
          <a:xfrm>
            <a:off x="10420940" y="1853977"/>
            <a:ext cx="1503510" cy="40115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225">
              <a:defRPr/>
            </a:pPr>
            <a:r>
              <a:rPr lang="en-US" altLang="en-US" sz="1568" kern="0" dirty="0">
                <a:solidFill>
                  <a:schemeClr val="bg1"/>
                </a:solidFill>
                <a:cs typeface="Segoe UI Light" panose="020B0502040204020203" pitchFamily="34" charset="0"/>
              </a:rPr>
              <a:t>Back end systems and processes</a:t>
            </a:r>
          </a:p>
          <a:p>
            <a:pPr algn="ctr" defTabSz="914225">
              <a:defRPr/>
            </a:pPr>
            <a:endParaRPr lang="en-US" sz="1568"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731760" y="4068618"/>
            <a:ext cx="33664" cy="15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980" dirty="0">
                <a:solidFill>
                  <a:srgbClr val="00188F"/>
                </a:solidFill>
                <a:latin typeface="Segoe UI" panose="020B0502040204020203" pitchFamily="34" charset="0"/>
              </a:rPr>
              <a:t> </a:t>
            </a:r>
            <a:endParaRPr lang="en-US" altLang="en-US" sz="1765" dirty="0">
              <a:solidFill>
                <a:prstClr val="black"/>
              </a:solidFill>
            </a:endParaRPr>
          </a:p>
        </p:txBody>
      </p:sp>
      <p:sp>
        <p:nvSpPr>
          <p:cNvPr id="133" name="Freeform 132"/>
          <p:cNvSpPr>
            <a:spLocks noChangeAspect="1"/>
          </p:cNvSpPr>
          <p:nvPr/>
        </p:nvSpPr>
        <p:spPr bwMode="auto">
          <a:xfrm rot="5280000">
            <a:off x="3207192" y="3719409"/>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134" name="Group 133"/>
          <p:cNvGrpSpPr/>
          <p:nvPr/>
        </p:nvGrpSpPr>
        <p:grpSpPr>
          <a:xfrm>
            <a:off x="5299815" y="3753886"/>
            <a:ext cx="474669" cy="488676"/>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43" name="Rectangle 180"/>
          <p:cNvSpPr>
            <a:spLocks noChangeArrowheads="1"/>
          </p:cNvSpPr>
          <p:nvPr/>
        </p:nvSpPr>
        <p:spPr bwMode="auto">
          <a:xfrm>
            <a:off x="5225113" y="4300145"/>
            <a:ext cx="630169"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Event Hub</a:t>
            </a:r>
            <a:endParaRPr lang="en-US" altLang="en-US" sz="1765" dirty="0"/>
          </a:p>
        </p:txBody>
      </p:sp>
      <p:sp>
        <p:nvSpPr>
          <p:cNvPr id="144" name="Line 181"/>
          <p:cNvSpPr>
            <a:spLocks noChangeShapeType="1"/>
          </p:cNvSpPr>
          <p:nvPr/>
        </p:nvSpPr>
        <p:spPr bwMode="auto">
          <a:xfrm>
            <a:off x="3657926" y="4016899"/>
            <a:ext cx="42457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5" name="Line 183"/>
          <p:cNvSpPr>
            <a:spLocks noChangeShapeType="1"/>
          </p:cNvSpPr>
          <p:nvPr/>
        </p:nvSpPr>
        <p:spPr bwMode="auto">
          <a:xfrm>
            <a:off x="5782266" y="4016899"/>
            <a:ext cx="45132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46" name="Group 145"/>
          <p:cNvGrpSpPr/>
          <p:nvPr/>
        </p:nvGrpSpPr>
        <p:grpSpPr>
          <a:xfrm>
            <a:off x="5320047" y="2949282"/>
            <a:ext cx="449768" cy="390630"/>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51" name="Rectangle 189"/>
          <p:cNvSpPr>
            <a:spLocks noChangeArrowheads="1"/>
          </p:cNvSpPr>
          <p:nvPr/>
        </p:nvSpPr>
        <p:spPr bwMode="auto">
          <a:xfrm>
            <a:off x="5122397" y="3336800"/>
            <a:ext cx="850177"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a:latin typeface="Segoe UI" panose="020B0502040204020203" pitchFamily="34" charset="0"/>
              </a:rPr>
              <a:t>Storage blobs</a:t>
            </a:r>
            <a:endParaRPr lang="en-US" altLang="en-US" sz="1765"/>
          </a:p>
        </p:txBody>
      </p:sp>
      <p:sp>
        <p:nvSpPr>
          <p:cNvPr id="152" name="Freeform 190"/>
          <p:cNvSpPr>
            <a:spLocks noEditPoints="1"/>
          </p:cNvSpPr>
          <p:nvPr/>
        </p:nvSpPr>
        <p:spPr bwMode="auto">
          <a:xfrm>
            <a:off x="7402367" y="2944614"/>
            <a:ext cx="305033" cy="398411"/>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3" name="Rectangle 191"/>
          <p:cNvSpPr>
            <a:spLocks noChangeArrowheads="1"/>
          </p:cNvSpPr>
          <p:nvPr/>
        </p:nvSpPr>
        <p:spPr bwMode="auto">
          <a:xfrm>
            <a:off x="7168923" y="3336800"/>
            <a:ext cx="81560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err="1">
                <a:latin typeface="Segoe UI" panose="020B0502040204020203" pitchFamily="34" charset="0"/>
              </a:rPr>
              <a:t>DocumentDB</a:t>
            </a:r>
            <a:endParaRPr lang="en-US" altLang="en-US" sz="1765" dirty="0"/>
          </a:p>
        </p:txBody>
      </p:sp>
      <p:sp>
        <p:nvSpPr>
          <p:cNvPr id="154" name="Freeform 192"/>
          <p:cNvSpPr>
            <a:spLocks/>
          </p:cNvSpPr>
          <p:nvPr/>
        </p:nvSpPr>
        <p:spPr bwMode="auto">
          <a:xfrm>
            <a:off x="6782962" y="3624713"/>
            <a:ext cx="771921" cy="368842"/>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5" name="Freeform 194"/>
          <p:cNvSpPr>
            <a:spLocks/>
          </p:cNvSpPr>
          <p:nvPr/>
        </p:nvSpPr>
        <p:spPr bwMode="auto">
          <a:xfrm>
            <a:off x="4448523" y="3145375"/>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56" name="Group 155"/>
          <p:cNvGrpSpPr/>
          <p:nvPr/>
        </p:nvGrpSpPr>
        <p:grpSpPr>
          <a:xfrm>
            <a:off x="6297399" y="2196036"/>
            <a:ext cx="498014" cy="441987"/>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grpSp>
      <p:sp>
        <p:nvSpPr>
          <p:cNvPr id="172" name="Rectangle 212"/>
          <p:cNvSpPr>
            <a:spLocks noChangeArrowheads="1"/>
          </p:cNvSpPr>
          <p:nvPr/>
        </p:nvSpPr>
        <p:spPr bwMode="auto">
          <a:xfrm>
            <a:off x="6192570" y="2663721"/>
            <a:ext cx="716601"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Web/</a:t>
            </a:r>
            <a:br>
              <a:rPr lang="en-US" altLang="en-US" sz="1078" dirty="0">
                <a:latin typeface="Segoe UI" panose="020B0502040204020203" pitchFamily="34" charset="0"/>
              </a:rPr>
            </a:br>
            <a:r>
              <a:rPr lang="en-US" altLang="en-US" sz="1078" dirty="0">
                <a:latin typeface="Segoe UI" panose="020B0502040204020203" pitchFamily="34" charset="0"/>
              </a:rPr>
              <a:t>Mobile App</a:t>
            </a:r>
            <a:endParaRPr lang="en-US" altLang="en-US" sz="1765" dirty="0"/>
          </a:p>
        </p:txBody>
      </p:sp>
      <p:sp>
        <p:nvSpPr>
          <p:cNvPr id="173" name="Freeform 213"/>
          <p:cNvSpPr>
            <a:spLocks/>
          </p:cNvSpPr>
          <p:nvPr/>
        </p:nvSpPr>
        <p:spPr bwMode="auto">
          <a:xfrm>
            <a:off x="6876340" y="2417030"/>
            <a:ext cx="678544" cy="432649"/>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4" name="Freeform 216"/>
          <p:cNvSpPr>
            <a:spLocks/>
          </p:cNvSpPr>
          <p:nvPr/>
        </p:nvSpPr>
        <p:spPr bwMode="auto">
          <a:xfrm>
            <a:off x="5545709" y="2417030"/>
            <a:ext cx="670763" cy="518246"/>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5" name="Line 217"/>
          <p:cNvSpPr>
            <a:spLocks noChangeShapeType="1"/>
          </p:cNvSpPr>
          <p:nvPr/>
        </p:nvSpPr>
        <p:spPr bwMode="auto">
          <a:xfrm flipV="1">
            <a:off x="6546406" y="3075341"/>
            <a:ext cx="0" cy="690994"/>
          </a:xfrm>
          <a:prstGeom prst="line">
            <a:avLst/>
          </a:prstGeom>
          <a:noFill/>
          <a:ln w="6350" cap="rnd">
            <a:solidFill>
              <a:schemeClr val="bg1">
                <a:lumMod val="50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6" name="Freeform 218"/>
          <p:cNvSpPr>
            <a:spLocks/>
          </p:cNvSpPr>
          <p:nvPr/>
        </p:nvSpPr>
        <p:spPr bwMode="auto">
          <a:xfrm>
            <a:off x="6484154" y="2907263"/>
            <a:ext cx="124503" cy="124503"/>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7" name="Freeform 234"/>
          <p:cNvSpPr>
            <a:spLocks/>
          </p:cNvSpPr>
          <p:nvPr/>
        </p:nvSpPr>
        <p:spPr bwMode="auto">
          <a:xfrm>
            <a:off x="3475550" y="2417030"/>
            <a:ext cx="2770980" cy="126215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78" name="Group 177"/>
          <p:cNvGrpSpPr/>
          <p:nvPr/>
        </p:nvGrpSpPr>
        <p:grpSpPr>
          <a:xfrm>
            <a:off x="4134152" y="3753886"/>
            <a:ext cx="628741" cy="488676"/>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83" name="Rectangle 240"/>
          <p:cNvSpPr>
            <a:spLocks noChangeArrowheads="1"/>
          </p:cNvSpPr>
          <p:nvPr/>
        </p:nvSpPr>
        <p:spPr bwMode="auto">
          <a:xfrm>
            <a:off x="4177440" y="4300144"/>
            <a:ext cx="542165"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Stream </a:t>
            </a:r>
            <a:br>
              <a:rPr lang="en-US" altLang="en-US" sz="1078" dirty="0">
                <a:latin typeface="Segoe UI" panose="020B0502040204020203" pitchFamily="34" charset="0"/>
              </a:rPr>
            </a:br>
            <a:r>
              <a:rPr lang="en-US" altLang="en-US" sz="1078" dirty="0">
                <a:latin typeface="Segoe UI" panose="020B0502040204020203" pitchFamily="34" charset="0"/>
              </a:rPr>
              <a:t>Analytics</a:t>
            </a:r>
            <a:endParaRPr lang="en-US" altLang="en-US" sz="1765" dirty="0"/>
          </a:p>
        </p:txBody>
      </p:sp>
      <p:sp>
        <p:nvSpPr>
          <p:cNvPr id="184" name="Line 241"/>
          <p:cNvSpPr>
            <a:spLocks noChangeShapeType="1"/>
          </p:cNvSpPr>
          <p:nvPr/>
        </p:nvSpPr>
        <p:spPr bwMode="auto">
          <a:xfrm>
            <a:off x="4780013" y="4016899"/>
            <a:ext cx="41864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85" name="Group 184"/>
          <p:cNvGrpSpPr/>
          <p:nvPr/>
        </p:nvGrpSpPr>
        <p:grpSpPr>
          <a:xfrm>
            <a:off x="8672302" y="3788902"/>
            <a:ext cx="417087" cy="418643"/>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88" name="Rectangle 250"/>
          <p:cNvSpPr>
            <a:spLocks noChangeArrowheads="1"/>
          </p:cNvSpPr>
          <p:nvPr/>
        </p:nvSpPr>
        <p:spPr bwMode="auto">
          <a:xfrm>
            <a:off x="8513561" y="4300145"/>
            <a:ext cx="67417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Logic Apps</a:t>
            </a:r>
            <a:endParaRPr lang="en-US" altLang="en-US" sz="1765" dirty="0"/>
          </a:p>
        </p:txBody>
      </p:sp>
      <p:sp>
        <p:nvSpPr>
          <p:cNvPr id="189" name="Line 251"/>
          <p:cNvSpPr>
            <a:spLocks noChangeShapeType="1"/>
          </p:cNvSpPr>
          <p:nvPr/>
        </p:nvSpPr>
        <p:spPr bwMode="auto">
          <a:xfrm>
            <a:off x="6782962" y="3993555"/>
            <a:ext cx="178506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96" name="Rectangle 260"/>
          <p:cNvSpPr>
            <a:spLocks noChangeArrowheads="1"/>
          </p:cNvSpPr>
          <p:nvPr/>
        </p:nvSpPr>
        <p:spPr bwMode="auto">
          <a:xfrm>
            <a:off x="3169250" y="4300145"/>
            <a:ext cx="48559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IoT Hub</a:t>
            </a:r>
            <a:endParaRPr lang="en-US" altLang="en-US" sz="1765" dirty="0"/>
          </a:p>
        </p:txBody>
      </p:sp>
      <p:grpSp>
        <p:nvGrpSpPr>
          <p:cNvPr id="197" name="Group 196"/>
          <p:cNvGrpSpPr/>
          <p:nvPr/>
        </p:nvGrpSpPr>
        <p:grpSpPr>
          <a:xfrm>
            <a:off x="6297399" y="3778009"/>
            <a:ext cx="498014" cy="440431"/>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212" name="Rectangle 275"/>
          <p:cNvSpPr>
            <a:spLocks noChangeArrowheads="1"/>
          </p:cNvSpPr>
          <p:nvPr/>
        </p:nvSpPr>
        <p:spPr bwMode="auto">
          <a:xfrm>
            <a:off x="6253823" y="4300145"/>
            <a:ext cx="59088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Web Jobs</a:t>
            </a:r>
            <a:endParaRPr lang="en-US" altLang="en-US" sz="1765" dirty="0"/>
          </a:p>
        </p:txBody>
      </p:sp>
      <p:sp>
        <p:nvSpPr>
          <p:cNvPr id="221" name="Line 18"/>
          <p:cNvSpPr>
            <a:spLocks noChangeShapeType="1"/>
          </p:cNvSpPr>
          <p:nvPr/>
        </p:nvSpPr>
        <p:spPr bwMode="auto">
          <a:xfrm>
            <a:off x="9420935"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222" name="Line 83"/>
          <p:cNvSpPr>
            <a:spLocks noChangeShapeType="1"/>
          </p:cNvSpPr>
          <p:nvPr/>
        </p:nvSpPr>
        <p:spPr bwMode="auto">
          <a:xfrm flipH="1">
            <a:off x="9420935"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23" name="Rectangle 128"/>
          <p:cNvSpPr>
            <a:spLocks noChangeArrowheads="1"/>
          </p:cNvSpPr>
          <p:nvPr/>
        </p:nvSpPr>
        <p:spPr bwMode="auto">
          <a:xfrm>
            <a:off x="379996" y="4188890"/>
            <a:ext cx="983943"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372" dirty="0">
                <a:solidFill>
                  <a:prstClr val="white"/>
                </a:solidFill>
                <a:latin typeface="Segoe UI" panose="020B0502040204020203" pitchFamily="34" charset="0"/>
              </a:rPr>
              <a:t>C# simulator</a:t>
            </a:r>
            <a:endParaRPr lang="en-US" altLang="en-US" sz="1372" dirty="0">
              <a:solidFill>
                <a:prstClr val="white"/>
              </a:solidFill>
            </a:endParaRPr>
          </a:p>
        </p:txBody>
      </p:sp>
      <p:sp>
        <p:nvSpPr>
          <p:cNvPr id="112" name="Freeform 194"/>
          <p:cNvSpPr>
            <a:spLocks/>
          </p:cNvSpPr>
          <p:nvPr/>
        </p:nvSpPr>
        <p:spPr bwMode="auto">
          <a:xfrm flipV="1">
            <a:off x="4448523" y="4723071"/>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317" name="Freeform 194"/>
          <p:cNvSpPr>
            <a:spLocks/>
          </p:cNvSpPr>
          <p:nvPr/>
        </p:nvSpPr>
        <p:spPr bwMode="auto">
          <a:xfrm rot="16200000" flipV="1">
            <a:off x="5942027" y="4753618"/>
            <a:ext cx="634926" cy="57383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11" name="Freeform 110"/>
          <p:cNvSpPr>
            <a:spLocks noChangeAspect="1"/>
          </p:cNvSpPr>
          <p:nvPr/>
        </p:nvSpPr>
        <p:spPr>
          <a:xfrm>
            <a:off x="5365599" y="5087055"/>
            <a:ext cx="376805" cy="399697"/>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endParaRPr>
          </a:p>
        </p:txBody>
      </p:sp>
      <p:sp>
        <p:nvSpPr>
          <p:cNvPr id="318" name="Rectangle 180"/>
          <p:cNvSpPr>
            <a:spLocks noChangeArrowheads="1"/>
          </p:cNvSpPr>
          <p:nvPr/>
        </p:nvSpPr>
        <p:spPr bwMode="auto">
          <a:xfrm>
            <a:off x="5262468" y="5507181"/>
            <a:ext cx="674865" cy="16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 Azure ML</a:t>
            </a:r>
            <a:endParaRPr lang="en-US" altLang="en-US" sz="1765" dirty="0"/>
          </a:p>
        </p:txBody>
      </p:sp>
      <p:sp>
        <p:nvSpPr>
          <p:cNvPr id="4" name="TextBox 3"/>
          <p:cNvSpPr txBox="1"/>
          <p:nvPr/>
        </p:nvSpPr>
        <p:spPr>
          <a:xfrm>
            <a:off x="268928" y="6251713"/>
            <a:ext cx="6387627" cy="461665"/>
          </a:xfrm>
          <a:prstGeom prst="rect">
            <a:avLst/>
          </a:prstGeom>
          <a:solidFill>
            <a:srgbClr val="BFBFBF">
              <a:alpha val="25098"/>
            </a:srgbClr>
          </a:solidFill>
        </p:spPr>
        <p:txBody>
          <a:bodyPr wrap="square" lIns="182880" tIns="146304" rIns="182880" bIns="146304" rtlCol="0">
            <a:spAutoFit/>
          </a:bodyPr>
          <a:lstStyle/>
          <a:p>
            <a:pPr>
              <a:lnSpc>
                <a:spcPct val="90000"/>
              </a:lnSpc>
              <a:spcAft>
                <a:spcPts val="600"/>
              </a:spcAft>
            </a:pPr>
            <a:r>
              <a:rPr lang="en-US" sz="1200" dirty="0">
                <a:latin typeface="Segoe UI" panose="020B0502040204020203" pitchFamily="34" charset="0"/>
                <a:cs typeface="Segoe UI" panose="020B0502040204020203" pitchFamily="34" charset="0"/>
              </a:rPr>
              <a:t>* Machine Learning available with Predictive Maintenance only </a:t>
            </a:r>
          </a:p>
        </p:txBody>
      </p:sp>
      <p:grpSp>
        <p:nvGrpSpPr>
          <p:cNvPr id="96" name="1 Devices - sensors"/>
          <p:cNvGrpSpPr/>
          <p:nvPr/>
        </p:nvGrpSpPr>
        <p:grpSpPr>
          <a:xfrm>
            <a:off x="-821184" y="2135555"/>
            <a:ext cx="3657351" cy="3310034"/>
            <a:chOff x="-1671069" y="2663949"/>
            <a:chExt cx="3976839" cy="3323126"/>
          </a:xfrm>
        </p:grpSpPr>
        <p:sp>
          <p:nvSpPr>
            <p:cNvPr id="97" name="TextBox 96"/>
            <p:cNvSpPr txBox="1"/>
            <p:nvPr/>
          </p:nvSpPr>
          <p:spPr>
            <a:xfrm>
              <a:off x="-1671069" y="2663949"/>
              <a:ext cx="3976839" cy="741586"/>
            </a:xfrm>
            <a:prstGeom prst="rect">
              <a:avLst/>
            </a:prstGeom>
            <a:noFill/>
            <a:ln>
              <a:noFill/>
              <a:headEnd type="none" w="med" len="med"/>
              <a:tailEnd type="none" w="med" len="med"/>
            </a:ln>
          </p:spPr>
          <p:txBody>
            <a:bodyPr wrap="square" lIns="0" tIns="0" rIns="0" bIns="0" rtlCol="0">
              <a:spAutoFit/>
            </a:bodyPr>
            <a:lstStyle/>
            <a:p>
              <a:pPr algn="ctr" defTabSz="932182"/>
              <a:r>
                <a:rPr lang="en-US" sz="1200" kern="0" dirty="0">
                  <a:solidFill>
                    <a:srgbClr val="FFFFFF"/>
                  </a:solidFill>
                  <a:latin typeface="Segoe UI Light" panose="020B0502040204020203" pitchFamily="34" charset="0"/>
                  <a:cs typeface="Segoe UI Light" panose="020B0502040204020203" pitchFamily="34" charset="0"/>
                </a:rPr>
                <a:t>Azure IoT SDK (OSS)</a:t>
              </a:r>
            </a:p>
            <a:p>
              <a:pPr algn="ctr" defTabSz="932182"/>
              <a:r>
                <a:rPr lang="en-US" sz="1200" kern="0" dirty="0">
                  <a:solidFill>
                    <a:srgbClr val="FFFFFF"/>
                  </a:solidFill>
                  <a:latin typeface="Segoe UI Light" panose="020B0502040204020203" pitchFamily="34" charset="0"/>
                  <a:cs typeface="Segoe UI Light" panose="020B0502040204020203" pitchFamily="34" charset="0"/>
                </a:rPr>
                <a:t>Linux, RTOS, </a:t>
              </a:r>
            </a:p>
            <a:p>
              <a:pPr algn="ctr" defTabSz="932182"/>
              <a:r>
                <a:rPr lang="en-US" sz="1200" kern="0" dirty="0" err="1">
                  <a:solidFill>
                    <a:srgbClr val="FFFFFF"/>
                  </a:solidFill>
                  <a:latin typeface="Segoe UI Light" panose="020B0502040204020203" pitchFamily="34" charset="0"/>
                  <a:cs typeface="Segoe UI Light" panose="020B0502040204020203" pitchFamily="34" charset="0"/>
                </a:rPr>
                <a:t>mBed</a:t>
              </a:r>
              <a:r>
                <a:rPr lang="en-US" sz="1200" kern="0" dirty="0">
                  <a:solidFill>
                    <a:srgbClr val="FFFFFF"/>
                  </a:solidFill>
                  <a:latin typeface="Segoe UI Light" panose="020B0502040204020203" pitchFamily="34" charset="0"/>
                  <a:cs typeface="Segoe UI Light" panose="020B0502040204020203" pitchFamily="34" charset="0"/>
                </a:rPr>
                <a:t>, Windows, </a:t>
              </a:r>
            </a:p>
            <a:p>
              <a:pPr algn="ctr" defTabSz="932182"/>
              <a:r>
                <a:rPr lang="en-US" sz="1200" kern="0" dirty="0">
                  <a:solidFill>
                    <a:srgbClr val="FFFFFF"/>
                  </a:solidFill>
                  <a:latin typeface="Segoe UI Light" panose="020B0502040204020203" pitchFamily="34" charset="0"/>
                  <a:cs typeface="Segoe UI Light" panose="020B0502040204020203" pitchFamily="34" charset="0"/>
                </a:rPr>
                <a:t>Android, iOS </a:t>
              </a:r>
            </a:p>
          </p:txBody>
        </p:sp>
        <p:sp>
          <p:nvSpPr>
            <p:cNvPr id="98" name="Rectangle 97"/>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99"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00" name="Rectangle 99"/>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01"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02" name="Rectangle 101"/>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03"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04" name="Rectangle 103"/>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05"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06" name="Rectangle 105"/>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07"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08" name="Rectangle 107"/>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09"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sp>
          <p:nvSpPr>
            <p:cNvPr id="110" name="Rectangle 109"/>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1" rIns="45701" bIns="91402" numCol="1" spcCol="0" rtlCol="0" fromWordArt="0" anchor="b" anchorCtr="0" forceAA="0" compatLnSpc="1">
              <a:prstTxWarp prst="textNoShape">
                <a:avLst/>
              </a:prstTxWarp>
              <a:noAutofit/>
            </a:bodyPr>
            <a:lstStyle/>
            <a:p>
              <a:pPr algn="ctr" defTabSz="913549" fontAlgn="base">
                <a:spcBef>
                  <a:spcPct val="0"/>
                </a:spcBef>
                <a:spcAft>
                  <a:spcPct val="0"/>
                </a:spcAft>
              </a:pPr>
              <a:endParaRPr lang="en-US" spc="-51" dirty="0">
                <a:solidFill>
                  <a:srgbClr val="FFFFFF"/>
                </a:solidFill>
                <a:latin typeface="Segoe UI"/>
                <a:ea typeface="Segoe UI" pitchFamily="34" charset="0"/>
                <a:cs typeface="Segoe UI" pitchFamily="34" charset="0"/>
              </a:endParaRPr>
            </a:p>
          </p:txBody>
        </p:sp>
        <p:sp>
          <p:nvSpPr>
            <p:cNvPr id="113"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algn="ctr" defTabSz="1074663" fontAlgn="base">
                <a:spcBef>
                  <a:spcPct val="0"/>
                </a:spcBef>
                <a:spcAft>
                  <a:spcPct val="0"/>
                </a:spcAft>
                <a:defRPr/>
              </a:pPr>
              <a:endParaRPr lang="en-US" sz="2353" kern="0" spc="-59" dirty="0">
                <a:solidFill>
                  <a:srgbClr val="FFFFFF"/>
                </a:solidFill>
                <a:latin typeface="Segoe UI"/>
                <a:ea typeface="Segoe UI" pitchFamily="34" charset="0"/>
                <a:cs typeface="Segoe UI" pitchFamily="34" charset="0"/>
              </a:endParaRPr>
            </a:p>
          </p:txBody>
        </p:sp>
      </p:grpSp>
      <p:grpSp>
        <p:nvGrpSpPr>
          <p:cNvPr id="114" name="Group 113"/>
          <p:cNvGrpSpPr/>
          <p:nvPr/>
        </p:nvGrpSpPr>
        <p:grpSpPr>
          <a:xfrm>
            <a:off x="5831893" y="1812268"/>
            <a:ext cx="455452" cy="524232"/>
            <a:chOff x="7945345" y="2318948"/>
            <a:chExt cx="601180" cy="707779"/>
          </a:xfrm>
        </p:grpSpPr>
        <p:grpSp>
          <p:nvGrpSpPr>
            <p:cNvPr id="115" name="Group 114"/>
            <p:cNvGrpSpPr>
              <a:grpSpLocks noChangeAspect="1"/>
            </p:cNvGrpSpPr>
            <p:nvPr/>
          </p:nvGrpSpPr>
          <p:grpSpPr>
            <a:xfrm>
              <a:off x="7945345" y="2318948"/>
              <a:ext cx="601180" cy="518579"/>
              <a:chOff x="9888538" y="3827463"/>
              <a:chExt cx="1676400" cy="1270000"/>
            </a:xfrm>
            <a:solidFill>
              <a:schemeClr val="bg1">
                <a:lumMod val="50000"/>
              </a:schemeClr>
            </a:solidFill>
          </p:grpSpPr>
          <p:sp>
            <p:nvSpPr>
              <p:cNvPr id="117" name="Rectangle 116"/>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18" name="Rectangle 117"/>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21" name="Rectangle 120"/>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23" name="Rectangle 122"/>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24" name="Rectangle 123"/>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25" name="Rectangle 124"/>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0" name="Rectangle 189"/>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1" name="Rectangle 190"/>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2" name="Rectangle 191"/>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3" name="Rectangle 192"/>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4" name="Rectangle 193"/>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5" name="Freeform 75"/>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3" name="Freeform 76"/>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4" name="Freeform 77"/>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5" name="Rectangle 214"/>
              <p:cNvSpPr>
                <a:spLocks noChangeArrowheads="1"/>
              </p:cNvSpPr>
              <p:nvPr/>
            </p:nvSpPr>
            <p:spPr bwMode="auto">
              <a:xfrm>
                <a:off x="11326813" y="3900488"/>
                <a:ext cx="539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6" name="Freeform 79"/>
              <p:cNvSpPr>
                <a:spLocks noEditPoints="1"/>
              </p:cNvSpPr>
              <p:nvPr/>
            </p:nvSpPr>
            <p:spPr bwMode="auto">
              <a:xfrm>
                <a:off x="9891713" y="3827463"/>
                <a:ext cx="1673225" cy="168275"/>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7" name="Freeform 80"/>
              <p:cNvSpPr>
                <a:spLocks noEditPoints="1"/>
              </p:cNvSpPr>
              <p:nvPr/>
            </p:nvSpPr>
            <p:spPr bwMode="auto">
              <a:xfrm>
                <a:off x="9888538" y="4030663"/>
                <a:ext cx="1670050" cy="1066800"/>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grpSp>
        <p:sp>
          <p:nvSpPr>
            <p:cNvPr id="116" name="Rectangle 240"/>
            <p:cNvSpPr>
              <a:spLocks noChangeArrowheads="1"/>
            </p:cNvSpPr>
            <p:nvPr/>
          </p:nvSpPr>
          <p:spPr bwMode="auto">
            <a:xfrm>
              <a:off x="7954167" y="2860848"/>
              <a:ext cx="532197" cy="16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Power BI</a:t>
              </a:r>
              <a:endParaRPr lang="en-US" altLang="en-US" sz="1765" dirty="0"/>
            </a:p>
          </p:txBody>
        </p:sp>
      </p:grpSp>
    </p:spTree>
    <p:extLst>
      <p:ext uri="{BB962C8B-B14F-4D97-AF65-F5344CB8AC3E}">
        <p14:creationId xmlns:p14="http://schemas.microsoft.com/office/powerpoint/2010/main" val="273772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Hands-on Labs 0 &amp; 1</a:t>
            </a:r>
          </a:p>
        </p:txBody>
      </p:sp>
      <p:sp>
        <p:nvSpPr>
          <p:cNvPr id="3" name="Text Placeholder 2"/>
          <p:cNvSpPr>
            <a:spLocks noGrp="1"/>
          </p:cNvSpPr>
          <p:nvPr>
            <p:ph type="body" sz="quarter" idx="11"/>
          </p:nvPr>
        </p:nvSpPr>
        <p:spPr>
          <a:xfrm>
            <a:off x="0" y="1243014"/>
            <a:ext cx="12192000" cy="5614986"/>
          </a:xfrm>
        </p:spPr>
        <p:txBody>
          <a:bodyPr>
            <a:normAutofit fontScale="92500" lnSpcReduction="10000"/>
          </a:bodyPr>
          <a:lstStyle/>
          <a:p>
            <a:pPr marL="457200" indent="-457200">
              <a:buFont typeface="Arial" panose="020B0604020202020204" pitchFamily="34" charset="0"/>
              <a:buChar char="•"/>
            </a:pPr>
            <a:r>
              <a:rPr lang="en-AU" dirty="0"/>
              <a:t>Lab 0: Provision Environment (30 minutes). </a:t>
            </a:r>
            <a:r>
              <a:rPr lang="en-AU" dirty="0">
                <a:hlinkClick r:id="rId3"/>
              </a:rPr>
              <a:t>http://aka.ms/iotclass1</a:t>
            </a:r>
            <a:endParaRPr lang="en-AU" dirty="0"/>
          </a:p>
          <a:p>
            <a:pPr lvl="1"/>
            <a:r>
              <a:rPr lang="en-AU" dirty="0"/>
              <a:t>Concepts demonstrated: </a:t>
            </a:r>
          </a:p>
          <a:p>
            <a:pPr marL="914312" lvl="1" indent="-457200">
              <a:buFont typeface="Arial" panose="020B0604020202020204" pitchFamily="34" charset="0"/>
              <a:buChar char="•"/>
            </a:pPr>
            <a:r>
              <a:rPr lang="en-AU" dirty="0"/>
              <a:t>Azure Portal</a:t>
            </a:r>
          </a:p>
          <a:p>
            <a:pPr marL="914312" lvl="1" indent="-457200">
              <a:buFont typeface="Arial" panose="020B0604020202020204" pitchFamily="34" charset="0"/>
              <a:buChar char="•"/>
            </a:pPr>
            <a:r>
              <a:rPr lang="en-AU" dirty="0"/>
              <a:t>Creating a VM from the Marketplace</a:t>
            </a:r>
          </a:p>
          <a:p>
            <a:pPr marL="457200" indent="-457200">
              <a:buFont typeface="Arial" panose="020B0604020202020204" pitchFamily="34" charset="0"/>
              <a:buChar char="•"/>
            </a:pPr>
            <a:r>
              <a:rPr lang="en-AU" dirty="0"/>
              <a:t>Lab 1: Remote Monitoring solution (45 minutes)</a:t>
            </a:r>
          </a:p>
          <a:p>
            <a:pPr lvl="1"/>
            <a:r>
              <a:rPr lang="en-AU" dirty="0"/>
              <a:t>Concepts demonstrated: </a:t>
            </a:r>
          </a:p>
          <a:p>
            <a:pPr marL="914312" lvl="1" indent="-457200">
              <a:buFont typeface="Arial" panose="020B0604020202020204" pitchFamily="34" charset="0"/>
              <a:buChar char="•"/>
            </a:pPr>
            <a:r>
              <a:rPr lang="en-AU" dirty="0"/>
              <a:t>Provisioning a preconfigured solution</a:t>
            </a:r>
          </a:p>
          <a:p>
            <a:pPr marL="914312" lvl="1" indent="-457200">
              <a:buFont typeface="Arial" panose="020B0604020202020204" pitchFamily="34" charset="0"/>
              <a:buChar char="•"/>
            </a:pPr>
            <a:r>
              <a:rPr lang="en-AU" dirty="0"/>
              <a:t>Adding simulated and real devices</a:t>
            </a:r>
          </a:p>
          <a:p>
            <a:pPr marL="914312" lvl="1" indent="-457200">
              <a:buFont typeface="Arial" panose="020B0604020202020204" pitchFamily="34" charset="0"/>
              <a:buChar char="•"/>
            </a:pPr>
            <a:r>
              <a:rPr lang="en-AU" dirty="0"/>
              <a:t>D2C</a:t>
            </a:r>
          </a:p>
          <a:p>
            <a:pPr marL="914312" lvl="1" indent="-457200">
              <a:buFont typeface="Arial" panose="020B0604020202020204" pitchFamily="34" charset="0"/>
              <a:buChar char="•"/>
            </a:pPr>
            <a:r>
              <a:rPr lang="en-AU" dirty="0"/>
              <a:t>C2D</a:t>
            </a:r>
          </a:p>
          <a:p>
            <a:pPr marL="914312" lvl="1" indent="-457200">
              <a:buFont typeface="Arial" panose="020B0604020202020204" pitchFamily="34" charset="0"/>
              <a:buChar char="•"/>
            </a:pPr>
            <a:r>
              <a:rPr lang="en-AU" dirty="0"/>
              <a:t>Creating Alerts</a:t>
            </a:r>
          </a:p>
          <a:p>
            <a:pPr marL="914312" lvl="1" indent="-457200">
              <a:buFont typeface="Arial" panose="020B0604020202020204" pitchFamily="34" charset="0"/>
              <a:buChar char="•"/>
            </a:pPr>
            <a:r>
              <a:rPr lang="en-AU" dirty="0"/>
              <a:t>Solution Components</a:t>
            </a:r>
          </a:p>
          <a:p>
            <a:pPr marL="1599981" lvl="2" indent="-457200"/>
            <a:r>
              <a:rPr lang="en-AU" dirty="0"/>
              <a:t>Resource Group</a:t>
            </a:r>
          </a:p>
          <a:p>
            <a:pPr marL="1599981" lvl="2" indent="-457200"/>
            <a:r>
              <a:rPr lang="en-AU" dirty="0"/>
              <a:t>Azure Stream Analytics</a:t>
            </a:r>
          </a:p>
          <a:p>
            <a:pPr marL="1599981" lvl="2" indent="-457200"/>
            <a:r>
              <a:rPr lang="en-AU" dirty="0"/>
              <a:t>Blob Storage</a:t>
            </a:r>
          </a:p>
          <a:p>
            <a:pPr marL="1599981" lvl="2" indent="-457200"/>
            <a:r>
              <a:rPr lang="en-AU" dirty="0" err="1"/>
              <a:t>DocumentDB</a:t>
            </a:r>
            <a:endParaRPr lang="en-AU" dirty="0"/>
          </a:p>
          <a:p>
            <a:pPr lvl="1"/>
            <a:endParaRPr lang="en-AU" dirty="0"/>
          </a:p>
        </p:txBody>
      </p:sp>
      <p:sp>
        <p:nvSpPr>
          <p:cNvPr id="5" name="TextBox 4"/>
          <p:cNvSpPr txBox="1"/>
          <p:nvPr/>
        </p:nvSpPr>
        <p:spPr>
          <a:xfrm>
            <a:off x="10716987" y="6488668"/>
            <a:ext cx="1475014" cy="369332"/>
          </a:xfrm>
          <a:prstGeom prst="rect">
            <a:avLst/>
          </a:prstGeom>
          <a:noFill/>
        </p:spPr>
        <p:txBody>
          <a:bodyPr wrap="square" rtlCol="0">
            <a:spAutoFit/>
          </a:bodyPr>
          <a:lstStyle/>
          <a:p>
            <a:pPr algn="r"/>
            <a:r>
              <a:rPr lang="en-AU" dirty="0"/>
              <a:t>10:15 – 11:30</a:t>
            </a:r>
          </a:p>
        </p:txBody>
      </p:sp>
    </p:spTree>
    <p:extLst>
      <p:ext uri="{BB962C8B-B14F-4D97-AF65-F5344CB8AC3E}">
        <p14:creationId xmlns:p14="http://schemas.microsoft.com/office/powerpoint/2010/main" val="913076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a:spLocks noChangeAspect="1"/>
          </p:cNvSpPr>
          <p:nvPr/>
        </p:nvSpPr>
        <p:spPr bwMode="auto">
          <a:xfrm rot="5280000">
            <a:off x="8249636" y="2328648"/>
            <a:ext cx="1730704" cy="220070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ea typeface="Segoe UI" pitchFamily="34" charset="0"/>
                <a:cs typeface="Segoe UI" pitchFamily="34" charset="0"/>
              </a:rPr>
              <a:t>Connect &amp; Control</a:t>
            </a:r>
            <a:br>
              <a:rPr lang="en-US" sz="4400" kern="0" dirty="0">
                <a:ea typeface="Segoe UI" pitchFamily="34" charset="0"/>
                <a:cs typeface="Segoe UI" pitchFamily="34" charset="0"/>
              </a:rPr>
            </a:br>
            <a:r>
              <a:rPr lang="en-US" kern="0" dirty="0">
                <a:ea typeface="Segoe UI" pitchFamily="34" charset="0"/>
                <a:cs typeface="Segoe UI" pitchFamily="34" charset="0"/>
              </a:rPr>
              <a:t>Azure IoT Hub</a:t>
            </a:r>
            <a:endParaRPr lang="en-US" sz="8800" dirty="0"/>
          </a:p>
        </p:txBody>
      </p:sp>
      <p:sp>
        <p:nvSpPr>
          <p:cNvPr id="5" name="TextBox 4"/>
          <p:cNvSpPr txBox="1"/>
          <p:nvPr/>
        </p:nvSpPr>
        <p:spPr>
          <a:xfrm>
            <a:off x="10716987" y="6488668"/>
            <a:ext cx="1475014" cy="369332"/>
          </a:xfrm>
          <a:prstGeom prst="rect">
            <a:avLst/>
          </a:prstGeom>
          <a:noFill/>
        </p:spPr>
        <p:txBody>
          <a:bodyPr wrap="square" rtlCol="0">
            <a:spAutoFit/>
          </a:bodyPr>
          <a:lstStyle/>
          <a:p>
            <a:pPr algn="r"/>
            <a:r>
              <a:rPr lang="en-AU" dirty="0"/>
              <a:t>11:35</a:t>
            </a:r>
          </a:p>
        </p:txBody>
      </p:sp>
    </p:spTree>
    <p:extLst>
      <p:ext uri="{BB962C8B-B14F-4D97-AF65-F5344CB8AC3E}">
        <p14:creationId xmlns:p14="http://schemas.microsoft.com/office/powerpoint/2010/main" val="199490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Azure IoT Hub </a:t>
            </a:r>
            <a:endParaRPr lang="en-US" dirty="0"/>
          </a:p>
        </p:txBody>
      </p:sp>
      <p:sp>
        <p:nvSpPr>
          <p:cNvPr id="7" name="Text Placeholder 2"/>
          <p:cNvSpPr txBox="1">
            <a:spLocks/>
          </p:cNvSpPr>
          <p:nvPr/>
        </p:nvSpPr>
        <p:spPr>
          <a:xfrm>
            <a:off x="530087" y="1190767"/>
            <a:ext cx="5196440" cy="5480283"/>
          </a:xfrm>
          <a:prstGeom prst="rect">
            <a:avLst/>
          </a:prstGeom>
        </p:spPr>
        <p:txBody>
          <a:bodyPr vert="horz" lIns="91440" tIns="45720" rIns="91440" bIns="45720" rtlCol="0">
            <a:normAutofit lnSpcReduction="10000"/>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5"/>
                </a:solidFill>
              </a:rPr>
              <a:t>Designed for IoT to multi-scale</a:t>
            </a:r>
          </a:p>
          <a:p>
            <a:pPr lvl="1"/>
            <a:r>
              <a:rPr lang="en-US" sz="1765" dirty="0">
                <a:latin typeface="+mj-lt"/>
              </a:rPr>
              <a:t>Connect, monitor and manage millions of devices</a:t>
            </a:r>
          </a:p>
          <a:p>
            <a:pPr marL="0" indent="0">
              <a:spcBef>
                <a:spcPts val="1200"/>
              </a:spcBef>
              <a:buFont typeface="Arial" panose="020B0604020202020204" pitchFamily="34" charset="0"/>
              <a:buNone/>
            </a:pPr>
            <a:r>
              <a:rPr lang="en-US" sz="2400" dirty="0">
                <a:solidFill>
                  <a:schemeClr val="accent5"/>
                </a:solidFill>
              </a:rPr>
              <a:t>Security</a:t>
            </a:r>
          </a:p>
          <a:p>
            <a:pPr lvl="1"/>
            <a:r>
              <a:rPr lang="en-US" sz="1765" dirty="0">
                <a:latin typeface="+mj-lt"/>
              </a:rPr>
              <a:t>Individual device identities and credentials</a:t>
            </a:r>
          </a:p>
          <a:p>
            <a:pPr lvl="1"/>
            <a:r>
              <a:rPr lang="en-US" sz="1765" dirty="0">
                <a:latin typeface="+mj-lt"/>
              </a:rPr>
              <a:t>Per-device security keys</a:t>
            </a:r>
          </a:p>
          <a:p>
            <a:pPr lvl="1"/>
            <a:r>
              <a:rPr lang="en-US" sz="1765" dirty="0">
                <a:latin typeface="+mj-lt"/>
              </a:rPr>
              <a:t>X.509 via AMQPS/HTTPS/MQTTS</a:t>
            </a:r>
          </a:p>
          <a:p>
            <a:pPr lvl="1"/>
            <a:r>
              <a:rPr lang="en-US" sz="1765" dirty="0">
                <a:latin typeface="+mj-lt"/>
              </a:rPr>
              <a:t>IP Filter to reject/accept specific IP addresses</a:t>
            </a:r>
          </a:p>
          <a:p>
            <a:pPr marL="0" indent="0">
              <a:spcBef>
                <a:spcPts val="1200"/>
              </a:spcBef>
              <a:buFont typeface="Arial" panose="020B0604020202020204" pitchFamily="34" charset="0"/>
              <a:buNone/>
            </a:pPr>
            <a:r>
              <a:rPr lang="en-US" sz="2400" dirty="0">
                <a:solidFill>
                  <a:schemeClr val="accent5"/>
                </a:solidFill>
              </a:rPr>
              <a:t>Cloud-scale messaging</a:t>
            </a:r>
          </a:p>
          <a:p>
            <a:pPr lvl="1"/>
            <a:r>
              <a:rPr lang="en-US" sz="1765" dirty="0">
                <a:latin typeface="+mj-lt"/>
              </a:rPr>
              <a:t>D2C, C2D, File transfer &amp; Request/Reply methods</a:t>
            </a:r>
          </a:p>
          <a:p>
            <a:pPr lvl="1"/>
            <a:r>
              <a:rPr lang="en-US" sz="1765" dirty="0">
                <a:latin typeface="+mj-lt"/>
              </a:rPr>
              <a:t>Durable messages </a:t>
            </a:r>
          </a:p>
          <a:p>
            <a:pPr lvl="1"/>
            <a:r>
              <a:rPr lang="en-US" sz="1765" dirty="0">
                <a:latin typeface="+mj-lt"/>
              </a:rPr>
              <a:t>Device management: twin/methods/query/jobs</a:t>
            </a:r>
          </a:p>
          <a:p>
            <a:pPr lvl="1"/>
            <a:r>
              <a:rPr lang="en-US" sz="1765" dirty="0">
                <a:latin typeface="+mj-lt"/>
              </a:rPr>
              <a:t>Declarative message routing</a:t>
            </a:r>
          </a:p>
          <a:p>
            <a:pPr marL="0" indent="0">
              <a:lnSpc>
                <a:spcPct val="100000"/>
              </a:lnSpc>
              <a:spcBef>
                <a:spcPts val="1200"/>
              </a:spcBef>
              <a:buNone/>
            </a:pPr>
            <a:r>
              <a:rPr lang="en-US" sz="2400" dirty="0">
                <a:solidFill>
                  <a:schemeClr val="accent5"/>
                </a:solidFill>
              </a:rPr>
              <a:t>Cloud-facing feedback</a:t>
            </a:r>
          </a:p>
          <a:p>
            <a:pPr lvl="1"/>
            <a:r>
              <a:rPr lang="en-US" sz="1765" dirty="0">
                <a:latin typeface="+mj-lt"/>
              </a:rPr>
              <a:t>Delivery receipts, expired messages</a:t>
            </a:r>
          </a:p>
          <a:p>
            <a:pPr lvl="1"/>
            <a:r>
              <a:rPr lang="en-US" sz="1765" dirty="0">
                <a:latin typeface="+mj-lt"/>
              </a:rPr>
              <a:t>Device communication errors</a:t>
            </a:r>
          </a:p>
        </p:txBody>
      </p:sp>
      <p:sp>
        <p:nvSpPr>
          <p:cNvPr id="8" name="Text Placeholder 3"/>
          <p:cNvSpPr txBox="1">
            <a:spLocks/>
          </p:cNvSpPr>
          <p:nvPr/>
        </p:nvSpPr>
        <p:spPr>
          <a:xfrm>
            <a:off x="6308034" y="1190767"/>
            <a:ext cx="5619463" cy="4785028"/>
          </a:xfrm>
          <a:prstGeom prst="rect">
            <a:avLst/>
          </a:prstGeom>
        </p:spPr>
        <p:txBody>
          <a:bodyPr vert="horz" lIns="91440" tIns="45720" rIns="91440" bIns="45720" rtlCol="0">
            <a:normAutofit lnSpcReduction="10000"/>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None/>
            </a:pPr>
            <a:r>
              <a:rPr lang="en-US" sz="2400" dirty="0">
                <a:solidFill>
                  <a:schemeClr val="accent5"/>
                </a:solidFill>
              </a:rPr>
              <a:t>Operations Monitoring</a:t>
            </a:r>
          </a:p>
          <a:p>
            <a:pPr lvl="1"/>
            <a:r>
              <a:rPr lang="en-US" sz="1800" dirty="0">
                <a:latin typeface="+mj-lt"/>
              </a:rPr>
              <a:t>Monitor device connectivity and device identity management events</a:t>
            </a:r>
            <a:endParaRPr lang="en-US" sz="1765" dirty="0">
              <a:latin typeface="+mj-lt"/>
            </a:endParaRPr>
          </a:p>
          <a:p>
            <a:pPr marL="0" indent="0">
              <a:lnSpc>
                <a:spcPct val="100000"/>
              </a:lnSpc>
              <a:spcBef>
                <a:spcPts val="1200"/>
              </a:spcBef>
              <a:buNone/>
            </a:pPr>
            <a:r>
              <a:rPr lang="en-US" sz="2400" dirty="0">
                <a:solidFill>
                  <a:schemeClr val="accent5"/>
                </a:solidFill>
              </a:rPr>
              <a:t>Connection multiplexing</a:t>
            </a:r>
          </a:p>
          <a:p>
            <a:pPr lvl="1"/>
            <a:r>
              <a:rPr lang="en-US" sz="1765" dirty="0">
                <a:latin typeface="+mj-lt"/>
              </a:rPr>
              <a:t>Single device-cloud connection for all communications (C2D, D2C)</a:t>
            </a:r>
          </a:p>
          <a:p>
            <a:pPr marL="0" indent="0">
              <a:lnSpc>
                <a:spcPct val="110000"/>
              </a:lnSpc>
              <a:spcBef>
                <a:spcPts val="1200"/>
              </a:spcBef>
              <a:buNone/>
            </a:pPr>
            <a:r>
              <a:rPr lang="en-US" sz="2400" dirty="0">
                <a:solidFill>
                  <a:schemeClr val="accent5"/>
                </a:solidFill>
              </a:rPr>
              <a:t>Multi-protocol</a:t>
            </a:r>
          </a:p>
          <a:p>
            <a:pPr lvl="1"/>
            <a:r>
              <a:rPr lang="en-US" sz="1765" dirty="0">
                <a:latin typeface="+mj-lt"/>
              </a:rPr>
              <a:t>Natively supports AMQP, HTTP, MQTT</a:t>
            </a:r>
          </a:p>
          <a:p>
            <a:pPr lvl="1"/>
            <a:r>
              <a:rPr lang="en-US" sz="1765" dirty="0">
                <a:latin typeface="+mj-lt"/>
              </a:rPr>
              <a:t>AMQP/MQTT over </a:t>
            </a:r>
            <a:r>
              <a:rPr lang="en-US" sz="1765" dirty="0" err="1">
                <a:latin typeface="+mj-lt"/>
              </a:rPr>
              <a:t>WebSocket</a:t>
            </a:r>
            <a:endParaRPr lang="en-US" sz="1765" dirty="0">
              <a:latin typeface="+mj-lt"/>
            </a:endParaRPr>
          </a:p>
          <a:p>
            <a:pPr lvl="1"/>
            <a:r>
              <a:rPr lang="en-US" sz="1765" dirty="0">
                <a:latin typeface="+mj-lt"/>
              </a:rPr>
              <a:t>Designed for extensibility to custom protocols</a:t>
            </a:r>
          </a:p>
          <a:p>
            <a:pPr marL="0" indent="0">
              <a:lnSpc>
                <a:spcPct val="120000"/>
              </a:lnSpc>
              <a:spcBef>
                <a:spcPts val="1200"/>
              </a:spcBef>
              <a:buNone/>
            </a:pPr>
            <a:r>
              <a:rPr lang="en-US" sz="2400" dirty="0">
                <a:solidFill>
                  <a:schemeClr val="accent5"/>
                </a:solidFill>
              </a:rPr>
              <a:t>Multi-platform</a:t>
            </a:r>
          </a:p>
          <a:p>
            <a:pPr lvl="1"/>
            <a:r>
              <a:rPr lang="en-US" sz="1765" dirty="0">
                <a:latin typeface="+mj-lt"/>
              </a:rPr>
              <a:t>Device SDKs available for multiple platforms (e.g. RTOS, Linux, Windows, iOS, Android)</a:t>
            </a:r>
          </a:p>
          <a:p>
            <a:pPr lvl="1"/>
            <a:r>
              <a:rPr lang="en-US" sz="1765" dirty="0">
                <a:latin typeface="+mj-lt"/>
              </a:rPr>
              <a:t>Multi-platform Service SDK</a:t>
            </a:r>
          </a:p>
        </p:txBody>
      </p:sp>
    </p:spTree>
    <p:extLst>
      <p:ext uri="{BB962C8B-B14F-4D97-AF65-F5344CB8AC3E}">
        <p14:creationId xmlns:p14="http://schemas.microsoft.com/office/powerpoint/2010/main" val="2715344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oT Hub"/>
          <p:cNvSpPr/>
          <p:nvPr/>
        </p:nvSpPr>
        <p:spPr bwMode="auto">
          <a:xfrm>
            <a:off x="2869130" y="1226928"/>
            <a:ext cx="4824225" cy="5401853"/>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en-US" sz="2000" kern="0" dirty="0">
                <a:solidFill>
                  <a:srgbClr val="161616"/>
                </a:solidFill>
                <a:latin typeface="Segoe UI"/>
                <a:ea typeface="Segoe UI" pitchFamily="34" charset="0"/>
                <a:cs typeface="Segoe UI" pitchFamily="34" charset="0"/>
              </a:rPr>
              <a:t>IoT Hub</a:t>
            </a:r>
          </a:p>
          <a:p>
            <a:pPr algn="ctr" defTabSz="895575" fontAlgn="base">
              <a:spcBef>
                <a:spcPct val="0"/>
              </a:spcBef>
              <a:defRPr/>
            </a:pPr>
            <a:endParaRPr lang="en-US" sz="2000" kern="0" dirty="0">
              <a:solidFill>
                <a:srgbClr val="161616"/>
              </a:solidFill>
              <a:latin typeface="Segoe UI"/>
              <a:ea typeface="Segoe UI" pitchFamily="34" charset="0"/>
              <a:cs typeface="Segoe UI" pitchFamily="34" charset="0"/>
            </a:endParaRPr>
          </a:p>
        </p:txBody>
      </p:sp>
      <p:grpSp>
        <p:nvGrpSpPr>
          <p:cNvPr id="22" name="Group 21"/>
          <p:cNvGrpSpPr/>
          <p:nvPr/>
        </p:nvGrpSpPr>
        <p:grpSpPr>
          <a:xfrm>
            <a:off x="2902881" y="1404249"/>
            <a:ext cx="1473640" cy="3140296"/>
            <a:chOff x="2961089" y="1431911"/>
            <a:chExt cx="1503190" cy="2489658"/>
          </a:xfrm>
        </p:grpSpPr>
        <p:sp>
          <p:nvSpPr>
            <p:cNvPr id="8" name="Rectangle 7"/>
            <p:cNvSpPr/>
            <p:nvPr/>
          </p:nvSpPr>
          <p:spPr bwMode="auto">
            <a:xfrm>
              <a:off x="2961089" y="1431911"/>
              <a:ext cx="1503190" cy="2489658"/>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id</a:t>
              </a:r>
            </a:p>
          </p:txBody>
        </p:sp>
        <p:sp>
          <p:nvSpPr>
            <p:cNvPr id="98" name="Device … 1"/>
            <p:cNvSpPr>
              <a:spLocks noEditPoints="1"/>
            </p:cNvSpPr>
            <p:nvPr/>
          </p:nvSpPr>
          <p:spPr bwMode="black">
            <a:xfrm>
              <a:off x="4123562" y="3550960"/>
              <a:ext cx="297416" cy="29721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sp>
        <p:nvSpPr>
          <p:cNvPr id="12" name="Text Placeholder 11"/>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IoT Hub endpoints</a:t>
            </a:r>
            <a:endParaRPr lang="en-US" dirty="0"/>
          </a:p>
        </p:txBody>
      </p:sp>
      <p:cxnSp>
        <p:nvCxnSpPr>
          <p:cNvPr id="54" name="Straight Arrow Connector 53"/>
          <p:cNvCxnSpPr/>
          <p:nvPr/>
        </p:nvCxnSpPr>
        <p:spPr>
          <a:xfrm>
            <a:off x="1795615" y="4324196"/>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795615" y="5003548"/>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795615" y="568290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270600" y="4052773"/>
            <a:ext cx="1437847" cy="2207951"/>
            <a:chOff x="276025" y="4133542"/>
            <a:chExt cx="1466679" cy="2252225"/>
          </a:xfrm>
        </p:grpSpPr>
        <p:sp>
          <p:nvSpPr>
            <p:cNvPr id="92" name="Field GW /"/>
            <p:cNvSpPr/>
            <p:nvPr/>
          </p:nvSpPr>
          <p:spPr bwMode="auto">
            <a:xfrm>
              <a:off x="276025" y="4133542"/>
              <a:ext cx="1466679" cy="2252225"/>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Field GW /</a:t>
              </a:r>
            </a:p>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Cloud GW</a:t>
              </a:r>
            </a:p>
          </p:txBody>
        </p:sp>
        <p:sp>
          <p:nvSpPr>
            <p:cNvPr id="100" name="Freeform 99"/>
            <p:cNvSpPr>
              <a:spLocks noChangeAspect="1"/>
            </p:cNvSpPr>
            <p:nvPr/>
          </p:nvSpPr>
          <p:spPr bwMode="auto">
            <a:xfrm>
              <a:off x="425509" y="4318721"/>
              <a:ext cx="782837" cy="48951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no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dirty="0">
                <a:solidFill>
                  <a:srgbClr val="161616"/>
                </a:solidFill>
                <a:latin typeface="Segoe UI"/>
              </a:endParaRPr>
            </a:p>
          </p:txBody>
        </p:sp>
        <p:sp>
          <p:nvSpPr>
            <p:cNvPr id="131" name="Rectangle 130"/>
            <p:cNvSpPr/>
            <p:nvPr>
              <p:custDataLst>
                <p:tags r:id="rId7"/>
              </p:custDataLst>
            </p:nvPr>
          </p:nvSpPr>
          <p:spPr bwMode="auto">
            <a:xfrm>
              <a:off x="699086" y="4516585"/>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32" name="Rectangle 131"/>
            <p:cNvSpPr/>
            <p:nvPr>
              <p:custDataLst>
                <p:tags r:id="rId8"/>
              </p:custDataLst>
            </p:nvPr>
          </p:nvSpPr>
          <p:spPr bwMode="auto">
            <a:xfrm>
              <a:off x="764607" y="4551258"/>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33" name="Rectangle 132"/>
            <p:cNvSpPr/>
            <p:nvPr>
              <p:custDataLst>
                <p:tags r:id="rId9"/>
              </p:custDataLst>
            </p:nvPr>
          </p:nvSpPr>
          <p:spPr bwMode="auto">
            <a:xfrm>
              <a:off x="699086" y="4585443"/>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34" name="Rectangle 133"/>
            <p:cNvSpPr/>
            <p:nvPr>
              <p:custDataLst>
                <p:tags r:id="rId10"/>
              </p:custDataLst>
            </p:nvPr>
          </p:nvSpPr>
          <p:spPr bwMode="auto">
            <a:xfrm>
              <a:off x="764607" y="4624574"/>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35" name="Rectangle 134"/>
            <p:cNvSpPr/>
            <p:nvPr>
              <p:custDataLst>
                <p:tags r:id="rId11"/>
              </p:custDataLst>
            </p:nvPr>
          </p:nvSpPr>
          <p:spPr bwMode="auto">
            <a:xfrm>
              <a:off x="699086" y="4654300"/>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36" name="Rectangle 135"/>
            <p:cNvSpPr/>
            <p:nvPr>
              <p:custDataLst>
                <p:tags r:id="rId12"/>
              </p:custDataLst>
            </p:nvPr>
          </p:nvSpPr>
          <p:spPr bwMode="auto">
            <a:xfrm>
              <a:off x="825884" y="4585249"/>
              <a:ext cx="41218" cy="499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119" name="Freeform 118"/>
            <p:cNvSpPr/>
            <p:nvPr/>
          </p:nvSpPr>
          <p:spPr bwMode="auto">
            <a:xfrm rot="5400000">
              <a:off x="743982" y="4373740"/>
              <a:ext cx="63913" cy="25673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latin typeface="Segoe UI"/>
              </a:endParaRPr>
            </a:p>
          </p:txBody>
        </p:sp>
        <p:sp>
          <p:nvSpPr>
            <p:cNvPr id="130" name="Freeform 129"/>
            <p:cNvSpPr/>
            <p:nvPr/>
          </p:nvSpPr>
          <p:spPr bwMode="auto">
            <a:xfrm rot="16200000" flipV="1">
              <a:off x="743308" y="4597956"/>
              <a:ext cx="63913" cy="25673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latin typeface="Segoe UI"/>
              </a:endParaRPr>
            </a:p>
          </p:txBody>
        </p:sp>
        <p:grpSp>
          <p:nvGrpSpPr>
            <p:cNvPr id="79" name="Field GW /"/>
            <p:cNvGrpSpPr/>
            <p:nvPr/>
          </p:nvGrpSpPr>
          <p:grpSpPr>
            <a:xfrm>
              <a:off x="752758" y="4721644"/>
              <a:ext cx="839219" cy="496927"/>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solidFill>
                  <a:schemeClr val="accent1"/>
                </a:soli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668" rtlCol="0" anchor="ctr"/>
              <a:lstStyle/>
              <a:p>
                <a:pPr algn="ctr" defTabSz="914192">
                  <a:defRPr/>
                </a:pPr>
                <a:endParaRPr lang="en-US" sz="1176" kern="0">
                  <a:solidFill>
                    <a:srgbClr val="161616"/>
                  </a:solidFill>
                  <a:latin typeface="Segoe UI"/>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cxnSp>
        <p:nvCxnSpPr>
          <p:cNvPr id="90" name="Straight Arrow Connector 89"/>
          <p:cNvCxnSpPr/>
          <p:nvPr/>
        </p:nvCxnSpPr>
        <p:spPr>
          <a:xfrm>
            <a:off x="1795615" y="172974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795615" y="2248092"/>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269240" y="1314517"/>
            <a:ext cx="1440567" cy="2573915"/>
            <a:chOff x="274638" y="1340379"/>
            <a:chExt cx="1469453" cy="2625527"/>
          </a:xfrm>
        </p:grpSpPr>
        <p:sp>
          <p:nvSpPr>
            <p:cNvPr id="19" name="device"/>
            <p:cNvSpPr/>
            <p:nvPr/>
          </p:nvSpPr>
          <p:spPr bwMode="auto">
            <a:xfrm>
              <a:off x="274638" y="1340379"/>
              <a:ext cx="1469453" cy="26255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Device</a:t>
              </a:r>
            </a:p>
          </p:txBody>
        </p:sp>
        <p:grpSp>
          <p:nvGrpSpPr>
            <p:cNvPr id="67" name="Group 66"/>
            <p:cNvGrpSpPr/>
            <p:nvPr/>
          </p:nvGrpSpPr>
          <p:grpSpPr>
            <a:xfrm>
              <a:off x="552248" y="1945944"/>
              <a:ext cx="349791" cy="579342"/>
              <a:chOff x="1763317" y="5394932"/>
              <a:chExt cx="349840" cy="579424"/>
            </a:xfrm>
            <a:solidFill>
              <a:schemeClr val="bg1"/>
            </a:solidFill>
          </p:grpSpPr>
          <p:sp>
            <p:nvSpPr>
              <p:cNvPr id="68"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nvGrpSpPr>
            <p:cNvPr id="45" name="Group 44"/>
            <p:cNvGrpSpPr/>
            <p:nvPr/>
          </p:nvGrpSpPr>
          <p:grpSpPr>
            <a:xfrm>
              <a:off x="902040" y="2286596"/>
              <a:ext cx="564440" cy="467239"/>
              <a:chOff x="517516" y="3589298"/>
              <a:chExt cx="1770439" cy="1465554"/>
            </a:xfrm>
            <a:solidFill>
              <a:schemeClr val="bg1"/>
            </a:solidFill>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78"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latin typeface="Segoe UI"/>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46" name="Group 45"/>
            <p:cNvGrpSpPr/>
            <p:nvPr/>
          </p:nvGrpSpPr>
          <p:grpSpPr>
            <a:xfrm>
              <a:off x="1042803" y="1875865"/>
              <a:ext cx="423676" cy="255222"/>
              <a:chOff x="1783977" y="3232718"/>
              <a:chExt cx="423736" cy="255258"/>
            </a:xfrm>
            <a:solidFill>
              <a:schemeClr val="bg1"/>
            </a:solidFill>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sp>
        <p:nvSpPr>
          <p:cNvPr id="9" name="Rectangle 8"/>
          <p:cNvSpPr/>
          <p:nvPr/>
        </p:nvSpPr>
        <p:spPr bwMode="auto">
          <a:xfrm>
            <a:off x="3079729" y="1994547"/>
            <a:ext cx="1080670" cy="41343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C2D receive </a:t>
            </a:r>
          </a:p>
          <a:p>
            <a:pPr defTabSz="914192">
              <a:defRPr/>
            </a:pPr>
            <a:r>
              <a:rPr lang="en-US" sz="1176" kern="0" dirty="0">
                <a:solidFill>
                  <a:srgbClr val="FFFFFF"/>
                </a:solidFill>
                <a:latin typeface="Segoe UI"/>
              </a:rPr>
              <a:t>endpoint</a:t>
            </a:r>
          </a:p>
        </p:txBody>
      </p:sp>
      <p:sp>
        <p:nvSpPr>
          <p:cNvPr id="10" name="Rectangle 9"/>
          <p:cNvSpPr/>
          <p:nvPr/>
        </p:nvSpPr>
        <p:spPr bwMode="auto">
          <a:xfrm>
            <a:off x="3070719" y="1479473"/>
            <a:ext cx="1080670" cy="41343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D2C send endpoint</a:t>
            </a:r>
          </a:p>
        </p:txBody>
      </p:sp>
      <p:grpSp>
        <p:nvGrpSpPr>
          <p:cNvPr id="3" name="Group 2"/>
          <p:cNvGrpSpPr/>
          <p:nvPr/>
        </p:nvGrpSpPr>
        <p:grpSpPr>
          <a:xfrm>
            <a:off x="2902881" y="5416705"/>
            <a:ext cx="1473640" cy="566494"/>
            <a:chOff x="2961089" y="5524824"/>
            <a:chExt cx="1503190" cy="577853"/>
          </a:xfrm>
        </p:grpSpPr>
        <p:sp>
          <p:nvSpPr>
            <p:cNvPr id="14" name="Device …4"/>
            <p:cNvSpPr/>
            <p:nvPr/>
          </p:nvSpPr>
          <p:spPr bwMode="auto">
            <a:xfrm>
              <a:off x="2961089" y="5524824"/>
              <a:ext cx="1503190" cy="577853"/>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a:t>
              </a:r>
            </a:p>
          </p:txBody>
        </p:sp>
        <p:sp>
          <p:nvSpPr>
            <p:cNvPr id="86" name="Freeform 28"/>
            <p:cNvSpPr>
              <a:spLocks noEditPoints="1"/>
            </p:cNvSpPr>
            <p:nvPr/>
          </p:nvSpPr>
          <p:spPr bwMode="auto">
            <a:xfrm>
              <a:off x="4021184" y="5586389"/>
              <a:ext cx="407847" cy="295019"/>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87" name="Oval 29"/>
            <p:cNvSpPr>
              <a:spLocks noChangeArrowheads="1"/>
            </p:cNvSpPr>
            <p:nvPr/>
          </p:nvSpPr>
          <p:spPr bwMode="auto">
            <a:xfrm>
              <a:off x="4179386" y="5543796"/>
              <a:ext cx="55632" cy="55631"/>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latin typeface="Segoe UI"/>
              </a:endParaRPr>
            </a:p>
          </p:txBody>
        </p:sp>
        <p:sp>
          <p:nvSpPr>
            <p:cNvPr id="88" name="Round Same Side Corner Rectangle 43"/>
            <p:cNvSpPr/>
            <p:nvPr/>
          </p:nvSpPr>
          <p:spPr bwMode="auto">
            <a:xfrm>
              <a:off x="4179659" y="5601664"/>
              <a:ext cx="57358" cy="106417"/>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21" name="Group 20"/>
          <p:cNvGrpSpPr/>
          <p:nvPr/>
        </p:nvGrpSpPr>
        <p:grpSpPr>
          <a:xfrm>
            <a:off x="2902881" y="4722894"/>
            <a:ext cx="1473640" cy="566494"/>
            <a:chOff x="2961089" y="4817101"/>
            <a:chExt cx="1503190" cy="577853"/>
          </a:xfrm>
        </p:grpSpPr>
        <p:grpSp>
          <p:nvGrpSpPr>
            <p:cNvPr id="11" name="Group 10"/>
            <p:cNvGrpSpPr/>
            <p:nvPr/>
          </p:nvGrpSpPr>
          <p:grpSpPr>
            <a:xfrm>
              <a:off x="2961089" y="4817101"/>
              <a:ext cx="1503190" cy="577853"/>
              <a:chOff x="2961089" y="4817101"/>
              <a:chExt cx="1503190" cy="577853"/>
            </a:xfrm>
          </p:grpSpPr>
          <p:sp>
            <p:nvSpPr>
              <p:cNvPr id="13" name="Device …3"/>
              <p:cNvSpPr/>
              <p:nvPr/>
            </p:nvSpPr>
            <p:spPr bwMode="auto">
              <a:xfrm>
                <a:off x="2961089" y="4817101"/>
                <a:ext cx="1503190" cy="577853"/>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a:t>
                </a:r>
              </a:p>
            </p:txBody>
          </p:sp>
          <p:sp>
            <p:nvSpPr>
              <p:cNvPr id="96" name="SMOKE / FIRE ALARMS"/>
              <p:cNvSpPr>
                <a:spLocks noChangeAspect="1"/>
              </p:cNvSpPr>
              <p:nvPr/>
            </p:nvSpPr>
            <p:spPr bwMode="auto">
              <a:xfrm>
                <a:off x="4064807" y="4890136"/>
                <a:ext cx="339652" cy="204606"/>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sp>
          <p:nvSpPr>
            <p:cNvPr id="97" name="SMOKE / FIRE ALARMS"/>
            <p:cNvSpPr>
              <a:spLocks noChangeAspect="1"/>
            </p:cNvSpPr>
            <p:nvPr/>
          </p:nvSpPr>
          <p:spPr bwMode="auto">
            <a:xfrm>
              <a:off x="4064807" y="4890136"/>
              <a:ext cx="141120" cy="204606"/>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chemeClr val="bg1">
                <a:lumMod val="50000"/>
              </a:schemeClr>
            </a:solid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nvGrpSpPr>
          <p:cNvPr id="4" name="Group 3"/>
          <p:cNvGrpSpPr/>
          <p:nvPr/>
        </p:nvGrpSpPr>
        <p:grpSpPr>
          <a:xfrm>
            <a:off x="6166921" y="6055536"/>
            <a:ext cx="1473640" cy="523984"/>
            <a:chOff x="4617031" y="5713801"/>
            <a:chExt cx="1503190" cy="576466"/>
          </a:xfrm>
        </p:grpSpPr>
        <p:sp>
          <p:nvSpPr>
            <p:cNvPr id="29" name="IoT Hub management"/>
            <p:cNvSpPr/>
            <p:nvPr/>
          </p:nvSpPr>
          <p:spPr bwMode="auto">
            <a:xfrm>
              <a:off x="4617031" y="5713801"/>
              <a:ext cx="1503190" cy="57646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IoT Hub management</a:t>
              </a:r>
            </a:p>
          </p:txBody>
        </p:sp>
        <p:grpSp>
          <p:nvGrpSpPr>
            <p:cNvPr id="52" name="IoT Hub management"/>
            <p:cNvGrpSpPr/>
            <p:nvPr/>
          </p:nvGrpSpPr>
          <p:grpSpPr>
            <a:xfrm>
              <a:off x="5729014" y="5766654"/>
              <a:ext cx="354516" cy="312588"/>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solidFill>
                <a:schemeClr val="bg1">
                  <a:lumMod val="5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176" kern="0" dirty="0">
                  <a:solidFill>
                    <a:srgbClr val="161616"/>
                  </a:solidFill>
                  <a:latin typeface="Segoe UI"/>
                  <a:ea typeface="Segoe UI" pitchFamily="34" charset="0"/>
                  <a:cs typeface="Segoe UI" pitchFamily="34" charset="0"/>
                </a:endParaRPr>
              </a:p>
            </p:txBody>
          </p:sp>
          <p:grpSp>
            <p:nvGrpSpPr>
              <p:cNvPr id="51" name="Group 50"/>
              <p:cNvGrpSpPr/>
              <p:nvPr/>
            </p:nvGrpSpPr>
            <p:grpSpPr>
              <a:xfrm>
                <a:off x="6032070" y="5601867"/>
                <a:ext cx="258588" cy="74058"/>
                <a:chOff x="5993555" y="5590711"/>
                <a:chExt cx="371628" cy="106432"/>
              </a:xfrm>
            </p:grpSpPr>
            <p:sp>
              <p:nvSpPr>
                <p:cNvPr id="49" name="Rectangle 48"/>
                <p:cNvSpPr/>
                <p:nvPr/>
              </p:nvSpPr>
              <p:spPr bwMode="auto">
                <a:xfrm>
                  <a:off x="5993555"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grpSp>
      <p:cxnSp>
        <p:nvCxnSpPr>
          <p:cNvPr id="61" name="Straight Arrow Connector 60"/>
          <p:cNvCxnSpPr/>
          <p:nvPr/>
        </p:nvCxnSpPr>
        <p:spPr>
          <a:xfrm flipH="1">
            <a:off x="7717326" y="5808931"/>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717326" y="2862567"/>
            <a:ext cx="1021458" cy="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140769" y="2006598"/>
            <a:ext cx="1473640" cy="619400"/>
            <a:chOff x="6263903" y="1983510"/>
            <a:chExt cx="1503190" cy="895056"/>
          </a:xfrm>
        </p:grpSpPr>
        <p:sp>
          <p:nvSpPr>
            <p:cNvPr id="16" name="C2D send endpoint"/>
            <p:cNvSpPr/>
            <p:nvPr/>
          </p:nvSpPr>
          <p:spPr bwMode="auto">
            <a:xfrm>
              <a:off x="6263903" y="1983510"/>
              <a:ext cx="1503190" cy="895056"/>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C2D </a:t>
              </a:r>
            </a:p>
            <a:p>
              <a:pPr defTabSz="895575" fontAlgn="base">
                <a:spcBef>
                  <a:spcPct val="0"/>
                </a:spcBef>
                <a:defRPr/>
              </a:pPr>
              <a:r>
                <a:rPr lang="en-US" sz="1176" kern="0" dirty="0">
                  <a:solidFill>
                    <a:srgbClr val="161616"/>
                  </a:solidFill>
                  <a:latin typeface="Segoe UI"/>
                  <a:ea typeface="Segoe UI" pitchFamily="34" charset="0"/>
                  <a:cs typeface="Segoe UI" pitchFamily="34" charset="0"/>
                </a:rPr>
                <a:t>send endpoint,</a:t>
              </a:r>
            </a:p>
            <a:p>
              <a:pPr defTabSz="895575" fontAlgn="base">
                <a:spcBef>
                  <a:spcPct val="0"/>
                </a:spcBef>
                <a:defRPr/>
              </a:pPr>
              <a:r>
                <a:rPr lang="en-US" sz="1176" kern="0" dirty="0">
                  <a:solidFill>
                    <a:srgbClr val="161616"/>
                  </a:solidFill>
                  <a:latin typeface="Segoe UI"/>
                  <a:ea typeface="Segoe UI" pitchFamily="34" charset="0"/>
                  <a:cs typeface="Segoe UI" pitchFamily="34" charset="0"/>
                </a:rPr>
                <a:t>receive delivery ack</a:t>
              </a:r>
            </a:p>
          </p:txBody>
        </p:sp>
        <p:grpSp>
          <p:nvGrpSpPr>
            <p:cNvPr id="6" name="Group 5"/>
            <p:cNvGrpSpPr/>
            <p:nvPr/>
          </p:nvGrpSpPr>
          <p:grpSpPr>
            <a:xfrm>
              <a:off x="7465924" y="2167775"/>
              <a:ext cx="185036" cy="186379"/>
              <a:chOff x="7465924" y="2167775"/>
              <a:chExt cx="185036" cy="186379"/>
            </a:xfrm>
          </p:grpSpPr>
          <p:sp>
            <p:nvSpPr>
              <p:cNvPr id="114" name="Oval 718"/>
              <p:cNvSpPr>
                <a:spLocks noChangeArrowheads="1"/>
              </p:cNvSpPr>
              <p:nvPr/>
            </p:nvSpPr>
            <p:spPr bwMode="auto">
              <a:xfrm>
                <a:off x="7466358" y="2302820"/>
                <a:ext cx="50742"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5" name="Freeform 719"/>
              <p:cNvSpPr>
                <a:spLocks/>
              </p:cNvSpPr>
              <p:nvPr/>
            </p:nvSpPr>
            <p:spPr bwMode="auto">
              <a:xfrm>
                <a:off x="7465924" y="2224800"/>
                <a:ext cx="122015" cy="123594"/>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6" name="Freeform 720"/>
              <p:cNvSpPr>
                <a:spLocks/>
              </p:cNvSpPr>
              <p:nvPr/>
            </p:nvSpPr>
            <p:spPr bwMode="auto">
              <a:xfrm>
                <a:off x="7466358" y="2167775"/>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cxnSp>
        <p:nvCxnSpPr>
          <p:cNvPr id="57" name="Straight Arrow Connector 56"/>
          <p:cNvCxnSpPr/>
          <p:nvPr/>
        </p:nvCxnSpPr>
        <p:spPr>
          <a:xfrm flipH="1">
            <a:off x="7717326" y="1562923"/>
            <a:ext cx="1021458" cy="0"/>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8761607" y="1314517"/>
            <a:ext cx="3104859" cy="1036144"/>
            <a:chOff x="9014789" y="1340379"/>
            <a:chExt cx="3167118" cy="713315"/>
          </a:xfrm>
        </p:grpSpPr>
        <p:sp>
          <p:nvSpPr>
            <p:cNvPr id="25" name="Event processing"/>
            <p:cNvSpPr/>
            <p:nvPr/>
          </p:nvSpPr>
          <p:spPr>
            <a:xfrm>
              <a:off x="9014789" y="1340379"/>
              <a:ext cx="3167118" cy="713315"/>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FFFFFF"/>
                  </a:solidFill>
                  <a:latin typeface="Segoe UI"/>
                  <a:ea typeface="Segoe UI" pitchFamily="34" charset="0"/>
                  <a:cs typeface="Segoe UI" pitchFamily="34" charset="0"/>
                </a:rPr>
                <a:t>Event processing</a:t>
              </a:r>
            </a:p>
            <a:p>
              <a:pPr defTabSz="895575" fontAlgn="base">
                <a:spcBef>
                  <a:spcPct val="0"/>
                </a:spcBef>
                <a:defRPr/>
              </a:pPr>
              <a:r>
                <a:rPr lang="en-US" sz="1176" kern="0" dirty="0">
                  <a:solidFill>
                    <a:srgbClr val="FFFFFF"/>
                  </a:solidFill>
                  <a:latin typeface="Segoe UI"/>
                  <a:ea typeface="Segoe UI" pitchFamily="34" charset="0"/>
                  <a:cs typeface="Segoe UI" pitchFamily="34" charset="0"/>
                </a:rPr>
                <a:t>(hot and cold path)</a:t>
              </a:r>
            </a:p>
          </p:txBody>
        </p:sp>
        <p:grpSp>
          <p:nvGrpSpPr>
            <p:cNvPr id="20" name="Group 19"/>
            <p:cNvGrpSpPr/>
            <p:nvPr/>
          </p:nvGrpSpPr>
          <p:grpSpPr>
            <a:xfrm>
              <a:off x="11585681" y="1431911"/>
              <a:ext cx="379082" cy="383799"/>
              <a:chOff x="11671406" y="1706231"/>
              <a:chExt cx="379082" cy="383799"/>
            </a:xfrm>
          </p:grpSpPr>
          <p:grpSp>
            <p:nvGrpSpPr>
              <p:cNvPr id="32" name="Group 31"/>
              <p:cNvGrpSpPr/>
              <p:nvPr/>
            </p:nvGrpSpPr>
            <p:grpSpPr>
              <a:xfrm>
                <a:off x="11754101" y="1768084"/>
                <a:ext cx="247435" cy="249945"/>
                <a:chOff x="3978978" y="2691315"/>
                <a:chExt cx="745467" cy="1374671"/>
              </a:xfrm>
              <a:solidFill>
                <a:schemeClr val="bg1"/>
              </a:solidFill>
            </p:grpSpPr>
            <p:sp>
              <p:nvSpPr>
                <p:cNvPr id="35" name="Rectangle 34"/>
                <p:cNvSpPr/>
                <p:nvPr>
                  <p:custDataLst>
                    <p:tags r:id="rId1"/>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36" name="Rectangle 35"/>
                <p:cNvSpPr/>
                <p:nvPr>
                  <p:custDataLst>
                    <p:tags r:id="rId2"/>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37" name="Rectangle 36"/>
                <p:cNvSpPr/>
                <p:nvPr>
                  <p:custDataLst>
                    <p:tags r:id="rId3"/>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38" name="Rectangle 37"/>
                <p:cNvSpPr/>
                <p:nvPr>
                  <p:custDataLst>
                    <p:tags r:id="rId4"/>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39" name="Rectangle 38"/>
                <p:cNvSpPr/>
                <p:nvPr>
                  <p:custDataLst>
                    <p:tags r:id="rId5"/>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sp>
              <p:nvSpPr>
                <p:cNvPr id="40" name="Rectangle 39"/>
                <p:cNvSpPr/>
                <p:nvPr>
                  <p:custDataLst>
                    <p:tags r:id="rId6"/>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2" tIns="44814" rIns="67222" bIns="44814" rtlCol="0" anchor="b" anchorCtr="0"/>
                <a:lstStyle/>
                <a:p>
                  <a:pPr defTabSz="913862">
                    <a:defRPr/>
                  </a:pPr>
                  <a:endParaRPr lang="en-US" sz="1176" kern="0" dirty="0">
                    <a:solidFill>
                      <a:srgbClr val="161616"/>
                    </a:solidFill>
                    <a:latin typeface="Segoe UI"/>
                    <a:ea typeface="Segoe UI" pitchFamily="34" charset="0"/>
                    <a:cs typeface="Segoe UI" pitchFamily="34" charset="0"/>
                  </a:endParaRPr>
                </a:p>
              </p:txBody>
            </p:sp>
          </p:grpSp>
          <p:sp>
            <p:nvSpPr>
              <p:cNvPr id="33" name="Freeform 32"/>
              <p:cNvSpPr/>
              <p:nvPr/>
            </p:nvSpPr>
            <p:spPr bwMode="auto">
              <a:xfrm rot="5400000">
                <a:off x="11818876" y="1559753"/>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latin typeface="Segoe UI"/>
                </a:endParaRPr>
              </a:p>
            </p:txBody>
          </p:sp>
          <p:sp>
            <p:nvSpPr>
              <p:cNvPr id="34" name="Freeform 33"/>
              <p:cNvSpPr/>
              <p:nvPr/>
            </p:nvSpPr>
            <p:spPr bwMode="auto">
              <a:xfrm rot="16200000" flipV="1">
                <a:off x="11817884" y="1858418"/>
                <a:ext cx="85134" cy="37809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solidFill>
                <a:schemeClr val="bg1"/>
              </a:solidFill>
              <a:ln w="9525">
                <a:noFill/>
                <a:round/>
                <a:headEnd/>
                <a:tailEnd/>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latin typeface="Segoe UI"/>
                </a:endParaRPr>
              </a:p>
            </p:txBody>
          </p:sp>
        </p:grpSp>
      </p:grpSp>
      <p:grpSp>
        <p:nvGrpSpPr>
          <p:cNvPr id="23" name="Group 22"/>
          <p:cNvGrpSpPr/>
          <p:nvPr/>
        </p:nvGrpSpPr>
        <p:grpSpPr>
          <a:xfrm>
            <a:off x="6144892" y="1447935"/>
            <a:ext cx="1473640" cy="535286"/>
            <a:chOff x="6268109" y="1442845"/>
            <a:chExt cx="1503190" cy="1061204"/>
          </a:xfrm>
        </p:grpSpPr>
        <p:sp>
          <p:nvSpPr>
            <p:cNvPr id="15" name="D2C receive endpoint"/>
            <p:cNvSpPr/>
            <p:nvPr/>
          </p:nvSpPr>
          <p:spPr bwMode="auto">
            <a:xfrm>
              <a:off x="6268109" y="1442845"/>
              <a:ext cx="1503190" cy="106120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D2C receive endpoint</a:t>
              </a:r>
            </a:p>
          </p:txBody>
        </p:sp>
        <p:sp>
          <p:nvSpPr>
            <p:cNvPr id="118" name="D2C receive endpoint"/>
            <p:cNvSpPr>
              <a:spLocks noChangeAspect="1"/>
            </p:cNvSpPr>
            <p:nvPr/>
          </p:nvSpPr>
          <p:spPr>
            <a:xfrm>
              <a:off x="7380889" y="1570723"/>
              <a:ext cx="349250" cy="199256"/>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rgbClr val="161616"/>
                </a:solidFill>
                <a:latin typeface="Segoe UI"/>
              </a:endParaRPr>
            </a:p>
          </p:txBody>
        </p:sp>
      </p:grpSp>
      <p:cxnSp>
        <p:nvCxnSpPr>
          <p:cNvPr id="60" name="Straight Arrow Connector 59"/>
          <p:cNvCxnSpPr/>
          <p:nvPr/>
        </p:nvCxnSpPr>
        <p:spPr>
          <a:xfrm flipH="1">
            <a:off x="7717326" y="3722938"/>
            <a:ext cx="1021458" cy="0"/>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6144892" y="3363401"/>
            <a:ext cx="1473640" cy="583417"/>
            <a:chOff x="6268109" y="3413412"/>
            <a:chExt cx="1503190" cy="738864"/>
          </a:xfrm>
        </p:grpSpPr>
        <p:sp>
          <p:nvSpPr>
            <p:cNvPr id="17" name="Msg feedback"/>
            <p:cNvSpPr/>
            <p:nvPr/>
          </p:nvSpPr>
          <p:spPr bwMode="auto">
            <a:xfrm>
              <a:off x="6268109" y="3413412"/>
              <a:ext cx="1503190" cy="73886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Receive file notification</a:t>
              </a:r>
            </a:p>
          </p:txBody>
        </p:sp>
        <p:grpSp>
          <p:nvGrpSpPr>
            <p:cNvPr id="2" name="Group 1"/>
            <p:cNvGrpSpPr/>
            <p:nvPr/>
          </p:nvGrpSpPr>
          <p:grpSpPr>
            <a:xfrm>
              <a:off x="7413046" y="3460540"/>
              <a:ext cx="284937" cy="271134"/>
              <a:chOff x="7413046" y="3460540"/>
              <a:chExt cx="284937" cy="271134"/>
            </a:xfrm>
          </p:grpSpPr>
          <p:sp>
            <p:nvSpPr>
              <p:cNvPr id="128" name="Round Same Side Corner Rectangle 127"/>
              <p:cNvSpPr/>
              <p:nvPr/>
            </p:nvSpPr>
            <p:spPr bwMode="auto">
              <a:xfrm>
                <a:off x="7413046" y="3460540"/>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29" name="Round Same Side Corner Rectangle 128"/>
              <p:cNvSpPr/>
              <p:nvPr/>
            </p:nvSpPr>
            <p:spPr bwMode="auto">
              <a:xfrm>
                <a:off x="7413253" y="3460540"/>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26" name="Round Same Side Corner Rectangle 125"/>
              <p:cNvSpPr/>
              <p:nvPr/>
            </p:nvSpPr>
            <p:spPr bwMode="auto">
              <a:xfrm>
                <a:off x="7455863" y="3510027"/>
                <a:ext cx="199303" cy="171023"/>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27" name="Round Same Side Corner Rectangle 126"/>
              <p:cNvSpPr/>
              <p:nvPr/>
            </p:nvSpPr>
            <p:spPr bwMode="auto">
              <a:xfrm>
                <a:off x="7455863" y="3510027"/>
                <a:ext cx="199303"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24" name="Round Same Side Corner Rectangle 123"/>
              <p:cNvSpPr/>
              <p:nvPr/>
            </p:nvSpPr>
            <p:spPr bwMode="auto">
              <a:xfrm>
                <a:off x="7498474" y="3560651"/>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25" name="Round Same Side Corner Rectangle 124"/>
              <p:cNvSpPr/>
              <p:nvPr/>
            </p:nvSpPr>
            <p:spPr bwMode="auto">
              <a:xfrm>
                <a:off x="7498681" y="3560651"/>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0" name="Group 49"/>
          <p:cNvGrpSpPr/>
          <p:nvPr/>
        </p:nvGrpSpPr>
        <p:grpSpPr>
          <a:xfrm>
            <a:off x="8782937" y="3128418"/>
            <a:ext cx="3102565" cy="2811467"/>
            <a:chOff x="9014789" y="2103895"/>
            <a:chExt cx="3164778" cy="3439900"/>
          </a:xfrm>
        </p:grpSpPr>
        <p:sp>
          <p:nvSpPr>
            <p:cNvPr id="112" name="Device provisioning"/>
            <p:cNvSpPr>
              <a:spLocks noChangeAspect="1" noEditPoints="1"/>
            </p:cNvSpPr>
            <p:nvPr/>
          </p:nvSpPr>
          <p:spPr bwMode="auto">
            <a:xfrm>
              <a:off x="11460479" y="4525269"/>
              <a:ext cx="579531" cy="46990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26" name="Device business logic,"/>
            <p:cNvSpPr/>
            <p:nvPr/>
          </p:nvSpPr>
          <p:spPr>
            <a:xfrm>
              <a:off x="9014789" y="2103895"/>
              <a:ext cx="3164778" cy="3439900"/>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FFFFFF"/>
                  </a:solidFill>
                  <a:latin typeface="Segoe UI"/>
                  <a:ea typeface="Segoe UI" pitchFamily="34" charset="0"/>
                  <a:cs typeface="Segoe UI" pitchFamily="34" charset="0"/>
                </a:rPr>
                <a:t>Device management, device business logic,</a:t>
              </a:r>
            </a:p>
            <a:p>
              <a:pPr defTabSz="895575" fontAlgn="base">
                <a:spcBef>
                  <a:spcPct val="0"/>
                </a:spcBef>
                <a:defRPr/>
              </a:pPr>
              <a:r>
                <a:rPr lang="en-US" sz="1176" kern="0" dirty="0">
                  <a:solidFill>
                    <a:srgbClr val="FFFFFF"/>
                  </a:solidFill>
                  <a:latin typeface="Segoe UI"/>
                  <a:ea typeface="Segoe UI" pitchFamily="34" charset="0"/>
                  <a:cs typeface="Segoe UI" pitchFamily="34" charset="0"/>
                </a:rPr>
                <a:t>Connectivity monitoring</a:t>
              </a:r>
            </a:p>
          </p:txBody>
        </p:sp>
        <p:grpSp>
          <p:nvGrpSpPr>
            <p:cNvPr id="137" name="Group 136"/>
            <p:cNvGrpSpPr/>
            <p:nvPr/>
          </p:nvGrpSpPr>
          <p:grpSpPr>
            <a:xfrm>
              <a:off x="11364672" y="2394599"/>
              <a:ext cx="736402" cy="362889"/>
              <a:chOff x="2344524" y="2218978"/>
              <a:chExt cx="6106056" cy="3008972"/>
            </a:xfrm>
          </p:grpSpPr>
          <p:sp>
            <p:nvSpPr>
              <p:cNvPr id="138" name="Freeform 137"/>
              <p:cNvSpPr/>
              <p:nvPr/>
            </p:nvSpPr>
            <p:spPr bwMode="auto">
              <a:xfrm>
                <a:off x="6657975" y="2330450"/>
                <a:ext cx="412750" cy="1231900"/>
              </a:xfrm>
              <a:custGeom>
                <a:avLst/>
                <a:gdLst>
                  <a:gd name="connsiteX0" fmla="*/ 0 w 412750"/>
                  <a:gd name="connsiteY0" fmla="*/ 136525 h 1231900"/>
                  <a:gd name="connsiteX1" fmla="*/ 117475 w 412750"/>
                  <a:gd name="connsiteY1" fmla="*/ 0 h 1231900"/>
                  <a:gd name="connsiteX2" fmla="*/ 339725 w 412750"/>
                  <a:gd name="connsiteY2" fmla="*/ 15875 h 1231900"/>
                  <a:gd name="connsiteX3" fmla="*/ 412750 w 412750"/>
                  <a:gd name="connsiteY3" fmla="*/ 1231900 h 1231900"/>
                  <a:gd name="connsiteX4" fmla="*/ 301625 w 412750"/>
                  <a:gd name="connsiteY4" fmla="*/ 1206500 h 1231900"/>
                  <a:gd name="connsiteX5" fmla="*/ 158750 w 412750"/>
                  <a:gd name="connsiteY5" fmla="*/ 876300 h 1231900"/>
                  <a:gd name="connsiteX6" fmla="*/ 0 w 412750"/>
                  <a:gd name="connsiteY6" fmla="*/ 136525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750" h="1231900">
                    <a:moveTo>
                      <a:pt x="0" y="136525"/>
                    </a:moveTo>
                    <a:lnTo>
                      <a:pt x="117475" y="0"/>
                    </a:lnTo>
                    <a:lnTo>
                      <a:pt x="339725" y="15875"/>
                    </a:lnTo>
                    <a:lnTo>
                      <a:pt x="412750" y="1231900"/>
                    </a:lnTo>
                    <a:lnTo>
                      <a:pt x="301625" y="1206500"/>
                    </a:lnTo>
                    <a:lnTo>
                      <a:pt x="158750" y="876300"/>
                    </a:lnTo>
                    <a:lnTo>
                      <a:pt x="0" y="136525"/>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Freeform 138"/>
              <p:cNvSpPr/>
              <p:nvPr/>
            </p:nvSpPr>
            <p:spPr bwMode="auto">
              <a:xfrm>
                <a:off x="5062538" y="2349500"/>
                <a:ext cx="1818996" cy="885825"/>
              </a:xfrm>
              <a:custGeom>
                <a:avLst/>
                <a:gdLst>
                  <a:gd name="connsiteX0" fmla="*/ 0 w 1771650"/>
                  <a:gd name="connsiteY0" fmla="*/ 19050 h 895350"/>
                  <a:gd name="connsiteX1" fmla="*/ 133350 w 1771650"/>
                  <a:gd name="connsiteY1" fmla="*/ 139700 h 895350"/>
                  <a:gd name="connsiteX2" fmla="*/ 1492250 w 1771650"/>
                  <a:gd name="connsiteY2" fmla="*/ 139700 h 895350"/>
                  <a:gd name="connsiteX3" fmla="*/ 1676400 w 1771650"/>
                  <a:gd name="connsiteY3" fmla="*/ 0 h 895350"/>
                  <a:gd name="connsiteX4" fmla="*/ 1771650 w 1771650"/>
                  <a:gd name="connsiteY4" fmla="*/ 895350 h 895350"/>
                  <a:gd name="connsiteX5" fmla="*/ 222250 w 1771650"/>
                  <a:gd name="connsiteY5" fmla="*/ 895350 h 895350"/>
                  <a:gd name="connsiteX6" fmla="*/ 101600 w 1771650"/>
                  <a:gd name="connsiteY6" fmla="*/ 114300 h 895350"/>
                  <a:gd name="connsiteX7" fmla="*/ 0 w 1771650"/>
                  <a:gd name="connsiteY7" fmla="*/ 19050 h 895350"/>
                  <a:gd name="connsiteX0" fmla="*/ 0 w 1771650"/>
                  <a:gd name="connsiteY0" fmla="*/ 0 h 876300"/>
                  <a:gd name="connsiteX1" fmla="*/ 133350 w 1771650"/>
                  <a:gd name="connsiteY1" fmla="*/ 120650 h 876300"/>
                  <a:gd name="connsiteX2" fmla="*/ 1492250 w 1771650"/>
                  <a:gd name="connsiteY2" fmla="*/ 12065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71650"/>
                  <a:gd name="connsiteY0" fmla="*/ 0 h 876300"/>
                  <a:gd name="connsiteX1" fmla="*/ 133350 w 1771650"/>
                  <a:gd name="connsiteY1" fmla="*/ 120650 h 876300"/>
                  <a:gd name="connsiteX2" fmla="*/ 1549400 w 1771650"/>
                  <a:gd name="connsiteY2" fmla="*/ 114300 h 876300"/>
                  <a:gd name="connsiteX3" fmla="*/ 1771650 w 1771650"/>
                  <a:gd name="connsiteY3" fmla="*/ 876300 h 876300"/>
                  <a:gd name="connsiteX4" fmla="*/ 222250 w 1771650"/>
                  <a:gd name="connsiteY4" fmla="*/ 876300 h 876300"/>
                  <a:gd name="connsiteX5" fmla="*/ 101600 w 1771650"/>
                  <a:gd name="connsiteY5" fmla="*/ 95250 h 876300"/>
                  <a:gd name="connsiteX6" fmla="*/ 0 w 1771650"/>
                  <a:gd name="connsiteY6" fmla="*/ 0 h 876300"/>
                  <a:gd name="connsiteX0" fmla="*/ 0 w 1765300"/>
                  <a:gd name="connsiteY0" fmla="*/ 0 h 885825"/>
                  <a:gd name="connsiteX1" fmla="*/ 133350 w 1765300"/>
                  <a:gd name="connsiteY1" fmla="*/ 120650 h 885825"/>
                  <a:gd name="connsiteX2" fmla="*/ 1549400 w 1765300"/>
                  <a:gd name="connsiteY2" fmla="*/ 114300 h 885825"/>
                  <a:gd name="connsiteX3" fmla="*/ 1765300 w 1765300"/>
                  <a:gd name="connsiteY3" fmla="*/ 885825 h 885825"/>
                  <a:gd name="connsiteX4" fmla="*/ 222250 w 1765300"/>
                  <a:gd name="connsiteY4" fmla="*/ 876300 h 885825"/>
                  <a:gd name="connsiteX5" fmla="*/ 101600 w 1765300"/>
                  <a:gd name="connsiteY5" fmla="*/ 95250 h 885825"/>
                  <a:gd name="connsiteX6" fmla="*/ 0 w 1765300"/>
                  <a:gd name="connsiteY6" fmla="*/ 0 h 885825"/>
                  <a:gd name="connsiteX0" fmla="*/ 0 w 1776363"/>
                  <a:gd name="connsiteY0" fmla="*/ 0 h 885825"/>
                  <a:gd name="connsiteX1" fmla="*/ 133350 w 1776363"/>
                  <a:gd name="connsiteY1" fmla="*/ 120650 h 885825"/>
                  <a:gd name="connsiteX2" fmla="*/ 1549400 w 1776363"/>
                  <a:gd name="connsiteY2" fmla="*/ 114300 h 885825"/>
                  <a:gd name="connsiteX3" fmla="*/ 1765300 w 1776363"/>
                  <a:gd name="connsiteY3" fmla="*/ 885825 h 885825"/>
                  <a:gd name="connsiteX4" fmla="*/ 222250 w 1776363"/>
                  <a:gd name="connsiteY4" fmla="*/ 876300 h 885825"/>
                  <a:gd name="connsiteX5" fmla="*/ 101600 w 1776363"/>
                  <a:gd name="connsiteY5" fmla="*/ 95250 h 885825"/>
                  <a:gd name="connsiteX6" fmla="*/ 0 w 1776363"/>
                  <a:gd name="connsiteY6" fmla="*/ 0 h 885825"/>
                  <a:gd name="connsiteX0" fmla="*/ 0 w 1776134"/>
                  <a:gd name="connsiteY0" fmla="*/ 0 h 885825"/>
                  <a:gd name="connsiteX1" fmla="*/ 133350 w 1776134"/>
                  <a:gd name="connsiteY1" fmla="*/ 120650 h 885825"/>
                  <a:gd name="connsiteX2" fmla="*/ 1549400 w 1776134"/>
                  <a:gd name="connsiteY2" fmla="*/ 114300 h 885825"/>
                  <a:gd name="connsiteX3" fmla="*/ 1765300 w 1776134"/>
                  <a:gd name="connsiteY3" fmla="*/ 885825 h 885825"/>
                  <a:gd name="connsiteX4" fmla="*/ 222250 w 1776134"/>
                  <a:gd name="connsiteY4" fmla="*/ 876300 h 885825"/>
                  <a:gd name="connsiteX5" fmla="*/ 101600 w 1776134"/>
                  <a:gd name="connsiteY5" fmla="*/ 95250 h 885825"/>
                  <a:gd name="connsiteX6" fmla="*/ 0 w 1776134"/>
                  <a:gd name="connsiteY6" fmla="*/ 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134" h="885825">
                    <a:moveTo>
                      <a:pt x="0" y="0"/>
                    </a:moveTo>
                    <a:lnTo>
                      <a:pt x="133350" y="120650"/>
                    </a:lnTo>
                    <a:lnTo>
                      <a:pt x="1549400" y="114300"/>
                    </a:lnTo>
                    <a:cubicBezTo>
                      <a:pt x="1718733" y="174625"/>
                      <a:pt x="1808692" y="571500"/>
                      <a:pt x="1765300" y="885825"/>
                    </a:cubicBezTo>
                    <a:lnTo>
                      <a:pt x="222250" y="876300"/>
                    </a:lnTo>
                    <a:lnTo>
                      <a:pt x="101600" y="9525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Freeform 139"/>
              <p:cNvSpPr/>
              <p:nvPr/>
            </p:nvSpPr>
            <p:spPr bwMode="auto">
              <a:xfrm>
                <a:off x="45624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accent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p:cNvSpPr/>
              <p:nvPr/>
            </p:nvSpPr>
            <p:spPr bwMode="auto">
              <a:xfrm>
                <a:off x="4291013" y="2324100"/>
                <a:ext cx="561975" cy="1600200"/>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p:cNvSpPr/>
              <p:nvPr/>
            </p:nvSpPr>
            <p:spPr bwMode="auto">
              <a:xfrm>
                <a:off x="4405313" y="2566988"/>
                <a:ext cx="333375" cy="1057275"/>
              </a:xfrm>
              <a:prstGeom prst="ellipse">
                <a:avLst/>
              </a:prstGeom>
              <a:solidFill>
                <a:schemeClr val="accent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3" name="Group 142"/>
              <p:cNvGrpSpPr/>
              <p:nvPr/>
            </p:nvGrpSpPr>
            <p:grpSpPr>
              <a:xfrm>
                <a:off x="4291013" y="2324100"/>
                <a:ext cx="1028699" cy="1600200"/>
                <a:chOff x="328613" y="2324100"/>
                <a:chExt cx="1028699" cy="1600200"/>
              </a:xfrm>
            </p:grpSpPr>
            <p:sp>
              <p:nvSpPr>
                <p:cNvPr id="165" name="Freeform 164"/>
                <p:cNvSpPr/>
                <p:nvPr/>
              </p:nvSpPr>
              <p:spPr bwMode="auto">
                <a:xfrm>
                  <a:off x="600075" y="2324100"/>
                  <a:ext cx="757237" cy="1600200"/>
                </a:xfrm>
                <a:custGeom>
                  <a:avLst/>
                  <a:gdLst>
                    <a:gd name="connsiteX0" fmla="*/ 0 w 757237"/>
                    <a:gd name="connsiteY0" fmla="*/ 0 h 1600200"/>
                    <a:gd name="connsiteX1" fmla="*/ 500805 w 757237"/>
                    <a:gd name="connsiteY1" fmla="*/ 0 h 1600200"/>
                    <a:gd name="connsiteX2" fmla="*/ 757237 w 757237"/>
                    <a:gd name="connsiteY2" fmla="*/ 800100 h 1600200"/>
                    <a:gd name="connsiteX3" fmla="*/ 500805 w 757237"/>
                    <a:gd name="connsiteY3" fmla="*/ 1600200 h 1600200"/>
                    <a:gd name="connsiteX4" fmla="*/ 0 w 757237"/>
                    <a:gd name="connsiteY4" fmla="*/ 160020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1600200">
                      <a:moveTo>
                        <a:pt x="0" y="0"/>
                      </a:moveTo>
                      <a:lnTo>
                        <a:pt x="500805" y="0"/>
                      </a:lnTo>
                      <a:cubicBezTo>
                        <a:pt x="642481" y="0"/>
                        <a:pt x="757237" y="358285"/>
                        <a:pt x="757237" y="800100"/>
                      </a:cubicBezTo>
                      <a:cubicBezTo>
                        <a:pt x="757237" y="1241915"/>
                        <a:pt x="642481" y="1600200"/>
                        <a:pt x="500805" y="1600200"/>
                      </a:cubicBezTo>
                      <a:lnTo>
                        <a:pt x="0" y="1600200"/>
                      </a:lnTo>
                      <a:close/>
                    </a:path>
                  </a:pathLst>
                </a:cu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Oval 165"/>
                <p:cNvSpPr/>
                <p:nvPr/>
              </p:nvSpPr>
              <p:spPr bwMode="auto">
                <a:xfrm>
                  <a:off x="328613" y="2324100"/>
                  <a:ext cx="561975" cy="1600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Oval 166"/>
                <p:cNvSpPr/>
                <p:nvPr/>
              </p:nvSpPr>
              <p:spPr bwMode="auto">
                <a:xfrm>
                  <a:off x="442913" y="2566988"/>
                  <a:ext cx="333375" cy="1057275"/>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4" name="Freeform 143"/>
              <p:cNvSpPr/>
              <p:nvPr/>
            </p:nvSpPr>
            <p:spPr bwMode="auto">
              <a:xfrm rot="10800000">
                <a:off x="6778049" y="2324100"/>
                <a:ext cx="808612" cy="1600200"/>
              </a:xfrm>
              <a:custGeom>
                <a:avLst/>
                <a:gdLst>
                  <a:gd name="connsiteX0" fmla="*/ 772267 w 808612"/>
                  <a:gd name="connsiteY0" fmla="*/ 1600200 h 1600200"/>
                  <a:gd name="connsiteX1" fmla="*/ 280988 w 808612"/>
                  <a:gd name="connsiteY1" fmla="*/ 1600200 h 1600200"/>
                  <a:gd name="connsiteX2" fmla="*/ 271462 w 808612"/>
                  <a:gd name="connsiteY2" fmla="*/ 1600200 h 1600200"/>
                  <a:gd name="connsiteX3" fmla="*/ 271462 w 808612"/>
                  <a:gd name="connsiteY3" fmla="*/ 1597466 h 1600200"/>
                  <a:gd name="connsiteX4" fmla="*/ 224359 w 808612"/>
                  <a:gd name="connsiteY4" fmla="*/ 1583945 h 1600200"/>
                  <a:gd name="connsiteX5" fmla="*/ 0 w 808612"/>
                  <a:gd name="connsiteY5" fmla="*/ 800100 h 1600200"/>
                  <a:gd name="connsiteX6" fmla="*/ 224359 w 808612"/>
                  <a:gd name="connsiteY6" fmla="*/ 16255 h 1600200"/>
                  <a:gd name="connsiteX7" fmla="*/ 271462 w 808612"/>
                  <a:gd name="connsiteY7" fmla="*/ 2735 h 1600200"/>
                  <a:gd name="connsiteX8" fmla="*/ 271462 w 808612"/>
                  <a:gd name="connsiteY8" fmla="*/ 0 h 1600200"/>
                  <a:gd name="connsiteX9" fmla="*/ 280988 w 808612"/>
                  <a:gd name="connsiteY9" fmla="*/ 0 h 1600200"/>
                  <a:gd name="connsiteX10" fmla="*/ 772267 w 808612"/>
                  <a:gd name="connsiteY10" fmla="*/ 0 h 1600200"/>
                  <a:gd name="connsiteX11" fmla="*/ 798494 w 808612"/>
                  <a:gd name="connsiteY11" fmla="*/ 4132 h 1600200"/>
                  <a:gd name="connsiteX12" fmla="*/ 808612 w 808612"/>
                  <a:gd name="connsiteY12" fmla="*/ 8949 h 1600200"/>
                  <a:gd name="connsiteX13" fmla="*/ 783159 w 808612"/>
                  <a:gd name="connsiteY13" fmla="*/ 16255 h 1600200"/>
                  <a:gd name="connsiteX14" fmla="*/ 558800 w 808612"/>
                  <a:gd name="connsiteY14" fmla="*/ 800100 h 1600200"/>
                  <a:gd name="connsiteX15" fmla="*/ 783159 w 808612"/>
                  <a:gd name="connsiteY15" fmla="*/ 1583945 h 1600200"/>
                  <a:gd name="connsiteX16" fmla="*/ 808612 w 808612"/>
                  <a:gd name="connsiteY16" fmla="*/ 1591251 h 1600200"/>
                  <a:gd name="connsiteX17" fmla="*/ 798494 w 808612"/>
                  <a:gd name="connsiteY17" fmla="*/ 1596069 h 1600200"/>
                  <a:gd name="connsiteX18" fmla="*/ 772267 w 808612"/>
                  <a:gd name="connsiteY18" fmla="*/ 160020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8612" h="1600200">
                    <a:moveTo>
                      <a:pt x="772267" y="1600200"/>
                    </a:moveTo>
                    <a:lnTo>
                      <a:pt x="280988" y="1600200"/>
                    </a:lnTo>
                    <a:lnTo>
                      <a:pt x="271462" y="1600200"/>
                    </a:lnTo>
                    <a:lnTo>
                      <a:pt x="271462" y="1597466"/>
                    </a:lnTo>
                    <a:lnTo>
                      <a:pt x="224359" y="1583945"/>
                    </a:lnTo>
                    <a:cubicBezTo>
                      <a:pt x="96318" y="1509339"/>
                      <a:pt x="0" y="1186748"/>
                      <a:pt x="0" y="800100"/>
                    </a:cubicBezTo>
                    <a:cubicBezTo>
                      <a:pt x="0" y="413453"/>
                      <a:pt x="96318" y="90862"/>
                      <a:pt x="224359" y="16255"/>
                    </a:cubicBezTo>
                    <a:lnTo>
                      <a:pt x="271462" y="2735"/>
                    </a:lnTo>
                    <a:lnTo>
                      <a:pt x="271462" y="0"/>
                    </a:lnTo>
                    <a:lnTo>
                      <a:pt x="280988" y="0"/>
                    </a:lnTo>
                    <a:lnTo>
                      <a:pt x="772267" y="0"/>
                    </a:lnTo>
                    <a:cubicBezTo>
                      <a:pt x="781122" y="0"/>
                      <a:pt x="789871" y="1400"/>
                      <a:pt x="798494" y="4132"/>
                    </a:cubicBezTo>
                    <a:lnTo>
                      <a:pt x="808612" y="8949"/>
                    </a:lnTo>
                    <a:lnTo>
                      <a:pt x="783159" y="16255"/>
                    </a:lnTo>
                    <a:cubicBezTo>
                      <a:pt x="655118" y="90862"/>
                      <a:pt x="558800" y="413453"/>
                      <a:pt x="558800" y="800100"/>
                    </a:cubicBezTo>
                    <a:cubicBezTo>
                      <a:pt x="558800" y="1186748"/>
                      <a:pt x="655118" y="1509339"/>
                      <a:pt x="783159" y="1583945"/>
                    </a:cubicBezTo>
                    <a:lnTo>
                      <a:pt x="808612" y="1591251"/>
                    </a:lnTo>
                    <a:lnTo>
                      <a:pt x="798494" y="1596069"/>
                    </a:lnTo>
                    <a:cubicBezTo>
                      <a:pt x="789871" y="1598801"/>
                      <a:pt x="781122" y="1600200"/>
                      <a:pt x="772267" y="160020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p:cNvSpPr/>
              <p:nvPr/>
            </p:nvSpPr>
            <p:spPr bwMode="auto">
              <a:xfrm>
                <a:off x="5238750" y="2743200"/>
                <a:ext cx="1666875" cy="16668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Freeform 146"/>
              <p:cNvSpPr/>
              <p:nvPr/>
            </p:nvSpPr>
            <p:spPr bwMode="auto">
              <a:xfrm>
                <a:off x="2654345" y="3146694"/>
                <a:ext cx="138414" cy="327270"/>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Freeform 148"/>
              <p:cNvSpPr/>
              <p:nvPr/>
            </p:nvSpPr>
            <p:spPr bwMode="auto">
              <a:xfrm>
                <a:off x="2521851" y="2218978"/>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Freeform 149"/>
              <p:cNvSpPr/>
              <p:nvPr/>
            </p:nvSpPr>
            <p:spPr bwMode="auto">
              <a:xfrm>
                <a:off x="2984695" y="2478623"/>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Freeform 150"/>
              <p:cNvSpPr/>
              <p:nvPr/>
            </p:nvSpPr>
            <p:spPr bwMode="auto">
              <a:xfrm>
                <a:off x="3233051" y="3155956"/>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2" name="Freeform 151"/>
              <p:cNvSpPr/>
              <p:nvPr/>
            </p:nvSpPr>
            <p:spPr bwMode="auto">
              <a:xfrm>
                <a:off x="2344524" y="2634827"/>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Freeform 152"/>
              <p:cNvSpPr/>
              <p:nvPr/>
            </p:nvSpPr>
            <p:spPr bwMode="auto">
              <a:xfrm>
                <a:off x="3405679" y="26122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Freeform 153"/>
              <p:cNvSpPr/>
              <p:nvPr/>
            </p:nvSpPr>
            <p:spPr bwMode="auto">
              <a:xfrm>
                <a:off x="3654035" y="3334739"/>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Freeform 154"/>
              <p:cNvSpPr/>
              <p:nvPr/>
            </p:nvSpPr>
            <p:spPr bwMode="auto">
              <a:xfrm>
                <a:off x="2683191" y="3673405"/>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155"/>
              <p:cNvSpPr/>
              <p:nvPr/>
            </p:nvSpPr>
            <p:spPr bwMode="auto">
              <a:xfrm>
                <a:off x="3312073" y="3754267"/>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156"/>
              <p:cNvSpPr/>
              <p:nvPr/>
            </p:nvSpPr>
            <p:spPr bwMode="auto">
              <a:xfrm>
                <a:off x="3921673" y="2760845"/>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Freeform 159"/>
              <p:cNvSpPr/>
              <p:nvPr/>
            </p:nvSpPr>
            <p:spPr bwMode="auto">
              <a:xfrm>
                <a:off x="7627724" y="2905761"/>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Freeform 160"/>
              <p:cNvSpPr/>
              <p:nvPr/>
            </p:nvSpPr>
            <p:spPr bwMode="auto">
              <a:xfrm>
                <a:off x="800796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Freeform 161"/>
              <p:cNvSpPr/>
              <p:nvPr/>
            </p:nvSpPr>
            <p:spPr bwMode="auto">
              <a:xfrm>
                <a:off x="8297528" y="2911270"/>
                <a:ext cx="153052" cy="361892"/>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Freeform 167"/>
              <p:cNvSpPr/>
              <p:nvPr/>
            </p:nvSpPr>
            <p:spPr bwMode="auto">
              <a:xfrm>
                <a:off x="5650984" y="286256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Freeform 168"/>
              <p:cNvSpPr/>
              <p:nvPr/>
            </p:nvSpPr>
            <p:spPr bwMode="auto">
              <a:xfrm>
                <a:off x="6159599" y="2845603"/>
                <a:ext cx="138408" cy="327275"/>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Freeform 169"/>
              <p:cNvSpPr/>
              <p:nvPr/>
            </p:nvSpPr>
            <p:spPr bwMode="auto">
              <a:xfrm>
                <a:off x="5880960" y="2815700"/>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Freeform 170"/>
              <p:cNvSpPr/>
              <p:nvPr/>
            </p:nvSpPr>
            <p:spPr bwMode="auto">
              <a:xfrm>
                <a:off x="5880960" y="3392138"/>
                <a:ext cx="266379" cy="379847"/>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Freeform 171"/>
              <p:cNvSpPr/>
              <p:nvPr/>
            </p:nvSpPr>
            <p:spPr bwMode="auto">
              <a:xfrm>
                <a:off x="565098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Freeform 173"/>
              <p:cNvSpPr/>
              <p:nvPr/>
            </p:nvSpPr>
            <p:spPr bwMode="auto">
              <a:xfrm>
                <a:off x="5428468"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Freeform 174"/>
              <p:cNvSpPr/>
              <p:nvPr/>
            </p:nvSpPr>
            <p:spPr bwMode="auto">
              <a:xfrm>
                <a:off x="6233762" y="3394491"/>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Freeform 175"/>
              <p:cNvSpPr/>
              <p:nvPr/>
            </p:nvSpPr>
            <p:spPr bwMode="auto">
              <a:xfrm>
                <a:off x="6431949" y="3392139"/>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Freeform 176"/>
              <p:cNvSpPr/>
              <p:nvPr/>
            </p:nvSpPr>
            <p:spPr bwMode="auto">
              <a:xfrm>
                <a:off x="588095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177"/>
              <p:cNvSpPr/>
              <p:nvPr/>
            </p:nvSpPr>
            <p:spPr bwMode="auto">
              <a:xfrm>
                <a:off x="5650982" y="3834224"/>
                <a:ext cx="138407" cy="386541"/>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Freeform 178"/>
              <p:cNvSpPr/>
              <p:nvPr/>
            </p:nvSpPr>
            <p:spPr bwMode="auto">
              <a:xfrm>
                <a:off x="6251819" y="3831872"/>
                <a:ext cx="266380" cy="379846"/>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Donut 3"/>
              <p:cNvSpPr/>
              <p:nvPr/>
            </p:nvSpPr>
            <p:spPr bwMode="auto">
              <a:xfrm>
                <a:off x="4191000" y="2681151"/>
                <a:ext cx="2781300" cy="254679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dirty="0" err="1">
                  <a:solidFill>
                    <a:prstClr val="white"/>
                  </a:solidFill>
                  <a:latin typeface="Segoe UI"/>
                </a:endParaRPr>
              </a:p>
            </p:txBody>
          </p:sp>
          <p:sp>
            <p:nvSpPr>
              <p:cNvPr id="158" name="Freeform 157"/>
              <p:cNvSpPr/>
              <p:nvPr/>
            </p:nvSpPr>
            <p:spPr bwMode="auto">
              <a:xfrm>
                <a:off x="4440962" y="2817290"/>
                <a:ext cx="138411" cy="327273"/>
              </a:xfrm>
              <a:custGeom>
                <a:avLst/>
                <a:gdLst/>
                <a:ahLst/>
                <a:cxnLst/>
                <a:rect l="l" t="t" r="r" b="b"/>
                <a:pathLst>
                  <a:path w="138411" h="327273">
                    <a:moveTo>
                      <a:pt x="95771" y="0"/>
                    </a:moveTo>
                    <a:lnTo>
                      <a:pt x="138411" y="0"/>
                    </a:lnTo>
                    <a:lnTo>
                      <a:pt x="138411" y="327273"/>
                    </a:lnTo>
                    <a:lnTo>
                      <a:pt x="68089" y="327273"/>
                    </a:lnTo>
                    <a:lnTo>
                      <a:pt x="68089" y="79474"/>
                    </a:lnTo>
                    <a:cubicBezTo>
                      <a:pt x="64220" y="82897"/>
                      <a:pt x="59643" y="86134"/>
                      <a:pt x="54360" y="89185"/>
                    </a:cubicBezTo>
                    <a:cubicBezTo>
                      <a:pt x="49077" y="92236"/>
                      <a:pt x="43458" y="94990"/>
                      <a:pt x="37505" y="97445"/>
                    </a:cubicBezTo>
                    <a:cubicBezTo>
                      <a:pt x="31552" y="99901"/>
                      <a:pt x="25376" y="101985"/>
                      <a:pt x="18976" y="103696"/>
                    </a:cubicBezTo>
                    <a:cubicBezTo>
                      <a:pt x="12576" y="105408"/>
                      <a:pt x="6251" y="106635"/>
                      <a:pt x="0" y="107380"/>
                    </a:cubicBezTo>
                    <a:lnTo>
                      <a:pt x="0" y="47997"/>
                    </a:lnTo>
                    <a:cubicBezTo>
                      <a:pt x="18306" y="42639"/>
                      <a:pt x="35570" y="35793"/>
                      <a:pt x="51793" y="27459"/>
                    </a:cubicBezTo>
                    <a:cubicBezTo>
                      <a:pt x="68015" y="19125"/>
                      <a:pt x="82674" y="9972"/>
                      <a:pt x="9577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Freeform 158"/>
              <p:cNvSpPr/>
              <p:nvPr/>
            </p:nvSpPr>
            <p:spPr bwMode="auto">
              <a:xfrm>
                <a:off x="4353946" y="3221850"/>
                <a:ext cx="266381" cy="379849"/>
              </a:xfrm>
              <a:custGeom>
                <a:avLst/>
                <a:gdLst/>
                <a:ahLst/>
                <a:cxnLst/>
                <a:rect l="l" t="t" r="r" b="b"/>
                <a:pathLst>
                  <a:path w="232172" h="331068">
                    <a:moveTo>
                      <a:pt x="120551" y="0"/>
                    </a:moveTo>
                    <a:cubicBezTo>
                      <a:pt x="194965" y="0"/>
                      <a:pt x="232172" y="54397"/>
                      <a:pt x="232172" y="163190"/>
                    </a:cubicBezTo>
                    <a:cubicBezTo>
                      <a:pt x="232172" y="217364"/>
                      <a:pt x="222014" y="258887"/>
                      <a:pt x="201699" y="287759"/>
                    </a:cubicBezTo>
                    <a:cubicBezTo>
                      <a:pt x="181384" y="316632"/>
                      <a:pt x="152251" y="331068"/>
                      <a:pt x="114300" y="331068"/>
                    </a:cubicBezTo>
                    <a:cubicBezTo>
                      <a:pt x="38100" y="331068"/>
                      <a:pt x="0" y="277564"/>
                      <a:pt x="0" y="170557"/>
                    </a:cubicBezTo>
                    <a:cubicBezTo>
                      <a:pt x="0" y="115044"/>
                      <a:pt x="10306" y="72740"/>
                      <a:pt x="30919" y="43644"/>
                    </a:cubicBezTo>
                    <a:cubicBezTo>
                      <a:pt x="51532" y="14548"/>
                      <a:pt x="81409" y="0"/>
                      <a:pt x="120551" y="0"/>
                    </a:cubicBezTo>
                    <a:close/>
                    <a:moveTo>
                      <a:pt x="117425" y="53801"/>
                    </a:moveTo>
                    <a:cubicBezTo>
                      <a:pt x="86915" y="53801"/>
                      <a:pt x="71661" y="92125"/>
                      <a:pt x="71661" y="168771"/>
                    </a:cubicBezTo>
                    <a:cubicBezTo>
                      <a:pt x="71661" y="240953"/>
                      <a:pt x="86618" y="277044"/>
                      <a:pt x="116532" y="277044"/>
                    </a:cubicBezTo>
                    <a:cubicBezTo>
                      <a:pt x="145703" y="277044"/>
                      <a:pt x="160288" y="239837"/>
                      <a:pt x="160288" y="165422"/>
                    </a:cubicBezTo>
                    <a:cubicBezTo>
                      <a:pt x="160288" y="91008"/>
                      <a:pt x="146000" y="53801"/>
                      <a:pt x="117425" y="5380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48" name="Straight Arrow Connector 147"/>
          <p:cNvCxnSpPr/>
          <p:nvPr/>
        </p:nvCxnSpPr>
        <p:spPr>
          <a:xfrm>
            <a:off x="1795615" y="2766435"/>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1795615" y="3284779"/>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bwMode="auto">
          <a:xfrm>
            <a:off x="3063900" y="3073629"/>
            <a:ext cx="1080670" cy="41343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Methods</a:t>
            </a:r>
          </a:p>
          <a:p>
            <a:pPr defTabSz="914192">
              <a:defRPr/>
            </a:pPr>
            <a:r>
              <a:rPr lang="en-US" sz="1176" kern="0" dirty="0">
                <a:solidFill>
                  <a:srgbClr val="FFFFFF"/>
                </a:solidFill>
                <a:latin typeface="Segoe UI"/>
              </a:rPr>
              <a:t>endpoint</a:t>
            </a:r>
          </a:p>
        </p:txBody>
      </p:sp>
      <p:sp>
        <p:nvSpPr>
          <p:cNvPr id="173" name="Rectangle 172"/>
          <p:cNvSpPr/>
          <p:nvPr/>
        </p:nvSpPr>
        <p:spPr bwMode="auto">
          <a:xfrm>
            <a:off x="3063900" y="2543720"/>
            <a:ext cx="1080670" cy="41343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Twin endpoint</a:t>
            </a:r>
          </a:p>
        </p:txBody>
      </p:sp>
      <p:grpSp>
        <p:nvGrpSpPr>
          <p:cNvPr id="31" name="Group 30"/>
          <p:cNvGrpSpPr/>
          <p:nvPr/>
        </p:nvGrpSpPr>
        <p:grpSpPr>
          <a:xfrm>
            <a:off x="6147987" y="4038000"/>
            <a:ext cx="1473640" cy="589129"/>
            <a:chOff x="6271266" y="4084846"/>
            <a:chExt cx="1503190" cy="600942"/>
          </a:xfrm>
        </p:grpSpPr>
        <p:sp>
          <p:nvSpPr>
            <p:cNvPr id="180" name="C2D send endpoint"/>
            <p:cNvSpPr/>
            <p:nvPr/>
          </p:nvSpPr>
          <p:spPr bwMode="auto">
            <a:xfrm>
              <a:off x="6271266" y="4084846"/>
              <a:ext cx="1503190" cy="60094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Twins endpoint</a:t>
              </a:r>
            </a:p>
          </p:txBody>
        </p:sp>
        <p:grpSp>
          <p:nvGrpSpPr>
            <p:cNvPr id="183" name="Group 182"/>
            <p:cNvGrpSpPr/>
            <p:nvPr/>
          </p:nvGrpSpPr>
          <p:grpSpPr>
            <a:xfrm>
              <a:off x="7413046" y="4289302"/>
              <a:ext cx="284937" cy="271134"/>
              <a:chOff x="7413046" y="3460540"/>
              <a:chExt cx="284937" cy="271134"/>
            </a:xfrm>
          </p:grpSpPr>
          <p:sp>
            <p:nvSpPr>
              <p:cNvPr id="184" name="Round Same Side Corner Rectangle 183"/>
              <p:cNvSpPr/>
              <p:nvPr/>
            </p:nvSpPr>
            <p:spPr bwMode="auto">
              <a:xfrm>
                <a:off x="7413046" y="3460540"/>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5" name="Round Same Side Corner Rectangle 184"/>
              <p:cNvSpPr/>
              <p:nvPr/>
            </p:nvSpPr>
            <p:spPr bwMode="auto">
              <a:xfrm>
                <a:off x="7413253" y="3460540"/>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6" name="Round Same Side Corner Rectangle 185"/>
              <p:cNvSpPr/>
              <p:nvPr/>
            </p:nvSpPr>
            <p:spPr bwMode="auto">
              <a:xfrm>
                <a:off x="7455863" y="3510027"/>
                <a:ext cx="199303" cy="171023"/>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7" name="Round Same Side Corner Rectangle 186"/>
              <p:cNvSpPr/>
              <p:nvPr/>
            </p:nvSpPr>
            <p:spPr bwMode="auto">
              <a:xfrm>
                <a:off x="7455863" y="3510027"/>
                <a:ext cx="199303"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8" name="Round Same Side Corner Rectangle 187"/>
              <p:cNvSpPr/>
              <p:nvPr/>
            </p:nvSpPr>
            <p:spPr bwMode="auto">
              <a:xfrm>
                <a:off x="7498474" y="3560651"/>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9" name="Round Same Side Corner Rectangle 188"/>
              <p:cNvSpPr/>
              <p:nvPr/>
            </p:nvSpPr>
            <p:spPr bwMode="auto">
              <a:xfrm>
                <a:off x="7498681" y="3560651"/>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2" name="Group 41"/>
          <p:cNvGrpSpPr/>
          <p:nvPr/>
        </p:nvGrpSpPr>
        <p:grpSpPr>
          <a:xfrm>
            <a:off x="6140769" y="4715255"/>
            <a:ext cx="1473640" cy="665990"/>
            <a:chOff x="6263903" y="4855576"/>
            <a:chExt cx="1503190" cy="668287"/>
          </a:xfrm>
        </p:grpSpPr>
        <p:sp>
          <p:nvSpPr>
            <p:cNvPr id="181" name="Msg feedback"/>
            <p:cNvSpPr/>
            <p:nvPr/>
          </p:nvSpPr>
          <p:spPr bwMode="auto">
            <a:xfrm>
              <a:off x="6263903" y="4855576"/>
              <a:ext cx="1503190" cy="668287"/>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Direct Methods endpoint</a:t>
              </a:r>
            </a:p>
          </p:txBody>
        </p:sp>
        <p:grpSp>
          <p:nvGrpSpPr>
            <p:cNvPr id="191" name="Group 190"/>
            <p:cNvGrpSpPr/>
            <p:nvPr/>
          </p:nvGrpSpPr>
          <p:grpSpPr>
            <a:xfrm>
              <a:off x="7496761" y="4903977"/>
              <a:ext cx="184602" cy="186379"/>
              <a:chOff x="7470564" y="2647101"/>
              <a:chExt cx="184602" cy="186379"/>
            </a:xfrm>
          </p:grpSpPr>
          <p:sp>
            <p:nvSpPr>
              <p:cNvPr id="192" name="Oval 718"/>
              <p:cNvSpPr>
                <a:spLocks noChangeArrowheads="1"/>
              </p:cNvSpPr>
              <p:nvPr/>
            </p:nvSpPr>
            <p:spPr bwMode="auto">
              <a:xfrm>
                <a:off x="7470564" y="2782147"/>
                <a:ext cx="50741"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9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207"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cxnSp>
        <p:nvCxnSpPr>
          <p:cNvPr id="208" name="Straight Arrow Connector 207"/>
          <p:cNvCxnSpPr/>
          <p:nvPr/>
        </p:nvCxnSpPr>
        <p:spPr>
          <a:xfrm flipH="1">
            <a:off x="7717326" y="4382764"/>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a:off x="7717326" y="5120337"/>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182" name="Group 181"/>
          <p:cNvGrpSpPr/>
          <p:nvPr/>
        </p:nvGrpSpPr>
        <p:grpSpPr>
          <a:xfrm>
            <a:off x="4976676" y="2165638"/>
            <a:ext cx="498275" cy="566461"/>
            <a:chOff x="4394200" y="2326592"/>
            <a:chExt cx="4115573" cy="4144960"/>
          </a:xfrm>
        </p:grpSpPr>
        <p:sp>
          <p:nvSpPr>
            <p:cNvPr id="190" name="Rectangle 189"/>
            <p:cNvSpPr/>
            <p:nvPr/>
          </p:nvSpPr>
          <p:spPr bwMode="auto">
            <a:xfrm>
              <a:off x="4394200" y="2326592"/>
              <a:ext cx="4115573" cy="4144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L-Shape 209"/>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L-Shape 210"/>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Oval 211"/>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Oval 212"/>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5" name="Rectangle 194"/>
          <p:cNvSpPr/>
          <p:nvPr/>
        </p:nvSpPr>
        <p:spPr bwMode="auto">
          <a:xfrm>
            <a:off x="3070719" y="3569649"/>
            <a:ext cx="1080670" cy="41343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File upload</a:t>
            </a:r>
          </a:p>
          <a:p>
            <a:pPr defTabSz="914192">
              <a:defRPr/>
            </a:pPr>
            <a:r>
              <a:rPr lang="en-US" sz="1176" kern="0" dirty="0">
                <a:solidFill>
                  <a:srgbClr val="FFFFFF"/>
                </a:solidFill>
                <a:latin typeface="Segoe UI"/>
              </a:rPr>
              <a:t>endpoint</a:t>
            </a:r>
          </a:p>
        </p:txBody>
      </p:sp>
      <p:cxnSp>
        <p:nvCxnSpPr>
          <p:cNvPr id="196" name="Straight Arrow Connector 195"/>
          <p:cNvCxnSpPr/>
          <p:nvPr/>
        </p:nvCxnSpPr>
        <p:spPr>
          <a:xfrm>
            <a:off x="1795615" y="3722938"/>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4305588" y="2727943"/>
            <a:ext cx="1949161"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myiothub.azure-device.net</a:t>
            </a:r>
          </a:p>
        </p:txBody>
      </p:sp>
      <p:sp>
        <p:nvSpPr>
          <p:cNvPr id="225" name="Device identity management"/>
          <p:cNvSpPr/>
          <p:nvPr/>
        </p:nvSpPr>
        <p:spPr bwMode="auto">
          <a:xfrm>
            <a:off x="6151866" y="2688451"/>
            <a:ext cx="1473640" cy="57828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identity management</a:t>
            </a:r>
          </a:p>
        </p:txBody>
      </p:sp>
      <p:sp>
        <p:nvSpPr>
          <p:cNvPr id="226" name="Device identity management"/>
          <p:cNvSpPr>
            <a:spLocks noEditPoints="1"/>
          </p:cNvSpPr>
          <p:nvPr/>
        </p:nvSpPr>
        <p:spPr bwMode="black">
          <a:xfrm>
            <a:off x="7274296" y="2679176"/>
            <a:ext cx="291569" cy="29137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dirty="0">
              <a:solidFill>
                <a:sysClr val="windowText" lastClr="000000"/>
              </a:solidFill>
              <a:latin typeface="Segoe UI"/>
            </a:endParaRPr>
          </a:p>
        </p:txBody>
      </p:sp>
      <p:grpSp>
        <p:nvGrpSpPr>
          <p:cNvPr id="227" name="Group 226"/>
          <p:cNvGrpSpPr/>
          <p:nvPr/>
        </p:nvGrpSpPr>
        <p:grpSpPr>
          <a:xfrm>
            <a:off x="6147987" y="5440157"/>
            <a:ext cx="1473640" cy="589129"/>
            <a:chOff x="6263903" y="4103282"/>
            <a:chExt cx="1503190" cy="600942"/>
          </a:xfrm>
        </p:grpSpPr>
        <p:sp>
          <p:nvSpPr>
            <p:cNvPr id="228" name="C2D send endpoint"/>
            <p:cNvSpPr/>
            <p:nvPr/>
          </p:nvSpPr>
          <p:spPr bwMode="auto">
            <a:xfrm>
              <a:off x="6263903" y="4103282"/>
              <a:ext cx="1503190" cy="60094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Job </a:t>
              </a:r>
            </a:p>
            <a:p>
              <a:pPr defTabSz="895575" fontAlgn="base">
                <a:spcBef>
                  <a:spcPct val="0"/>
                </a:spcBef>
                <a:defRPr/>
              </a:pPr>
              <a:r>
                <a:rPr lang="en-US" sz="1176" kern="0" dirty="0">
                  <a:solidFill>
                    <a:srgbClr val="161616"/>
                  </a:solidFill>
                  <a:latin typeface="Segoe UI"/>
                  <a:ea typeface="Segoe UI" pitchFamily="34" charset="0"/>
                  <a:cs typeface="Segoe UI" pitchFamily="34" charset="0"/>
                </a:rPr>
                <a:t>management</a:t>
              </a:r>
            </a:p>
          </p:txBody>
        </p:sp>
        <p:grpSp>
          <p:nvGrpSpPr>
            <p:cNvPr id="229" name="Group 228"/>
            <p:cNvGrpSpPr/>
            <p:nvPr/>
          </p:nvGrpSpPr>
          <p:grpSpPr>
            <a:xfrm>
              <a:off x="7413046" y="4289302"/>
              <a:ext cx="284937" cy="271134"/>
              <a:chOff x="7413046" y="3460540"/>
              <a:chExt cx="284937" cy="271134"/>
            </a:xfrm>
          </p:grpSpPr>
          <p:sp>
            <p:nvSpPr>
              <p:cNvPr id="230" name="Round Same Side Corner Rectangle 183"/>
              <p:cNvSpPr/>
              <p:nvPr/>
            </p:nvSpPr>
            <p:spPr bwMode="auto">
              <a:xfrm>
                <a:off x="7413046" y="3460540"/>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231" name="Round Same Side Corner Rectangle 184"/>
              <p:cNvSpPr/>
              <p:nvPr/>
            </p:nvSpPr>
            <p:spPr bwMode="auto">
              <a:xfrm>
                <a:off x="7413253" y="3460540"/>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232" name="Round Same Side Corner Rectangle 185"/>
              <p:cNvSpPr/>
              <p:nvPr/>
            </p:nvSpPr>
            <p:spPr bwMode="auto">
              <a:xfrm>
                <a:off x="7455863" y="3510027"/>
                <a:ext cx="199303" cy="171023"/>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233" name="Round Same Side Corner Rectangle 186"/>
              <p:cNvSpPr/>
              <p:nvPr/>
            </p:nvSpPr>
            <p:spPr bwMode="auto">
              <a:xfrm>
                <a:off x="7455863" y="3510027"/>
                <a:ext cx="199303"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234" name="Round Same Side Corner Rectangle 187"/>
              <p:cNvSpPr/>
              <p:nvPr/>
            </p:nvSpPr>
            <p:spPr bwMode="auto">
              <a:xfrm>
                <a:off x="7498474" y="3560651"/>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235" name="Round Same Side Corner Rectangle 188"/>
              <p:cNvSpPr/>
              <p:nvPr/>
            </p:nvSpPr>
            <p:spPr bwMode="auto">
              <a:xfrm>
                <a:off x="7498681" y="3560651"/>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sp>
        <p:nvSpPr>
          <p:cNvPr id="236" name="Device provisioning"/>
          <p:cNvSpPr/>
          <p:nvPr/>
        </p:nvSpPr>
        <p:spPr>
          <a:xfrm>
            <a:off x="8780643" y="2466856"/>
            <a:ext cx="3104859" cy="585836"/>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FFFFFF"/>
                </a:solidFill>
                <a:latin typeface="Segoe UI"/>
                <a:ea typeface="Segoe UI" pitchFamily="34" charset="0"/>
                <a:cs typeface="Segoe UI" pitchFamily="34" charset="0"/>
              </a:rPr>
              <a:t>Device provisioning </a:t>
            </a:r>
            <a:br>
              <a:rPr lang="en-US" sz="1176" kern="0" dirty="0">
                <a:solidFill>
                  <a:srgbClr val="FFFFFF"/>
                </a:solidFill>
                <a:latin typeface="Segoe UI"/>
                <a:ea typeface="Segoe UI" pitchFamily="34" charset="0"/>
                <a:cs typeface="Segoe UI" pitchFamily="34" charset="0"/>
              </a:rPr>
            </a:br>
            <a:r>
              <a:rPr lang="en-US" sz="1176" kern="0" dirty="0">
                <a:solidFill>
                  <a:srgbClr val="FFFFFF"/>
                </a:solidFill>
                <a:latin typeface="Segoe UI"/>
                <a:ea typeface="Segoe UI" pitchFamily="34" charset="0"/>
                <a:cs typeface="Segoe UI" pitchFamily="34" charset="0"/>
              </a:rPr>
              <a:t>and authorization</a:t>
            </a:r>
          </a:p>
        </p:txBody>
      </p:sp>
      <p:cxnSp>
        <p:nvCxnSpPr>
          <p:cNvPr id="237" name="Straight Arrow Connector 236"/>
          <p:cNvCxnSpPr/>
          <p:nvPr/>
        </p:nvCxnSpPr>
        <p:spPr>
          <a:xfrm flipH="1">
            <a:off x="7693355" y="2212366"/>
            <a:ext cx="1021458" cy="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240" name="Device provisioning"/>
          <p:cNvSpPr/>
          <p:nvPr/>
        </p:nvSpPr>
        <p:spPr>
          <a:xfrm>
            <a:off x="8780642" y="6009991"/>
            <a:ext cx="3104859" cy="585836"/>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200" dirty="0"/>
              <a:t>Create and delete IoT hubs, and update IoT hub properties, export device identities</a:t>
            </a:r>
            <a:endParaRPr lang="en-US" sz="1176" kern="0" dirty="0">
              <a:solidFill>
                <a:srgbClr val="FFFFFF"/>
              </a:solidFill>
              <a:latin typeface="Segoe UI"/>
              <a:ea typeface="Segoe UI" pitchFamily="34" charset="0"/>
              <a:cs typeface="Segoe UI" pitchFamily="34" charset="0"/>
            </a:endParaRPr>
          </a:p>
        </p:txBody>
      </p:sp>
      <p:cxnSp>
        <p:nvCxnSpPr>
          <p:cNvPr id="241" name="Straight Arrow Connector 240"/>
          <p:cNvCxnSpPr/>
          <p:nvPr/>
        </p:nvCxnSpPr>
        <p:spPr>
          <a:xfrm flipH="1">
            <a:off x="7717326" y="6274868"/>
            <a:ext cx="1021458"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85057" y="915834"/>
            <a:ext cx="4390626" cy="369332"/>
          </a:xfrm>
          <a:prstGeom prst="rect">
            <a:avLst/>
          </a:prstGeom>
        </p:spPr>
        <p:txBody>
          <a:bodyPr wrap="none">
            <a:spAutoFit/>
          </a:bodyPr>
          <a:lstStyle/>
          <a:p>
            <a:r>
              <a:rPr lang="en-AU" dirty="0"/>
              <a:t>MQTT, MQTT-WS, AMQP, AMQP-WS, HTTP</a:t>
            </a:r>
          </a:p>
        </p:txBody>
      </p:sp>
      <p:sp>
        <p:nvSpPr>
          <p:cNvPr id="18" name="Rectangle 17"/>
          <p:cNvSpPr/>
          <p:nvPr/>
        </p:nvSpPr>
        <p:spPr>
          <a:xfrm>
            <a:off x="7792753" y="857596"/>
            <a:ext cx="822661" cy="369332"/>
          </a:xfrm>
          <a:prstGeom prst="rect">
            <a:avLst/>
          </a:prstGeom>
        </p:spPr>
        <p:txBody>
          <a:bodyPr wrap="none">
            <a:spAutoFit/>
          </a:bodyPr>
          <a:lstStyle/>
          <a:p>
            <a:r>
              <a:rPr lang="en-AU" dirty="0"/>
              <a:t>AMQP</a:t>
            </a:r>
          </a:p>
        </p:txBody>
      </p:sp>
      <p:sp>
        <p:nvSpPr>
          <p:cNvPr id="197" name="Rectangle 196"/>
          <p:cNvSpPr/>
          <p:nvPr/>
        </p:nvSpPr>
        <p:spPr>
          <a:xfrm>
            <a:off x="1831242" y="6264587"/>
            <a:ext cx="822661" cy="369332"/>
          </a:xfrm>
          <a:prstGeom prst="rect">
            <a:avLst/>
          </a:prstGeom>
        </p:spPr>
        <p:txBody>
          <a:bodyPr wrap="none">
            <a:spAutoFit/>
          </a:bodyPr>
          <a:lstStyle/>
          <a:p>
            <a:r>
              <a:rPr lang="en-AU" dirty="0"/>
              <a:t>AMQP</a:t>
            </a:r>
          </a:p>
        </p:txBody>
      </p:sp>
    </p:spTree>
    <p:extLst>
      <p:ext uri="{BB962C8B-B14F-4D97-AF65-F5344CB8AC3E}">
        <p14:creationId xmlns:p14="http://schemas.microsoft.com/office/powerpoint/2010/main" val="3250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4" grpId="0" animBg="1"/>
      <p:bldP spid="173" grpId="0" animBg="1"/>
      <p:bldP spid="195" grpId="0" animBg="1"/>
      <p:bldP spid="2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Connectivity – Protocols</a:t>
            </a:r>
          </a:p>
        </p:txBody>
      </p:sp>
      <p:graphicFrame>
        <p:nvGraphicFramePr>
          <p:cNvPr id="5" name="Content Placeholder 4"/>
          <p:cNvGraphicFramePr>
            <a:graphicFrameLocks noGrp="1"/>
          </p:cNvGraphicFramePr>
          <p:nvPr>
            <p:ph sz="quarter" idx="10"/>
            <p:extLst/>
          </p:nvPr>
        </p:nvGraphicFramePr>
        <p:xfrm>
          <a:off x="536497" y="1610588"/>
          <a:ext cx="11157774" cy="4902322"/>
        </p:xfrm>
        <a:graphic>
          <a:graphicData uri="http://schemas.openxmlformats.org/drawingml/2006/table">
            <a:tbl>
              <a:tblPr/>
              <a:tblGrid>
                <a:gridCol w="5578887">
                  <a:extLst>
                    <a:ext uri="{9D8B030D-6E8A-4147-A177-3AD203B41FA5}">
                      <a16:colId xmlns:a16="http://schemas.microsoft.com/office/drawing/2014/main" val="3598370887"/>
                    </a:ext>
                  </a:extLst>
                </a:gridCol>
                <a:gridCol w="5578887">
                  <a:extLst>
                    <a:ext uri="{9D8B030D-6E8A-4147-A177-3AD203B41FA5}">
                      <a16:colId xmlns:a16="http://schemas.microsoft.com/office/drawing/2014/main" val="2871108044"/>
                    </a:ext>
                  </a:extLst>
                </a:gridCol>
              </a:tblGrid>
              <a:tr h="634675">
                <a:tc>
                  <a:txBody>
                    <a:bodyPr/>
                    <a:lstStyle/>
                    <a:p>
                      <a:pPr algn="l" fontAlgn="b"/>
                      <a:r>
                        <a:rPr lang="en-AU" sz="2000" b="1" dirty="0">
                          <a:effectLst/>
                          <a:latin typeface="segoe-ui_semibold"/>
                        </a:rPr>
                        <a:t>Protocol</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algn="l" fontAlgn="b"/>
                      <a:r>
                        <a:rPr lang="en-AU" sz="2000" b="1" dirty="0">
                          <a:effectLst/>
                          <a:latin typeface="segoe-ui_semibold"/>
                        </a:rPr>
                        <a:t>When you should choose this protocol</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79038832"/>
                  </a:ext>
                </a:extLst>
              </a:tr>
              <a:tr h="1947798">
                <a:tc>
                  <a:txBody>
                    <a:bodyPr/>
                    <a:lstStyle/>
                    <a:p>
                      <a:pPr fontAlgn="t"/>
                      <a:r>
                        <a:rPr lang="en-AU" sz="2000" dirty="0">
                          <a:effectLst/>
                        </a:rPr>
                        <a:t>MQTT </a:t>
                      </a:r>
                      <a:br>
                        <a:rPr lang="en-AU" sz="2000" dirty="0">
                          <a:effectLst/>
                        </a:rPr>
                      </a:br>
                      <a:r>
                        <a:rPr lang="en-AU" sz="2000" dirty="0" err="1">
                          <a:effectLst/>
                        </a:rPr>
                        <a:t>MQTT</a:t>
                      </a:r>
                      <a:r>
                        <a:rPr lang="en-AU" sz="2000" dirty="0">
                          <a:effectLst/>
                        </a:rPr>
                        <a:t> over </a:t>
                      </a:r>
                      <a:r>
                        <a:rPr lang="en-AU" sz="2000" dirty="0" err="1">
                          <a:effectLst/>
                        </a:rPr>
                        <a:t>WebSockets</a:t>
                      </a:r>
                      <a:endParaRPr lang="en-AU" sz="2000" dirty="0">
                        <a:effectLst/>
                      </a:endParaRP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en-AU" sz="2000" dirty="0">
                          <a:effectLst/>
                        </a:rPr>
                        <a:t>Use on all devices that do not require to connect multiple devices (each with its own per-device credentials) over the same TLS connection.</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96210986"/>
                  </a:ext>
                </a:extLst>
              </a:tr>
              <a:tr h="1422549">
                <a:tc>
                  <a:txBody>
                    <a:bodyPr/>
                    <a:lstStyle/>
                    <a:p>
                      <a:pPr fontAlgn="t"/>
                      <a:r>
                        <a:rPr lang="en-AU" sz="2000" dirty="0">
                          <a:effectLst/>
                        </a:rPr>
                        <a:t>AMQP </a:t>
                      </a:r>
                      <a:br>
                        <a:rPr lang="en-AU" sz="2000" dirty="0">
                          <a:effectLst/>
                        </a:rPr>
                      </a:br>
                      <a:r>
                        <a:rPr lang="en-AU" sz="2000" dirty="0" err="1">
                          <a:effectLst/>
                        </a:rPr>
                        <a:t>AMQP</a:t>
                      </a:r>
                      <a:r>
                        <a:rPr lang="en-AU" sz="2000" dirty="0">
                          <a:effectLst/>
                        </a:rPr>
                        <a:t> over </a:t>
                      </a:r>
                      <a:r>
                        <a:rPr lang="en-AU" sz="2000" dirty="0" err="1">
                          <a:effectLst/>
                        </a:rPr>
                        <a:t>WebSockets</a:t>
                      </a:r>
                      <a:endParaRPr lang="en-AU" sz="2000" dirty="0">
                        <a:effectLst/>
                      </a:endParaRP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tc>
                  <a:txBody>
                    <a:bodyPr/>
                    <a:lstStyle/>
                    <a:p>
                      <a:pPr fontAlgn="t"/>
                      <a:r>
                        <a:rPr lang="en-AU" sz="2000" dirty="0">
                          <a:effectLst/>
                        </a:rPr>
                        <a:t>Use on field and cloud gateways to take advantage of connection multiplexing across devices.</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703201251"/>
                  </a:ext>
                </a:extLst>
              </a:tr>
              <a:tr h="897300">
                <a:tc>
                  <a:txBody>
                    <a:bodyPr/>
                    <a:lstStyle/>
                    <a:p>
                      <a:pPr fontAlgn="t"/>
                      <a:r>
                        <a:rPr lang="en-AU" sz="2000" dirty="0">
                          <a:effectLst/>
                        </a:rPr>
                        <a:t>HTTP</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AU" sz="2000" dirty="0">
                          <a:effectLst/>
                        </a:rPr>
                        <a:t>Use for devices that cannot support other protocols.</a:t>
                      </a:r>
                    </a:p>
                  </a:txBody>
                  <a:tcPr marL="72951" marR="72951" marT="54714" marB="54714" anchor="ctr">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07243464"/>
                  </a:ext>
                </a:extLst>
              </a:tr>
            </a:tbl>
          </a:graphicData>
        </a:graphic>
      </p:graphicFrame>
    </p:spTree>
    <p:extLst>
      <p:ext uri="{BB962C8B-B14F-4D97-AF65-F5344CB8AC3E}">
        <p14:creationId xmlns:p14="http://schemas.microsoft.com/office/powerpoint/2010/main" val="3207394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14274735"/>
              </p:ext>
            </p:extLst>
          </p:nvPr>
        </p:nvGraphicFramePr>
        <p:xfrm>
          <a:off x="642749" y="665024"/>
          <a:ext cx="10831800" cy="5527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262360" y="1680721"/>
            <a:ext cx="3735103" cy="995697"/>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bg1">
                    <a:lumMod val="50000"/>
                  </a:schemeClr>
                </a:solidFill>
                <a:effectLst/>
                <a:uLnTx/>
                <a:uFillTx/>
                <a:latin typeface="Segoe UI Light"/>
                <a:ea typeface="+mn-ea"/>
                <a:cs typeface="+mn-cs"/>
              </a:rPr>
              <a:t>Group devices and control access according to your organization's needs</a:t>
            </a:r>
          </a:p>
        </p:txBody>
      </p:sp>
      <p:sp>
        <p:nvSpPr>
          <p:cNvPr id="3" name="Rectangle 2"/>
          <p:cNvSpPr/>
          <p:nvPr/>
        </p:nvSpPr>
        <p:spPr>
          <a:xfrm>
            <a:off x="8548810" y="4082983"/>
            <a:ext cx="3436295" cy="995697"/>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bg1">
                    <a:lumMod val="50000"/>
                  </a:schemeClr>
                </a:solidFill>
                <a:effectLst/>
                <a:uLnTx/>
                <a:uFillTx/>
                <a:latin typeface="Segoe UI Light"/>
                <a:ea typeface="+mn-ea"/>
                <a:cs typeface="+mn-cs"/>
              </a:rPr>
              <a:t>Securely authenticate devices, on-board for management and provision for service</a:t>
            </a:r>
          </a:p>
        </p:txBody>
      </p:sp>
      <p:sp>
        <p:nvSpPr>
          <p:cNvPr id="4" name="Rectangle 3"/>
          <p:cNvSpPr/>
          <p:nvPr/>
        </p:nvSpPr>
        <p:spPr>
          <a:xfrm>
            <a:off x="3780236" y="6044069"/>
            <a:ext cx="5079741"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bg1">
                    <a:lumMod val="50000"/>
                  </a:schemeClr>
                </a:solidFill>
                <a:effectLst/>
                <a:uLnTx/>
                <a:uFillTx/>
                <a:latin typeface="Segoe UI Light"/>
                <a:ea typeface="+mn-ea"/>
                <a:cs typeface="+mn-cs"/>
              </a:rPr>
              <a:t>Provide updates, configuration &amp; applications to assign the purpose of each device</a:t>
            </a:r>
          </a:p>
        </p:txBody>
      </p:sp>
      <p:sp>
        <p:nvSpPr>
          <p:cNvPr id="8" name="Rectangle 7"/>
          <p:cNvSpPr/>
          <p:nvPr/>
        </p:nvSpPr>
        <p:spPr>
          <a:xfrm>
            <a:off x="322147" y="3918826"/>
            <a:ext cx="3361593" cy="129742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bg1">
                    <a:lumMod val="50000"/>
                  </a:schemeClr>
                </a:solidFill>
                <a:effectLst/>
                <a:uLnTx/>
                <a:uFillTx/>
                <a:latin typeface="Segoe UI Light"/>
                <a:ea typeface="+mn-ea"/>
                <a:cs typeface="+mn-cs"/>
              </a:rPr>
              <a:t>Monitor device inventory, health &amp; security while providing proactive remediation of issues</a:t>
            </a:r>
          </a:p>
        </p:txBody>
      </p:sp>
      <p:sp>
        <p:nvSpPr>
          <p:cNvPr id="9" name="Rectangle 8"/>
          <p:cNvSpPr/>
          <p:nvPr/>
        </p:nvSpPr>
        <p:spPr>
          <a:xfrm>
            <a:off x="220479" y="1809394"/>
            <a:ext cx="3678294" cy="905179"/>
          </a:xfrm>
          <a:prstGeom prst="rect">
            <a:avLst/>
          </a:prstGeom>
        </p:spPr>
        <p:txBody>
          <a:bodyPr wrap="square">
            <a:sp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chemeClr val="bg1">
                    <a:lumMod val="50000"/>
                  </a:schemeClr>
                </a:solidFill>
                <a:effectLst/>
                <a:uLnTx/>
                <a:uFillTx/>
                <a:latin typeface="Segoe UI Light"/>
                <a:ea typeface="+mn-ea"/>
                <a:cs typeface="+mn-cs"/>
              </a:rPr>
              <a:t>Replace or decommission devices after failure, upgrade cycle or service lifetime</a:t>
            </a:r>
          </a:p>
        </p:txBody>
      </p:sp>
      <p:sp>
        <p:nvSpPr>
          <p:cNvPr id="11" name="Title 5"/>
          <p:cNvSpPr>
            <a:spLocks noGrp="1"/>
          </p:cNvSpPr>
          <p:nvPr>
            <p:ph type="title" idx="4294967295"/>
          </p:nvPr>
        </p:nvSpPr>
        <p:spPr>
          <a:xfrm>
            <a:off x="220479" y="138113"/>
            <a:ext cx="11434946" cy="747712"/>
          </a:xfrm>
          <a:prstGeom prst="rect">
            <a:avLst/>
          </a:prstGeom>
        </p:spPr>
        <p:txBody>
          <a:bodyPr/>
          <a:lstStyle/>
          <a:p>
            <a:r>
              <a:rPr lang="en-US" sz="4400" dirty="0"/>
              <a:t>IoT device lifecycle</a:t>
            </a:r>
          </a:p>
        </p:txBody>
      </p:sp>
      <p:cxnSp>
        <p:nvCxnSpPr>
          <p:cNvPr id="13" name="Straight Connector 12"/>
          <p:cNvCxnSpPr>
            <a:cxnSpLocks/>
          </p:cNvCxnSpPr>
          <p:nvPr/>
        </p:nvCxnSpPr>
        <p:spPr>
          <a:xfrm flipH="1" flipV="1">
            <a:off x="3705535" y="1724345"/>
            <a:ext cx="1045828" cy="369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flipV="1">
            <a:off x="2954611" y="3802511"/>
            <a:ext cx="1045829" cy="9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021299" y="5296552"/>
            <a:ext cx="31146" cy="7475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8262360" y="3802511"/>
            <a:ext cx="741535" cy="9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V="1">
            <a:off x="7141829" y="1570865"/>
            <a:ext cx="1120531" cy="5077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3383498" y="5950322"/>
            <a:ext cx="404615" cy="703614"/>
            <a:chOff x="6170618" y="4144969"/>
            <a:chExt cx="431800" cy="750889"/>
          </a:xfrm>
          <a:solidFill>
            <a:schemeClr val="accent4"/>
          </a:solidFill>
        </p:grpSpPr>
        <p:sp>
          <p:nvSpPr>
            <p:cNvPr id="55" name="Freeform 22"/>
            <p:cNvSpPr>
              <a:spLocks/>
            </p:cNvSpPr>
            <p:nvPr/>
          </p:nvSpPr>
          <p:spPr bwMode="auto">
            <a:xfrm>
              <a:off x="6232531" y="4197357"/>
              <a:ext cx="160338" cy="160338"/>
            </a:xfrm>
            <a:custGeom>
              <a:avLst/>
              <a:gdLst>
                <a:gd name="T0" fmla="*/ 46 w 47"/>
                <a:gd name="T1" fmla="*/ 24 h 47"/>
                <a:gd name="T2" fmla="*/ 45 w 47"/>
                <a:gd name="T3" fmla="*/ 24 h 47"/>
                <a:gd name="T4" fmla="*/ 39 w 47"/>
                <a:gd name="T5" fmla="*/ 39 h 47"/>
                <a:gd name="T6" fmla="*/ 24 w 47"/>
                <a:gd name="T7" fmla="*/ 45 h 47"/>
                <a:gd name="T8" fmla="*/ 9 w 47"/>
                <a:gd name="T9" fmla="*/ 39 h 47"/>
                <a:gd name="T10" fmla="*/ 3 w 47"/>
                <a:gd name="T11" fmla="*/ 24 h 47"/>
                <a:gd name="T12" fmla="*/ 9 w 47"/>
                <a:gd name="T13" fmla="*/ 9 h 47"/>
                <a:gd name="T14" fmla="*/ 24 w 47"/>
                <a:gd name="T15" fmla="*/ 3 h 47"/>
                <a:gd name="T16" fmla="*/ 39 w 47"/>
                <a:gd name="T17" fmla="*/ 9 h 47"/>
                <a:gd name="T18" fmla="*/ 45 w 47"/>
                <a:gd name="T19" fmla="*/ 24 h 47"/>
                <a:gd name="T20" fmla="*/ 46 w 47"/>
                <a:gd name="T21" fmla="*/ 24 h 47"/>
                <a:gd name="T22" fmla="*/ 47 w 47"/>
                <a:gd name="T23" fmla="*/ 24 h 47"/>
                <a:gd name="T24" fmla="*/ 24 w 47"/>
                <a:gd name="T25" fmla="*/ 0 h 47"/>
                <a:gd name="T26" fmla="*/ 0 w 47"/>
                <a:gd name="T27" fmla="*/ 24 h 47"/>
                <a:gd name="T28" fmla="*/ 24 w 47"/>
                <a:gd name="T29" fmla="*/ 47 h 47"/>
                <a:gd name="T30" fmla="*/ 47 w 47"/>
                <a:gd name="T31" fmla="*/ 24 h 47"/>
                <a:gd name="T32" fmla="*/ 46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4"/>
                  </a:moveTo>
                  <a:cubicBezTo>
                    <a:pt x="45" y="24"/>
                    <a:pt x="45" y="24"/>
                    <a:pt x="45" y="24"/>
                  </a:cubicBezTo>
                  <a:cubicBezTo>
                    <a:pt x="45" y="30"/>
                    <a:pt x="42"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2" y="13"/>
                    <a:pt x="45" y="18"/>
                    <a:pt x="45" y="24"/>
                  </a:cubicBezTo>
                  <a:cubicBezTo>
                    <a:pt x="46" y="24"/>
                    <a:pt x="46" y="24"/>
                    <a:pt x="46" y="24"/>
                  </a:cubicBezTo>
                  <a:cubicBezTo>
                    <a:pt x="47" y="24"/>
                    <a:pt x="47" y="24"/>
                    <a:pt x="47" y="24"/>
                  </a:cubicBezTo>
                  <a:cubicBezTo>
                    <a:pt x="47" y="11"/>
                    <a:pt x="37" y="0"/>
                    <a:pt x="24" y="0"/>
                  </a:cubicBezTo>
                  <a:cubicBezTo>
                    <a:pt x="11" y="0"/>
                    <a:pt x="0" y="11"/>
                    <a:pt x="0" y="24"/>
                  </a:cubicBezTo>
                  <a:cubicBezTo>
                    <a:pt x="0" y="37"/>
                    <a:pt x="11" y="47"/>
                    <a:pt x="24" y="47"/>
                  </a:cubicBezTo>
                  <a:cubicBezTo>
                    <a:pt x="37" y="47"/>
                    <a:pt x="47" y="37"/>
                    <a:pt x="47" y="24"/>
                  </a:cubicBezTo>
                  <a:lnTo>
                    <a:pt x="4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56" name="Freeform 23"/>
            <p:cNvSpPr>
              <a:spLocks/>
            </p:cNvSpPr>
            <p:nvPr/>
          </p:nvSpPr>
          <p:spPr bwMode="auto">
            <a:xfrm>
              <a:off x="6176968" y="4144969"/>
              <a:ext cx="271463" cy="266700"/>
            </a:xfrm>
            <a:custGeom>
              <a:avLst/>
              <a:gdLst>
                <a:gd name="T0" fmla="*/ 78 w 79"/>
                <a:gd name="T1" fmla="*/ 39 h 78"/>
                <a:gd name="T2" fmla="*/ 76 w 79"/>
                <a:gd name="T3" fmla="*/ 39 h 78"/>
                <a:gd name="T4" fmla="*/ 66 w 79"/>
                <a:gd name="T5" fmla="*/ 65 h 78"/>
                <a:gd name="T6" fmla="*/ 40 w 79"/>
                <a:gd name="T7" fmla="*/ 75 h 78"/>
                <a:gd name="T8" fmla="*/ 14 w 79"/>
                <a:gd name="T9" fmla="*/ 65 h 78"/>
                <a:gd name="T10" fmla="*/ 3 w 79"/>
                <a:gd name="T11" fmla="*/ 39 h 78"/>
                <a:gd name="T12" fmla="*/ 14 w 79"/>
                <a:gd name="T13" fmla="*/ 13 h 78"/>
                <a:gd name="T14" fmla="*/ 40 w 79"/>
                <a:gd name="T15" fmla="*/ 2 h 78"/>
                <a:gd name="T16" fmla="*/ 66 w 79"/>
                <a:gd name="T17" fmla="*/ 13 h 78"/>
                <a:gd name="T18" fmla="*/ 76 w 79"/>
                <a:gd name="T19" fmla="*/ 39 h 78"/>
                <a:gd name="T20" fmla="*/ 78 w 79"/>
                <a:gd name="T21" fmla="*/ 39 h 78"/>
                <a:gd name="T22" fmla="*/ 79 w 79"/>
                <a:gd name="T23" fmla="*/ 39 h 78"/>
                <a:gd name="T24" fmla="*/ 40 w 79"/>
                <a:gd name="T25" fmla="*/ 0 h 78"/>
                <a:gd name="T26" fmla="*/ 0 w 79"/>
                <a:gd name="T27" fmla="*/ 39 h 78"/>
                <a:gd name="T28" fmla="*/ 40 w 79"/>
                <a:gd name="T29" fmla="*/ 78 h 78"/>
                <a:gd name="T30" fmla="*/ 79 w 79"/>
                <a:gd name="T31" fmla="*/ 39 h 78"/>
                <a:gd name="T32" fmla="*/ 78 w 79"/>
                <a:gd name="T33"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78">
                  <a:moveTo>
                    <a:pt x="78" y="39"/>
                  </a:moveTo>
                  <a:cubicBezTo>
                    <a:pt x="76" y="39"/>
                    <a:pt x="76" y="39"/>
                    <a:pt x="76" y="39"/>
                  </a:cubicBezTo>
                  <a:cubicBezTo>
                    <a:pt x="76" y="49"/>
                    <a:pt x="72" y="58"/>
                    <a:pt x="66" y="65"/>
                  </a:cubicBezTo>
                  <a:cubicBezTo>
                    <a:pt x="59" y="71"/>
                    <a:pt x="50" y="75"/>
                    <a:pt x="40" y="75"/>
                  </a:cubicBezTo>
                  <a:cubicBezTo>
                    <a:pt x="30" y="75"/>
                    <a:pt x="20" y="71"/>
                    <a:pt x="14" y="65"/>
                  </a:cubicBezTo>
                  <a:cubicBezTo>
                    <a:pt x="7" y="58"/>
                    <a:pt x="3" y="49"/>
                    <a:pt x="3" y="39"/>
                  </a:cubicBezTo>
                  <a:cubicBezTo>
                    <a:pt x="3" y="29"/>
                    <a:pt x="7" y="19"/>
                    <a:pt x="14" y="13"/>
                  </a:cubicBezTo>
                  <a:cubicBezTo>
                    <a:pt x="20" y="6"/>
                    <a:pt x="30" y="2"/>
                    <a:pt x="40" y="2"/>
                  </a:cubicBezTo>
                  <a:cubicBezTo>
                    <a:pt x="50" y="2"/>
                    <a:pt x="59" y="6"/>
                    <a:pt x="66" y="13"/>
                  </a:cubicBezTo>
                  <a:cubicBezTo>
                    <a:pt x="72" y="19"/>
                    <a:pt x="76" y="29"/>
                    <a:pt x="76" y="39"/>
                  </a:cubicBezTo>
                  <a:cubicBezTo>
                    <a:pt x="78" y="39"/>
                    <a:pt x="78" y="39"/>
                    <a:pt x="78" y="39"/>
                  </a:cubicBezTo>
                  <a:cubicBezTo>
                    <a:pt x="79" y="39"/>
                    <a:pt x="79" y="39"/>
                    <a:pt x="79" y="39"/>
                  </a:cubicBezTo>
                  <a:cubicBezTo>
                    <a:pt x="79" y="17"/>
                    <a:pt x="61" y="0"/>
                    <a:pt x="40" y="0"/>
                  </a:cubicBezTo>
                  <a:cubicBezTo>
                    <a:pt x="18" y="0"/>
                    <a:pt x="0" y="17"/>
                    <a:pt x="0" y="39"/>
                  </a:cubicBezTo>
                  <a:cubicBezTo>
                    <a:pt x="0" y="60"/>
                    <a:pt x="18" y="78"/>
                    <a:pt x="40" y="78"/>
                  </a:cubicBezTo>
                  <a:cubicBezTo>
                    <a:pt x="61" y="78"/>
                    <a:pt x="79" y="60"/>
                    <a:pt x="79" y="39"/>
                  </a:cubicBezTo>
                  <a:lnTo>
                    <a:pt x="7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57" name="Freeform 24"/>
            <p:cNvSpPr>
              <a:spLocks/>
            </p:cNvSpPr>
            <p:nvPr/>
          </p:nvSpPr>
          <p:spPr bwMode="auto">
            <a:xfrm>
              <a:off x="6170618" y="4241807"/>
              <a:ext cx="431800" cy="654051"/>
            </a:xfrm>
            <a:custGeom>
              <a:avLst/>
              <a:gdLst>
                <a:gd name="T0" fmla="*/ 126 w 126"/>
                <a:gd name="T1" fmla="*/ 134 h 192"/>
                <a:gd name="T2" fmla="*/ 126 w 126"/>
                <a:gd name="T3" fmla="*/ 129 h 192"/>
                <a:gd name="T4" fmla="*/ 126 w 126"/>
                <a:gd name="T5" fmla="*/ 129 h 192"/>
                <a:gd name="T6" fmla="*/ 126 w 126"/>
                <a:gd name="T7" fmla="*/ 109 h 192"/>
                <a:gd name="T8" fmla="*/ 126 w 126"/>
                <a:gd name="T9" fmla="*/ 82 h 192"/>
                <a:gd name="T10" fmla="*/ 126 w 126"/>
                <a:gd name="T11" fmla="*/ 82 h 192"/>
                <a:gd name="T12" fmla="*/ 114 w 126"/>
                <a:gd name="T13" fmla="*/ 70 h 192"/>
                <a:gd name="T14" fmla="*/ 102 w 126"/>
                <a:gd name="T15" fmla="*/ 82 h 192"/>
                <a:gd name="T16" fmla="*/ 102 w 126"/>
                <a:gd name="T17" fmla="*/ 76 h 192"/>
                <a:gd name="T18" fmla="*/ 90 w 126"/>
                <a:gd name="T19" fmla="*/ 64 h 192"/>
                <a:gd name="T20" fmla="*/ 78 w 126"/>
                <a:gd name="T21" fmla="*/ 76 h 192"/>
                <a:gd name="T22" fmla="*/ 78 w 126"/>
                <a:gd name="T23" fmla="*/ 70 h 192"/>
                <a:gd name="T24" fmla="*/ 65 w 126"/>
                <a:gd name="T25" fmla="*/ 58 h 192"/>
                <a:gd name="T26" fmla="*/ 53 w 126"/>
                <a:gd name="T27" fmla="*/ 70 h 192"/>
                <a:gd name="T28" fmla="*/ 53 w 126"/>
                <a:gd name="T29" fmla="*/ 12 h 192"/>
                <a:gd name="T30" fmla="*/ 41 w 126"/>
                <a:gd name="T31" fmla="*/ 0 h 192"/>
                <a:gd name="T32" fmla="*/ 29 w 126"/>
                <a:gd name="T33" fmla="*/ 12 h 192"/>
                <a:gd name="T34" fmla="*/ 29 w 126"/>
                <a:gd name="T35" fmla="*/ 82 h 192"/>
                <a:gd name="T36" fmla="*/ 29 w 126"/>
                <a:gd name="T37" fmla="*/ 116 h 192"/>
                <a:gd name="T38" fmla="*/ 24 w 126"/>
                <a:gd name="T39" fmla="*/ 123 h 192"/>
                <a:gd name="T40" fmla="*/ 24 w 126"/>
                <a:gd name="T41" fmla="*/ 93 h 192"/>
                <a:gd name="T42" fmla="*/ 12 w 126"/>
                <a:gd name="T43" fmla="*/ 81 h 192"/>
                <a:gd name="T44" fmla="*/ 0 w 126"/>
                <a:gd name="T45" fmla="*/ 81 h 192"/>
                <a:gd name="T46" fmla="*/ 0 w 126"/>
                <a:gd name="T47" fmla="*/ 93 h 192"/>
                <a:gd name="T48" fmla="*/ 0 w 126"/>
                <a:gd name="T49" fmla="*/ 129 h 192"/>
                <a:gd name="T50" fmla="*/ 0 w 126"/>
                <a:gd name="T51" fmla="*/ 129 h 192"/>
                <a:gd name="T52" fmla="*/ 0 w 126"/>
                <a:gd name="T53" fmla="*/ 129 h 192"/>
                <a:gd name="T54" fmla="*/ 63 w 126"/>
                <a:gd name="T55" fmla="*/ 192 h 192"/>
                <a:gd name="T56" fmla="*/ 126 w 126"/>
                <a:gd name="T57" fmla="*/ 136 h 192"/>
                <a:gd name="T58" fmla="*/ 126 w 126"/>
                <a:gd name="T59" fmla="*/ 136 h 192"/>
                <a:gd name="T60" fmla="*/ 126 w 126"/>
                <a:gd name="T61" fmla="*/ 1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92">
                  <a:moveTo>
                    <a:pt x="126" y="134"/>
                  </a:moveTo>
                  <a:cubicBezTo>
                    <a:pt x="126" y="132"/>
                    <a:pt x="126" y="130"/>
                    <a:pt x="126" y="129"/>
                  </a:cubicBezTo>
                  <a:cubicBezTo>
                    <a:pt x="126" y="129"/>
                    <a:pt x="126" y="129"/>
                    <a:pt x="126" y="129"/>
                  </a:cubicBezTo>
                  <a:cubicBezTo>
                    <a:pt x="126" y="109"/>
                    <a:pt x="126" y="109"/>
                    <a:pt x="126" y="109"/>
                  </a:cubicBezTo>
                  <a:cubicBezTo>
                    <a:pt x="126" y="82"/>
                    <a:pt x="126" y="82"/>
                    <a:pt x="126" y="82"/>
                  </a:cubicBezTo>
                  <a:cubicBezTo>
                    <a:pt x="126" y="82"/>
                    <a:pt x="126" y="82"/>
                    <a:pt x="126" y="82"/>
                  </a:cubicBezTo>
                  <a:cubicBezTo>
                    <a:pt x="126" y="76"/>
                    <a:pt x="120" y="70"/>
                    <a:pt x="114" y="70"/>
                  </a:cubicBezTo>
                  <a:cubicBezTo>
                    <a:pt x="107" y="70"/>
                    <a:pt x="102" y="76"/>
                    <a:pt x="102" y="82"/>
                  </a:cubicBezTo>
                  <a:cubicBezTo>
                    <a:pt x="102" y="76"/>
                    <a:pt x="102" y="76"/>
                    <a:pt x="102" y="76"/>
                  </a:cubicBezTo>
                  <a:cubicBezTo>
                    <a:pt x="102" y="69"/>
                    <a:pt x="96" y="64"/>
                    <a:pt x="90" y="64"/>
                  </a:cubicBezTo>
                  <a:cubicBezTo>
                    <a:pt x="83" y="64"/>
                    <a:pt x="78" y="69"/>
                    <a:pt x="78" y="76"/>
                  </a:cubicBezTo>
                  <a:cubicBezTo>
                    <a:pt x="78" y="70"/>
                    <a:pt x="78" y="70"/>
                    <a:pt x="78" y="70"/>
                  </a:cubicBezTo>
                  <a:cubicBezTo>
                    <a:pt x="78" y="63"/>
                    <a:pt x="72" y="58"/>
                    <a:pt x="65" y="58"/>
                  </a:cubicBezTo>
                  <a:cubicBezTo>
                    <a:pt x="59" y="58"/>
                    <a:pt x="53" y="63"/>
                    <a:pt x="53" y="70"/>
                  </a:cubicBezTo>
                  <a:cubicBezTo>
                    <a:pt x="53" y="12"/>
                    <a:pt x="53" y="12"/>
                    <a:pt x="53" y="12"/>
                  </a:cubicBezTo>
                  <a:cubicBezTo>
                    <a:pt x="53" y="5"/>
                    <a:pt x="48" y="0"/>
                    <a:pt x="41" y="0"/>
                  </a:cubicBezTo>
                  <a:cubicBezTo>
                    <a:pt x="35" y="0"/>
                    <a:pt x="29" y="5"/>
                    <a:pt x="29" y="12"/>
                  </a:cubicBezTo>
                  <a:cubicBezTo>
                    <a:pt x="29" y="82"/>
                    <a:pt x="29" y="82"/>
                    <a:pt x="29" y="82"/>
                  </a:cubicBezTo>
                  <a:cubicBezTo>
                    <a:pt x="29" y="116"/>
                    <a:pt x="29" y="116"/>
                    <a:pt x="29" y="116"/>
                  </a:cubicBezTo>
                  <a:cubicBezTo>
                    <a:pt x="29" y="119"/>
                    <a:pt x="28" y="123"/>
                    <a:pt x="24" y="123"/>
                  </a:cubicBezTo>
                  <a:cubicBezTo>
                    <a:pt x="24" y="93"/>
                    <a:pt x="24" y="93"/>
                    <a:pt x="24" y="93"/>
                  </a:cubicBezTo>
                  <a:cubicBezTo>
                    <a:pt x="24" y="87"/>
                    <a:pt x="19" y="81"/>
                    <a:pt x="12" y="81"/>
                  </a:cubicBezTo>
                  <a:cubicBezTo>
                    <a:pt x="0" y="81"/>
                    <a:pt x="0" y="81"/>
                    <a:pt x="0" y="81"/>
                  </a:cubicBezTo>
                  <a:cubicBezTo>
                    <a:pt x="0" y="93"/>
                    <a:pt x="0" y="93"/>
                    <a:pt x="0" y="93"/>
                  </a:cubicBezTo>
                  <a:cubicBezTo>
                    <a:pt x="0" y="129"/>
                    <a:pt x="0" y="129"/>
                    <a:pt x="0" y="129"/>
                  </a:cubicBezTo>
                  <a:cubicBezTo>
                    <a:pt x="0" y="129"/>
                    <a:pt x="0" y="129"/>
                    <a:pt x="0" y="129"/>
                  </a:cubicBezTo>
                  <a:cubicBezTo>
                    <a:pt x="0" y="129"/>
                    <a:pt x="0" y="129"/>
                    <a:pt x="0" y="129"/>
                  </a:cubicBezTo>
                  <a:cubicBezTo>
                    <a:pt x="0" y="164"/>
                    <a:pt x="28" y="192"/>
                    <a:pt x="63" y="192"/>
                  </a:cubicBezTo>
                  <a:cubicBezTo>
                    <a:pt x="95" y="192"/>
                    <a:pt x="122" y="167"/>
                    <a:pt x="126" y="136"/>
                  </a:cubicBezTo>
                  <a:cubicBezTo>
                    <a:pt x="126" y="136"/>
                    <a:pt x="126" y="136"/>
                    <a:pt x="126" y="136"/>
                  </a:cubicBezTo>
                  <a:lnTo>
                    <a:pt x="126"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grpSp>
      <p:sp>
        <p:nvSpPr>
          <p:cNvPr id="58" name="Freeform 66"/>
          <p:cNvSpPr>
            <a:spLocks noEditPoints="1"/>
          </p:cNvSpPr>
          <p:nvPr/>
        </p:nvSpPr>
        <p:spPr bwMode="auto">
          <a:xfrm>
            <a:off x="9161027" y="3562100"/>
            <a:ext cx="520673" cy="536508"/>
          </a:xfrm>
          <a:custGeom>
            <a:avLst/>
            <a:gdLst>
              <a:gd name="T0" fmla="*/ 52 w 122"/>
              <a:gd name="T1" fmla="*/ 9 h 126"/>
              <a:gd name="T2" fmla="*/ 61 w 122"/>
              <a:gd name="T3" fmla="*/ 0 h 126"/>
              <a:gd name="T4" fmla="*/ 70 w 122"/>
              <a:gd name="T5" fmla="*/ 9 h 126"/>
              <a:gd name="T6" fmla="*/ 70 w 122"/>
              <a:gd name="T7" fmla="*/ 65 h 126"/>
              <a:gd name="T8" fmla="*/ 61 w 122"/>
              <a:gd name="T9" fmla="*/ 74 h 126"/>
              <a:gd name="T10" fmla="*/ 52 w 122"/>
              <a:gd name="T11" fmla="*/ 65 h 126"/>
              <a:gd name="T12" fmla="*/ 52 w 122"/>
              <a:gd name="T13" fmla="*/ 9 h 126"/>
              <a:gd name="T14" fmla="*/ 104 w 122"/>
              <a:gd name="T15" fmla="*/ 108 h 126"/>
              <a:gd name="T16" fmla="*/ 61 w 122"/>
              <a:gd name="T17" fmla="*/ 126 h 126"/>
              <a:gd name="T18" fmla="*/ 61 w 122"/>
              <a:gd name="T19" fmla="*/ 126 h 126"/>
              <a:gd name="T20" fmla="*/ 18 w 122"/>
              <a:gd name="T21" fmla="*/ 108 h 126"/>
              <a:gd name="T22" fmla="*/ 0 w 122"/>
              <a:gd name="T23" fmla="*/ 65 h 126"/>
              <a:gd name="T24" fmla="*/ 18 w 122"/>
              <a:gd name="T25" fmla="*/ 22 h 126"/>
              <a:gd name="T26" fmla="*/ 31 w 122"/>
              <a:gd name="T27" fmla="*/ 22 h 126"/>
              <a:gd name="T28" fmla="*/ 31 w 122"/>
              <a:gd name="T29" fmla="*/ 35 h 126"/>
              <a:gd name="T30" fmla="*/ 19 w 122"/>
              <a:gd name="T31" fmla="*/ 65 h 126"/>
              <a:gd name="T32" fmla="*/ 31 w 122"/>
              <a:gd name="T33" fmla="*/ 95 h 126"/>
              <a:gd name="T34" fmla="*/ 61 w 122"/>
              <a:gd name="T35" fmla="*/ 107 h 126"/>
              <a:gd name="T36" fmla="*/ 91 w 122"/>
              <a:gd name="T37" fmla="*/ 95 h 126"/>
              <a:gd name="T38" fmla="*/ 103 w 122"/>
              <a:gd name="T39" fmla="*/ 65 h 126"/>
              <a:gd name="T40" fmla="*/ 91 w 122"/>
              <a:gd name="T41" fmla="*/ 35 h 126"/>
              <a:gd name="T42" fmla="*/ 91 w 122"/>
              <a:gd name="T43" fmla="*/ 22 h 126"/>
              <a:gd name="T44" fmla="*/ 104 w 122"/>
              <a:gd name="T45" fmla="*/ 22 h 126"/>
              <a:gd name="T46" fmla="*/ 122 w 122"/>
              <a:gd name="T47" fmla="*/ 65 h 126"/>
              <a:gd name="T48" fmla="*/ 104 w 122"/>
              <a:gd name="T49" fmla="*/ 10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26">
                <a:moveTo>
                  <a:pt x="52" y="9"/>
                </a:moveTo>
                <a:cubicBezTo>
                  <a:pt x="52" y="4"/>
                  <a:pt x="56" y="0"/>
                  <a:pt x="61" y="0"/>
                </a:cubicBezTo>
                <a:cubicBezTo>
                  <a:pt x="66" y="0"/>
                  <a:pt x="70" y="4"/>
                  <a:pt x="70" y="9"/>
                </a:cubicBezTo>
                <a:cubicBezTo>
                  <a:pt x="70" y="65"/>
                  <a:pt x="70" y="65"/>
                  <a:pt x="70" y="65"/>
                </a:cubicBezTo>
                <a:cubicBezTo>
                  <a:pt x="70" y="70"/>
                  <a:pt x="66" y="74"/>
                  <a:pt x="61" y="74"/>
                </a:cubicBezTo>
                <a:cubicBezTo>
                  <a:pt x="56" y="74"/>
                  <a:pt x="52" y="70"/>
                  <a:pt x="52" y="65"/>
                </a:cubicBezTo>
                <a:lnTo>
                  <a:pt x="52" y="9"/>
                </a:lnTo>
                <a:close/>
                <a:moveTo>
                  <a:pt x="104" y="108"/>
                </a:moveTo>
                <a:cubicBezTo>
                  <a:pt x="92" y="120"/>
                  <a:pt x="77" y="126"/>
                  <a:pt x="61" y="126"/>
                </a:cubicBezTo>
                <a:cubicBezTo>
                  <a:pt x="61" y="126"/>
                  <a:pt x="61" y="126"/>
                  <a:pt x="61" y="126"/>
                </a:cubicBezTo>
                <a:cubicBezTo>
                  <a:pt x="46" y="126"/>
                  <a:pt x="30" y="120"/>
                  <a:pt x="18" y="108"/>
                </a:cubicBezTo>
                <a:cubicBezTo>
                  <a:pt x="6" y="96"/>
                  <a:pt x="0" y="81"/>
                  <a:pt x="0" y="65"/>
                </a:cubicBezTo>
                <a:cubicBezTo>
                  <a:pt x="0" y="50"/>
                  <a:pt x="6" y="34"/>
                  <a:pt x="18" y="22"/>
                </a:cubicBezTo>
                <a:cubicBezTo>
                  <a:pt x="22" y="18"/>
                  <a:pt x="28" y="18"/>
                  <a:pt x="31" y="22"/>
                </a:cubicBezTo>
                <a:cubicBezTo>
                  <a:pt x="35" y="26"/>
                  <a:pt x="35" y="32"/>
                  <a:pt x="31" y="35"/>
                </a:cubicBezTo>
                <a:cubicBezTo>
                  <a:pt x="23" y="43"/>
                  <a:pt x="19" y="54"/>
                  <a:pt x="19" y="65"/>
                </a:cubicBezTo>
                <a:cubicBezTo>
                  <a:pt x="19" y="76"/>
                  <a:pt x="23" y="87"/>
                  <a:pt x="31" y="95"/>
                </a:cubicBezTo>
                <a:cubicBezTo>
                  <a:pt x="39" y="103"/>
                  <a:pt x="50" y="107"/>
                  <a:pt x="61" y="107"/>
                </a:cubicBezTo>
                <a:cubicBezTo>
                  <a:pt x="72" y="107"/>
                  <a:pt x="83" y="103"/>
                  <a:pt x="91" y="95"/>
                </a:cubicBezTo>
                <a:cubicBezTo>
                  <a:pt x="99" y="87"/>
                  <a:pt x="103" y="76"/>
                  <a:pt x="103" y="65"/>
                </a:cubicBezTo>
                <a:cubicBezTo>
                  <a:pt x="103" y="54"/>
                  <a:pt x="99" y="43"/>
                  <a:pt x="91" y="35"/>
                </a:cubicBezTo>
                <a:cubicBezTo>
                  <a:pt x="87" y="32"/>
                  <a:pt x="87" y="26"/>
                  <a:pt x="91" y="22"/>
                </a:cubicBezTo>
                <a:cubicBezTo>
                  <a:pt x="95" y="18"/>
                  <a:pt x="101" y="18"/>
                  <a:pt x="104" y="22"/>
                </a:cubicBezTo>
                <a:cubicBezTo>
                  <a:pt x="116" y="34"/>
                  <a:pt x="122" y="50"/>
                  <a:pt x="122" y="65"/>
                </a:cubicBezTo>
                <a:cubicBezTo>
                  <a:pt x="122" y="81"/>
                  <a:pt x="116" y="96"/>
                  <a:pt x="104" y="108"/>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grpSp>
        <p:nvGrpSpPr>
          <p:cNvPr id="59" name="Group 58"/>
          <p:cNvGrpSpPr/>
          <p:nvPr/>
        </p:nvGrpSpPr>
        <p:grpSpPr>
          <a:xfrm>
            <a:off x="2135829" y="3457874"/>
            <a:ext cx="778307" cy="445489"/>
            <a:chOff x="4903792" y="4316420"/>
            <a:chExt cx="712788" cy="407988"/>
          </a:xfrm>
        </p:grpSpPr>
        <p:sp>
          <p:nvSpPr>
            <p:cNvPr id="60" name="Freeform 158"/>
            <p:cNvSpPr>
              <a:spLocks/>
            </p:cNvSpPr>
            <p:nvPr/>
          </p:nvSpPr>
          <p:spPr bwMode="auto">
            <a:xfrm>
              <a:off x="4903792" y="4316420"/>
              <a:ext cx="712788" cy="407988"/>
            </a:xfrm>
            <a:custGeom>
              <a:avLst/>
              <a:gdLst>
                <a:gd name="T0" fmla="*/ 104 w 208"/>
                <a:gd name="T1" fmla="*/ 0 h 120"/>
                <a:gd name="T2" fmla="*/ 0 w 208"/>
                <a:gd name="T3" fmla="*/ 60 h 120"/>
                <a:gd name="T4" fmla="*/ 104 w 208"/>
                <a:gd name="T5" fmla="*/ 120 h 120"/>
                <a:gd name="T6" fmla="*/ 208 w 208"/>
                <a:gd name="T7" fmla="*/ 60 h 120"/>
                <a:gd name="T8" fmla="*/ 104 w 208"/>
                <a:gd name="T9" fmla="*/ 0 h 120"/>
              </a:gdLst>
              <a:ahLst/>
              <a:cxnLst>
                <a:cxn ang="0">
                  <a:pos x="T0" y="T1"/>
                </a:cxn>
                <a:cxn ang="0">
                  <a:pos x="T2" y="T3"/>
                </a:cxn>
                <a:cxn ang="0">
                  <a:pos x="T4" y="T5"/>
                </a:cxn>
                <a:cxn ang="0">
                  <a:pos x="T6" y="T7"/>
                </a:cxn>
                <a:cxn ang="0">
                  <a:pos x="T8" y="T9"/>
                </a:cxn>
              </a:cxnLst>
              <a:rect l="0" t="0" r="r" b="b"/>
              <a:pathLst>
                <a:path w="208" h="120">
                  <a:moveTo>
                    <a:pt x="104" y="0"/>
                  </a:moveTo>
                  <a:cubicBezTo>
                    <a:pt x="60" y="0"/>
                    <a:pt x="21" y="25"/>
                    <a:pt x="0" y="60"/>
                  </a:cubicBezTo>
                  <a:cubicBezTo>
                    <a:pt x="21" y="96"/>
                    <a:pt x="60" y="120"/>
                    <a:pt x="104" y="120"/>
                  </a:cubicBezTo>
                  <a:cubicBezTo>
                    <a:pt x="149" y="120"/>
                    <a:pt x="187" y="96"/>
                    <a:pt x="208" y="60"/>
                  </a:cubicBezTo>
                  <a:cubicBezTo>
                    <a:pt x="187" y="25"/>
                    <a:pt x="149" y="0"/>
                    <a:pt x="104" y="0"/>
                  </a:cubicBezTo>
                  <a:close/>
                </a:path>
              </a:pathLst>
            </a:custGeom>
            <a:solidFill>
              <a:schemeClr val="bg2">
                <a:lumMod val="95000"/>
              </a:schemeClr>
            </a:solidFill>
            <a:ln w="9525">
              <a:solidFill>
                <a:schemeClr val="accent5"/>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chemeClr val="bg1">
                    <a:lumMod val="50000"/>
                  </a:schemeClr>
                </a:solidFill>
                <a:effectLst/>
                <a:uLnTx/>
                <a:uFillTx/>
                <a:latin typeface="Segoe UI"/>
                <a:ea typeface="+mn-ea"/>
                <a:cs typeface="+mn-cs"/>
              </a:endParaRPr>
            </a:p>
          </p:txBody>
        </p:sp>
        <p:sp>
          <p:nvSpPr>
            <p:cNvPr id="61" name="Oval 159"/>
            <p:cNvSpPr>
              <a:spLocks noChangeArrowheads="1"/>
            </p:cNvSpPr>
            <p:nvPr/>
          </p:nvSpPr>
          <p:spPr bwMode="auto">
            <a:xfrm>
              <a:off x="5132393" y="4397382"/>
              <a:ext cx="254000" cy="249238"/>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62" name="Oval 160"/>
            <p:cNvSpPr>
              <a:spLocks noChangeArrowheads="1"/>
            </p:cNvSpPr>
            <p:nvPr/>
          </p:nvSpPr>
          <p:spPr bwMode="auto">
            <a:xfrm>
              <a:off x="5202243" y="4465645"/>
              <a:ext cx="115888" cy="112713"/>
            </a:xfrm>
            <a:prstGeom prst="ellipse">
              <a:avLst/>
            </a:pr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grpSp>
      <p:grpSp>
        <p:nvGrpSpPr>
          <p:cNvPr id="80" name="Group 79"/>
          <p:cNvGrpSpPr/>
          <p:nvPr/>
        </p:nvGrpSpPr>
        <p:grpSpPr>
          <a:xfrm rot="531761">
            <a:off x="8468629" y="972694"/>
            <a:ext cx="485467" cy="684069"/>
            <a:chOff x="2697163" y="5102225"/>
            <a:chExt cx="558800" cy="787401"/>
          </a:xfrm>
          <a:solidFill>
            <a:schemeClr val="accent2">
              <a:lumMod val="20000"/>
              <a:lumOff val="80000"/>
            </a:schemeClr>
          </a:solidFill>
        </p:grpSpPr>
        <p:sp>
          <p:nvSpPr>
            <p:cNvPr id="81" name="Freeform 345"/>
            <p:cNvSpPr>
              <a:spLocks/>
            </p:cNvSpPr>
            <p:nvPr/>
          </p:nvSpPr>
          <p:spPr bwMode="auto">
            <a:xfrm>
              <a:off x="2697163" y="5138738"/>
              <a:ext cx="558800" cy="750888"/>
            </a:xfrm>
            <a:custGeom>
              <a:avLst/>
              <a:gdLst>
                <a:gd name="T0" fmla="*/ 163 w 163"/>
                <a:gd name="T1" fmla="*/ 214 h 220"/>
                <a:gd name="T2" fmla="*/ 156 w 163"/>
                <a:gd name="T3" fmla="*/ 220 h 220"/>
                <a:gd name="T4" fmla="*/ 7 w 163"/>
                <a:gd name="T5" fmla="*/ 220 h 220"/>
                <a:gd name="T6" fmla="*/ 0 w 163"/>
                <a:gd name="T7" fmla="*/ 214 h 220"/>
                <a:gd name="T8" fmla="*/ 0 w 163"/>
                <a:gd name="T9" fmla="*/ 7 h 220"/>
                <a:gd name="T10" fmla="*/ 7 w 163"/>
                <a:gd name="T11" fmla="*/ 0 h 220"/>
                <a:gd name="T12" fmla="*/ 156 w 163"/>
                <a:gd name="T13" fmla="*/ 0 h 220"/>
                <a:gd name="T14" fmla="*/ 163 w 163"/>
                <a:gd name="T15" fmla="*/ 7 h 220"/>
                <a:gd name="T16" fmla="*/ 163 w 163"/>
                <a:gd name="T17" fmla="*/ 21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0">
                  <a:moveTo>
                    <a:pt x="163" y="214"/>
                  </a:moveTo>
                  <a:cubicBezTo>
                    <a:pt x="163" y="217"/>
                    <a:pt x="160" y="220"/>
                    <a:pt x="156" y="220"/>
                  </a:cubicBezTo>
                  <a:cubicBezTo>
                    <a:pt x="7" y="220"/>
                    <a:pt x="7" y="220"/>
                    <a:pt x="7" y="220"/>
                  </a:cubicBezTo>
                  <a:cubicBezTo>
                    <a:pt x="3" y="220"/>
                    <a:pt x="0" y="217"/>
                    <a:pt x="0" y="214"/>
                  </a:cubicBezTo>
                  <a:cubicBezTo>
                    <a:pt x="0" y="7"/>
                    <a:pt x="0" y="7"/>
                    <a:pt x="0" y="7"/>
                  </a:cubicBezTo>
                  <a:cubicBezTo>
                    <a:pt x="0" y="3"/>
                    <a:pt x="3" y="0"/>
                    <a:pt x="7" y="0"/>
                  </a:cubicBezTo>
                  <a:cubicBezTo>
                    <a:pt x="156" y="0"/>
                    <a:pt x="156" y="0"/>
                    <a:pt x="156" y="0"/>
                  </a:cubicBezTo>
                  <a:cubicBezTo>
                    <a:pt x="160" y="0"/>
                    <a:pt x="163" y="3"/>
                    <a:pt x="163" y="7"/>
                  </a:cubicBezTo>
                  <a:lnTo>
                    <a:pt x="16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2" name="Freeform 346"/>
            <p:cNvSpPr>
              <a:spLocks/>
            </p:cNvSpPr>
            <p:nvPr/>
          </p:nvSpPr>
          <p:spPr bwMode="auto">
            <a:xfrm>
              <a:off x="2844800" y="5159375"/>
              <a:ext cx="263525" cy="31750"/>
            </a:xfrm>
            <a:custGeom>
              <a:avLst/>
              <a:gdLst>
                <a:gd name="T0" fmla="*/ 77 w 77"/>
                <a:gd name="T1" fmla="*/ 9 h 9"/>
                <a:gd name="T2" fmla="*/ 67 w 77"/>
                <a:gd name="T3" fmla="*/ 0 h 9"/>
                <a:gd name="T4" fmla="*/ 10 w 77"/>
                <a:gd name="T5" fmla="*/ 0 h 9"/>
                <a:gd name="T6" fmla="*/ 0 w 77"/>
                <a:gd name="T7" fmla="*/ 9 h 9"/>
                <a:gd name="T8" fmla="*/ 77 w 77"/>
                <a:gd name="T9" fmla="*/ 9 h 9"/>
              </a:gdLst>
              <a:ahLst/>
              <a:cxnLst>
                <a:cxn ang="0">
                  <a:pos x="T0" y="T1"/>
                </a:cxn>
                <a:cxn ang="0">
                  <a:pos x="T2" y="T3"/>
                </a:cxn>
                <a:cxn ang="0">
                  <a:pos x="T4" y="T5"/>
                </a:cxn>
                <a:cxn ang="0">
                  <a:pos x="T6" y="T7"/>
                </a:cxn>
                <a:cxn ang="0">
                  <a:pos x="T8" y="T9"/>
                </a:cxn>
              </a:cxnLst>
              <a:rect l="0" t="0" r="r" b="b"/>
              <a:pathLst>
                <a:path w="77" h="9">
                  <a:moveTo>
                    <a:pt x="77" y="9"/>
                  </a:moveTo>
                  <a:cubicBezTo>
                    <a:pt x="76" y="4"/>
                    <a:pt x="72" y="0"/>
                    <a:pt x="67" y="0"/>
                  </a:cubicBezTo>
                  <a:cubicBezTo>
                    <a:pt x="10" y="0"/>
                    <a:pt x="10" y="0"/>
                    <a:pt x="10" y="0"/>
                  </a:cubicBezTo>
                  <a:cubicBezTo>
                    <a:pt x="5" y="0"/>
                    <a:pt x="1" y="4"/>
                    <a:pt x="0" y="9"/>
                  </a:cubicBezTo>
                  <a:lnTo>
                    <a:pt x="7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3" name="Freeform 347"/>
            <p:cNvSpPr>
              <a:spLocks/>
            </p:cNvSpPr>
            <p:nvPr/>
          </p:nvSpPr>
          <p:spPr bwMode="auto">
            <a:xfrm>
              <a:off x="2844800" y="5162550"/>
              <a:ext cx="17463" cy="49213"/>
            </a:xfrm>
            <a:custGeom>
              <a:avLst/>
              <a:gdLst>
                <a:gd name="T0" fmla="*/ 5 w 5"/>
                <a:gd name="T1" fmla="*/ 12 h 14"/>
                <a:gd name="T2" fmla="*/ 3 w 5"/>
                <a:gd name="T3" fmla="*/ 14 h 14"/>
                <a:gd name="T4" fmla="*/ 3 w 5"/>
                <a:gd name="T5" fmla="*/ 14 h 14"/>
                <a:gd name="T6" fmla="*/ 0 w 5"/>
                <a:gd name="T7" fmla="*/ 12 h 14"/>
                <a:gd name="T8" fmla="*/ 0 w 5"/>
                <a:gd name="T9" fmla="*/ 3 h 14"/>
                <a:gd name="T10" fmla="*/ 3 w 5"/>
                <a:gd name="T11" fmla="*/ 0 h 14"/>
                <a:gd name="T12" fmla="*/ 3 w 5"/>
                <a:gd name="T13" fmla="*/ 0 h 14"/>
                <a:gd name="T14" fmla="*/ 5 w 5"/>
                <a:gd name="T15" fmla="*/ 3 h 14"/>
                <a:gd name="T16" fmla="*/ 5 w 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5" y="12"/>
                  </a:moveTo>
                  <a:cubicBezTo>
                    <a:pt x="5" y="13"/>
                    <a:pt x="4" y="14"/>
                    <a:pt x="3" y="14"/>
                  </a:cubicBezTo>
                  <a:cubicBezTo>
                    <a:pt x="3" y="14"/>
                    <a:pt x="3" y="14"/>
                    <a:pt x="3" y="14"/>
                  </a:cubicBezTo>
                  <a:cubicBezTo>
                    <a:pt x="1" y="14"/>
                    <a:pt x="0" y="13"/>
                    <a:pt x="0" y="12"/>
                  </a:cubicBezTo>
                  <a:cubicBezTo>
                    <a:pt x="0" y="3"/>
                    <a:pt x="0" y="3"/>
                    <a:pt x="0" y="3"/>
                  </a:cubicBezTo>
                  <a:cubicBezTo>
                    <a:pt x="0" y="1"/>
                    <a:pt x="1" y="0"/>
                    <a:pt x="3" y="0"/>
                  </a:cubicBezTo>
                  <a:cubicBezTo>
                    <a:pt x="3" y="0"/>
                    <a:pt x="3" y="0"/>
                    <a:pt x="3" y="0"/>
                  </a:cubicBezTo>
                  <a:cubicBezTo>
                    <a:pt x="4" y="0"/>
                    <a:pt x="5" y="1"/>
                    <a:pt x="5" y="3"/>
                  </a:cubicBez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4" name="Freeform 348"/>
            <p:cNvSpPr>
              <a:spLocks/>
            </p:cNvSpPr>
            <p:nvPr/>
          </p:nvSpPr>
          <p:spPr bwMode="auto">
            <a:xfrm>
              <a:off x="3090863" y="5162550"/>
              <a:ext cx="17463" cy="49213"/>
            </a:xfrm>
            <a:custGeom>
              <a:avLst/>
              <a:gdLst>
                <a:gd name="T0" fmla="*/ 5 w 5"/>
                <a:gd name="T1" fmla="*/ 12 h 14"/>
                <a:gd name="T2" fmla="*/ 2 w 5"/>
                <a:gd name="T3" fmla="*/ 14 h 14"/>
                <a:gd name="T4" fmla="*/ 2 w 5"/>
                <a:gd name="T5" fmla="*/ 14 h 14"/>
                <a:gd name="T6" fmla="*/ 0 w 5"/>
                <a:gd name="T7" fmla="*/ 12 h 14"/>
                <a:gd name="T8" fmla="*/ 0 w 5"/>
                <a:gd name="T9" fmla="*/ 3 h 14"/>
                <a:gd name="T10" fmla="*/ 2 w 5"/>
                <a:gd name="T11" fmla="*/ 0 h 14"/>
                <a:gd name="T12" fmla="*/ 2 w 5"/>
                <a:gd name="T13" fmla="*/ 0 h 14"/>
                <a:gd name="T14" fmla="*/ 5 w 5"/>
                <a:gd name="T15" fmla="*/ 3 h 14"/>
                <a:gd name="T16" fmla="*/ 5 w 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5" y="12"/>
                  </a:moveTo>
                  <a:cubicBezTo>
                    <a:pt x="5" y="13"/>
                    <a:pt x="4" y="14"/>
                    <a:pt x="2" y="14"/>
                  </a:cubicBezTo>
                  <a:cubicBezTo>
                    <a:pt x="2" y="14"/>
                    <a:pt x="2" y="14"/>
                    <a:pt x="2" y="14"/>
                  </a:cubicBezTo>
                  <a:cubicBezTo>
                    <a:pt x="1" y="14"/>
                    <a:pt x="0" y="13"/>
                    <a:pt x="0" y="12"/>
                  </a:cubicBezTo>
                  <a:cubicBezTo>
                    <a:pt x="0" y="3"/>
                    <a:pt x="0" y="3"/>
                    <a:pt x="0" y="3"/>
                  </a:cubicBezTo>
                  <a:cubicBezTo>
                    <a:pt x="0" y="1"/>
                    <a:pt x="1" y="0"/>
                    <a:pt x="2" y="0"/>
                  </a:cubicBezTo>
                  <a:cubicBezTo>
                    <a:pt x="2" y="0"/>
                    <a:pt x="2" y="0"/>
                    <a:pt x="2" y="0"/>
                  </a:cubicBezTo>
                  <a:cubicBezTo>
                    <a:pt x="4" y="0"/>
                    <a:pt x="5" y="1"/>
                    <a:pt x="5" y="3"/>
                  </a:cubicBez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5" name="Freeform 349"/>
            <p:cNvSpPr>
              <a:spLocks noEditPoints="1"/>
            </p:cNvSpPr>
            <p:nvPr/>
          </p:nvSpPr>
          <p:spPr bwMode="auto">
            <a:xfrm>
              <a:off x="2800350" y="5102225"/>
              <a:ext cx="349250" cy="136525"/>
            </a:xfrm>
            <a:custGeom>
              <a:avLst/>
              <a:gdLst>
                <a:gd name="T0" fmla="*/ 84 w 102"/>
                <a:gd name="T1" fmla="*/ 23 h 40"/>
                <a:gd name="T2" fmla="*/ 74 w 102"/>
                <a:gd name="T3" fmla="*/ 23 h 40"/>
                <a:gd name="T4" fmla="*/ 75 w 102"/>
                <a:gd name="T5" fmla="*/ 23 h 40"/>
                <a:gd name="T6" fmla="*/ 62 w 102"/>
                <a:gd name="T7" fmla="*/ 11 h 40"/>
                <a:gd name="T8" fmla="*/ 62 w 102"/>
                <a:gd name="T9" fmla="*/ 11 h 40"/>
                <a:gd name="T10" fmla="*/ 62 w 102"/>
                <a:gd name="T11" fmla="*/ 11 h 40"/>
                <a:gd name="T12" fmla="*/ 51 w 102"/>
                <a:gd name="T13" fmla="*/ 0 h 40"/>
                <a:gd name="T14" fmla="*/ 41 w 102"/>
                <a:gd name="T15" fmla="*/ 11 h 40"/>
                <a:gd name="T16" fmla="*/ 41 w 102"/>
                <a:gd name="T17" fmla="*/ 11 h 40"/>
                <a:gd name="T18" fmla="*/ 28 w 102"/>
                <a:gd name="T19" fmla="*/ 23 h 40"/>
                <a:gd name="T20" fmla="*/ 29 w 102"/>
                <a:gd name="T21" fmla="*/ 23 h 40"/>
                <a:gd name="T22" fmla="*/ 19 w 102"/>
                <a:gd name="T23" fmla="*/ 23 h 40"/>
                <a:gd name="T24" fmla="*/ 0 w 102"/>
                <a:gd name="T25" fmla="*/ 40 h 40"/>
                <a:gd name="T26" fmla="*/ 102 w 102"/>
                <a:gd name="T27" fmla="*/ 40 h 40"/>
                <a:gd name="T28" fmla="*/ 84 w 102"/>
                <a:gd name="T29" fmla="*/ 23 h 40"/>
                <a:gd name="T30" fmla="*/ 51 w 102"/>
                <a:gd name="T31" fmla="*/ 5 h 40"/>
                <a:gd name="T32" fmla="*/ 57 w 102"/>
                <a:gd name="T33" fmla="*/ 11 h 40"/>
                <a:gd name="T34" fmla="*/ 51 w 102"/>
                <a:gd name="T35" fmla="*/ 16 h 40"/>
                <a:gd name="T36" fmla="*/ 46 w 102"/>
                <a:gd name="T37" fmla="*/ 11 h 40"/>
                <a:gd name="T38" fmla="*/ 51 w 102"/>
                <a:gd name="T3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40">
                  <a:moveTo>
                    <a:pt x="84" y="23"/>
                  </a:moveTo>
                  <a:cubicBezTo>
                    <a:pt x="74" y="23"/>
                    <a:pt x="74" y="23"/>
                    <a:pt x="74" y="23"/>
                  </a:cubicBezTo>
                  <a:cubicBezTo>
                    <a:pt x="75" y="23"/>
                    <a:pt x="75" y="23"/>
                    <a:pt x="75" y="23"/>
                  </a:cubicBezTo>
                  <a:cubicBezTo>
                    <a:pt x="68" y="23"/>
                    <a:pt x="62" y="18"/>
                    <a:pt x="62" y="11"/>
                  </a:cubicBezTo>
                  <a:cubicBezTo>
                    <a:pt x="62" y="11"/>
                    <a:pt x="62" y="11"/>
                    <a:pt x="62" y="11"/>
                  </a:cubicBezTo>
                  <a:cubicBezTo>
                    <a:pt x="62" y="11"/>
                    <a:pt x="62" y="11"/>
                    <a:pt x="62" y="11"/>
                  </a:cubicBezTo>
                  <a:cubicBezTo>
                    <a:pt x="62" y="5"/>
                    <a:pt x="57" y="0"/>
                    <a:pt x="51" y="0"/>
                  </a:cubicBezTo>
                  <a:cubicBezTo>
                    <a:pt x="45" y="0"/>
                    <a:pt x="41" y="5"/>
                    <a:pt x="41" y="11"/>
                  </a:cubicBezTo>
                  <a:cubicBezTo>
                    <a:pt x="41" y="11"/>
                    <a:pt x="41" y="11"/>
                    <a:pt x="41" y="11"/>
                  </a:cubicBezTo>
                  <a:cubicBezTo>
                    <a:pt x="41" y="18"/>
                    <a:pt x="35" y="23"/>
                    <a:pt x="28" y="23"/>
                  </a:cubicBezTo>
                  <a:cubicBezTo>
                    <a:pt x="29" y="23"/>
                    <a:pt x="29" y="23"/>
                    <a:pt x="29" y="23"/>
                  </a:cubicBezTo>
                  <a:cubicBezTo>
                    <a:pt x="19" y="23"/>
                    <a:pt x="19" y="23"/>
                    <a:pt x="19" y="23"/>
                  </a:cubicBezTo>
                  <a:cubicBezTo>
                    <a:pt x="9" y="23"/>
                    <a:pt x="1" y="31"/>
                    <a:pt x="0" y="40"/>
                  </a:cubicBezTo>
                  <a:cubicBezTo>
                    <a:pt x="102" y="40"/>
                    <a:pt x="102" y="40"/>
                    <a:pt x="102" y="40"/>
                  </a:cubicBezTo>
                  <a:cubicBezTo>
                    <a:pt x="102" y="31"/>
                    <a:pt x="94" y="23"/>
                    <a:pt x="84" y="23"/>
                  </a:cubicBezTo>
                  <a:close/>
                  <a:moveTo>
                    <a:pt x="51" y="5"/>
                  </a:moveTo>
                  <a:cubicBezTo>
                    <a:pt x="54" y="5"/>
                    <a:pt x="57" y="8"/>
                    <a:pt x="57" y="11"/>
                  </a:cubicBezTo>
                  <a:cubicBezTo>
                    <a:pt x="57" y="14"/>
                    <a:pt x="54" y="16"/>
                    <a:pt x="51" y="16"/>
                  </a:cubicBezTo>
                  <a:cubicBezTo>
                    <a:pt x="48" y="16"/>
                    <a:pt x="46" y="14"/>
                    <a:pt x="46" y="11"/>
                  </a:cubicBezTo>
                  <a:cubicBezTo>
                    <a:pt x="46" y="8"/>
                    <a:pt x="48" y="5"/>
                    <a:pt x="5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grpSp>
      <p:grpSp>
        <p:nvGrpSpPr>
          <p:cNvPr id="86" name="Group 85"/>
          <p:cNvGrpSpPr/>
          <p:nvPr/>
        </p:nvGrpSpPr>
        <p:grpSpPr>
          <a:xfrm>
            <a:off x="2610010" y="1178571"/>
            <a:ext cx="751690" cy="754802"/>
            <a:chOff x="10514013" y="1220788"/>
            <a:chExt cx="766763" cy="769937"/>
          </a:xfrm>
          <a:solidFill>
            <a:schemeClr val="accent1"/>
          </a:solidFill>
        </p:grpSpPr>
        <p:sp>
          <p:nvSpPr>
            <p:cNvPr id="87" name="Freeform 437"/>
            <p:cNvSpPr>
              <a:spLocks/>
            </p:cNvSpPr>
            <p:nvPr/>
          </p:nvSpPr>
          <p:spPr bwMode="auto">
            <a:xfrm>
              <a:off x="10785475" y="1571625"/>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8" name="Freeform 438"/>
            <p:cNvSpPr>
              <a:spLocks/>
            </p:cNvSpPr>
            <p:nvPr/>
          </p:nvSpPr>
          <p:spPr bwMode="auto">
            <a:xfrm>
              <a:off x="10785475" y="1616075"/>
              <a:ext cx="119063" cy="23812"/>
            </a:xfrm>
            <a:custGeom>
              <a:avLst/>
              <a:gdLst>
                <a:gd name="T0" fmla="*/ 4 w 35"/>
                <a:gd name="T1" fmla="*/ 7 h 7"/>
                <a:gd name="T2" fmla="*/ 0 w 35"/>
                <a:gd name="T3" fmla="*/ 4 h 7"/>
                <a:gd name="T4" fmla="*/ 0 w 35"/>
                <a:gd name="T5" fmla="*/ 4 h 7"/>
                <a:gd name="T6" fmla="*/ 4 w 35"/>
                <a:gd name="T7" fmla="*/ 0 h 7"/>
                <a:gd name="T8" fmla="*/ 32 w 35"/>
                <a:gd name="T9" fmla="*/ 0 h 7"/>
                <a:gd name="T10" fmla="*/ 35 w 35"/>
                <a:gd name="T11" fmla="*/ 4 h 7"/>
                <a:gd name="T12" fmla="*/ 35 w 35"/>
                <a:gd name="T13" fmla="*/ 4 h 7"/>
                <a:gd name="T14" fmla="*/ 32 w 35"/>
                <a:gd name="T15" fmla="*/ 7 h 7"/>
                <a:gd name="T16" fmla="*/ 4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4" y="7"/>
                  </a:moveTo>
                  <a:cubicBezTo>
                    <a:pt x="2" y="7"/>
                    <a:pt x="0" y="5"/>
                    <a:pt x="0" y="4"/>
                  </a:cubicBezTo>
                  <a:cubicBezTo>
                    <a:pt x="0" y="4"/>
                    <a:pt x="0" y="4"/>
                    <a:pt x="0" y="4"/>
                  </a:cubicBezTo>
                  <a:cubicBezTo>
                    <a:pt x="0" y="2"/>
                    <a:pt x="2" y="0"/>
                    <a:pt x="4" y="0"/>
                  </a:cubicBezTo>
                  <a:cubicBezTo>
                    <a:pt x="32" y="0"/>
                    <a:pt x="32" y="0"/>
                    <a:pt x="32" y="0"/>
                  </a:cubicBezTo>
                  <a:cubicBezTo>
                    <a:pt x="33" y="0"/>
                    <a:pt x="35" y="2"/>
                    <a:pt x="35" y="4"/>
                  </a:cubicBezTo>
                  <a:cubicBezTo>
                    <a:pt x="35" y="4"/>
                    <a:pt x="35" y="4"/>
                    <a:pt x="35" y="4"/>
                  </a:cubicBezTo>
                  <a:cubicBezTo>
                    <a:pt x="35" y="5"/>
                    <a:pt x="33" y="7"/>
                    <a:pt x="32" y="7"/>
                  </a:cubicBez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89" name="Freeform 439"/>
            <p:cNvSpPr>
              <a:spLocks/>
            </p:cNvSpPr>
            <p:nvPr/>
          </p:nvSpPr>
          <p:spPr bwMode="auto">
            <a:xfrm>
              <a:off x="10729913" y="1544638"/>
              <a:ext cx="103188" cy="122237"/>
            </a:xfrm>
            <a:custGeom>
              <a:avLst/>
              <a:gdLst>
                <a:gd name="T0" fmla="*/ 30 w 30"/>
                <a:gd name="T1" fmla="*/ 0 h 36"/>
                <a:gd name="T2" fmla="*/ 13 w 30"/>
                <a:gd name="T3" fmla="*/ 0 h 36"/>
                <a:gd name="T4" fmla="*/ 0 w 30"/>
                <a:gd name="T5" fmla="*/ 14 h 36"/>
                <a:gd name="T6" fmla="*/ 0 w 30"/>
                <a:gd name="T7" fmla="*/ 22 h 36"/>
                <a:gd name="T8" fmla="*/ 13 w 30"/>
                <a:gd name="T9" fmla="*/ 36 h 36"/>
                <a:gd name="T10" fmla="*/ 30 w 30"/>
                <a:gd name="T11" fmla="*/ 36 h 36"/>
                <a:gd name="T12" fmla="*/ 30 w 3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30" y="0"/>
                  </a:moveTo>
                  <a:cubicBezTo>
                    <a:pt x="13" y="0"/>
                    <a:pt x="13" y="0"/>
                    <a:pt x="13" y="0"/>
                  </a:cubicBezTo>
                  <a:cubicBezTo>
                    <a:pt x="6" y="0"/>
                    <a:pt x="0" y="6"/>
                    <a:pt x="0" y="14"/>
                  </a:cubicBezTo>
                  <a:cubicBezTo>
                    <a:pt x="0" y="22"/>
                    <a:pt x="0" y="22"/>
                    <a:pt x="0" y="22"/>
                  </a:cubicBezTo>
                  <a:cubicBezTo>
                    <a:pt x="0" y="30"/>
                    <a:pt x="6" y="36"/>
                    <a:pt x="13" y="36"/>
                  </a:cubicBezTo>
                  <a:cubicBezTo>
                    <a:pt x="30" y="36"/>
                    <a:pt x="30" y="36"/>
                    <a:pt x="30" y="36"/>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0" name="Freeform 440"/>
            <p:cNvSpPr>
              <a:spLocks/>
            </p:cNvSpPr>
            <p:nvPr/>
          </p:nvSpPr>
          <p:spPr bwMode="auto">
            <a:xfrm>
              <a:off x="10694988" y="1582738"/>
              <a:ext cx="73025" cy="47625"/>
            </a:xfrm>
            <a:custGeom>
              <a:avLst/>
              <a:gdLst>
                <a:gd name="T0" fmla="*/ 0 w 46"/>
                <a:gd name="T1" fmla="*/ 25 h 30"/>
                <a:gd name="T2" fmla="*/ 0 w 46"/>
                <a:gd name="T3" fmla="*/ 4 h 30"/>
                <a:gd name="T4" fmla="*/ 46 w 46"/>
                <a:gd name="T5" fmla="*/ 0 h 30"/>
                <a:gd name="T6" fmla="*/ 46 w 46"/>
                <a:gd name="T7" fmla="*/ 30 h 30"/>
                <a:gd name="T8" fmla="*/ 0 w 46"/>
                <a:gd name="T9" fmla="*/ 25 h 30"/>
              </a:gdLst>
              <a:ahLst/>
              <a:cxnLst>
                <a:cxn ang="0">
                  <a:pos x="T0" y="T1"/>
                </a:cxn>
                <a:cxn ang="0">
                  <a:pos x="T2" y="T3"/>
                </a:cxn>
                <a:cxn ang="0">
                  <a:pos x="T4" y="T5"/>
                </a:cxn>
                <a:cxn ang="0">
                  <a:pos x="T6" y="T7"/>
                </a:cxn>
                <a:cxn ang="0">
                  <a:pos x="T8" y="T9"/>
                </a:cxn>
              </a:cxnLst>
              <a:rect l="0" t="0" r="r" b="b"/>
              <a:pathLst>
                <a:path w="46" h="30">
                  <a:moveTo>
                    <a:pt x="0" y="25"/>
                  </a:moveTo>
                  <a:lnTo>
                    <a:pt x="0" y="4"/>
                  </a:lnTo>
                  <a:lnTo>
                    <a:pt x="46" y="0"/>
                  </a:lnTo>
                  <a:lnTo>
                    <a:pt x="46" y="30"/>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1" name="Freeform 441"/>
            <p:cNvSpPr>
              <a:spLocks/>
            </p:cNvSpPr>
            <p:nvPr/>
          </p:nvSpPr>
          <p:spPr bwMode="auto">
            <a:xfrm>
              <a:off x="10685463" y="1579563"/>
              <a:ext cx="20638" cy="53975"/>
            </a:xfrm>
            <a:custGeom>
              <a:avLst/>
              <a:gdLst>
                <a:gd name="T0" fmla="*/ 3 w 6"/>
                <a:gd name="T1" fmla="*/ 16 h 16"/>
                <a:gd name="T2" fmla="*/ 0 w 6"/>
                <a:gd name="T3" fmla="*/ 13 h 16"/>
                <a:gd name="T4" fmla="*/ 0 w 6"/>
                <a:gd name="T5" fmla="*/ 3 h 16"/>
                <a:gd name="T6" fmla="*/ 3 w 6"/>
                <a:gd name="T7" fmla="*/ 0 h 16"/>
                <a:gd name="T8" fmla="*/ 3 w 6"/>
                <a:gd name="T9" fmla="*/ 0 h 16"/>
                <a:gd name="T10" fmla="*/ 6 w 6"/>
                <a:gd name="T11" fmla="*/ 3 h 16"/>
                <a:gd name="T12" fmla="*/ 6 w 6"/>
                <a:gd name="T13" fmla="*/ 13 h 16"/>
                <a:gd name="T14" fmla="*/ 3 w 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16"/>
                  </a:moveTo>
                  <a:cubicBezTo>
                    <a:pt x="1" y="16"/>
                    <a:pt x="0" y="15"/>
                    <a:pt x="0" y="13"/>
                  </a:cubicBezTo>
                  <a:cubicBezTo>
                    <a:pt x="0" y="3"/>
                    <a:pt x="0" y="3"/>
                    <a:pt x="0" y="3"/>
                  </a:cubicBezTo>
                  <a:cubicBezTo>
                    <a:pt x="0" y="1"/>
                    <a:pt x="1" y="0"/>
                    <a:pt x="3" y="0"/>
                  </a:cubicBezTo>
                  <a:cubicBezTo>
                    <a:pt x="3" y="0"/>
                    <a:pt x="3" y="0"/>
                    <a:pt x="3" y="0"/>
                  </a:cubicBezTo>
                  <a:cubicBezTo>
                    <a:pt x="5" y="0"/>
                    <a:pt x="6" y="1"/>
                    <a:pt x="6" y="3"/>
                  </a:cubicBezTo>
                  <a:cubicBezTo>
                    <a:pt x="6" y="13"/>
                    <a:pt x="6" y="13"/>
                    <a:pt x="6" y="13"/>
                  </a:cubicBezTo>
                  <a:cubicBezTo>
                    <a:pt x="6" y="15"/>
                    <a:pt x="5"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2" name="Freeform 442"/>
            <p:cNvSpPr>
              <a:spLocks/>
            </p:cNvSpPr>
            <p:nvPr/>
          </p:nvSpPr>
          <p:spPr bwMode="auto">
            <a:xfrm>
              <a:off x="10514013" y="1220788"/>
              <a:ext cx="165100" cy="385762"/>
            </a:xfrm>
            <a:custGeom>
              <a:avLst/>
              <a:gdLst>
                <a:gd name="T0" fmla="*/ 48 w 48"/>
                <a:gd name="T1" fmla="*/ 113 h 113"/>
                <a:gd name="T2" fmla="*/ 13 w 48"/>
                <a:gd name="T3" fmla="*/ 113 h 113"/>
                <a:gd name="T4" fmla="*/ 0 w 48"/>
                <a:gd name="T5" fmla="*/ 100 h 113"/>
                <a:gd name="T6" fmla="*/ 0 w 48"/>
                <a:gd name="T7" fmla="*/ 0 h 113"/>
              </a:gdLst>
              <a:ahLst/>
              <a:cxnLst>
                <a:cxn ang="0">
                  <a:pos x="T0" y="T1"/>
                </a:cxn>
                <a:cxn ang="0">
                  <a:pos x="T2" y="T3"/>
                </a:cxn>
                <a:cxn ang="0">
                  <a:pos x="T4" y="T5"/>
                </a:cxn>
                <a:cxn ang="0">
                  <a:pos x="T6" y="T7"/>
                </a:cxn>
              </a:cxnLst>
              <a:rect l="0" t="0" r="r" b="b"/>
              <a:pathLst>
                <a:path w="48" h="113">
                  <a:moveTo>
                    <a:pt x="48" y="113"/>
                  </a:moveTo>
                  <a:cubicBezTo>
                    <a:pt x="13" y="113"/>
                    <a:pt x="13" y="113"/>
                    <a:pt x="13" y="113"/>
                  </a:cubicBezTo>
                  <a:cubicBezTo>
                    <a:pt x="6" y="113"/>
                    <a:pt x="0" y="107"/>
                    <a:pt x="0" y="100"/>
                  </a:cubicBezTo>
                  <a:cubicBezTo>
                    <a:pt x="0" y="0"/>
                    <a:pt x="0" y="0"/>
                    <a:pt x="0" y="0"/>
                  </a:cubicBezTo>
                </a:path>
              </a:pathLst>
            </a:custGeom>
            <a:noFill/>
            <a:ln w="30163"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chemeClr val="bg1">
                    <a:lumMod val="50000"/>
                  </a:schemeClr>
                </a:solidFill>
                <a:effectLst/>
                <a:uLnTx/>
                <a:uFillTx/>
                <a:latin typeface="Segoe UI"/>
                <a:ea typeface="+mn-ea"/>
                <a:cs typeface="+mn-cs"/>
              </a:endParaRPr>
            </a:p>
          </p:txBody>
        </p:sp>
        <p:sp>
          <p:nvSpPr>
            <p:cNvPr id="93" name="Freeform 443"/>
            <p:cNvSpPr>
              <a:spLocks/>
            </p:cNvSpPr>
            <p:nvPr/>
          </p:nvSpPr>
          <p:spPr bwMode="auto">
            <a:xfrm>
              <a:off x="10963275" y="1544638"/>
              <a:ext cx="101600" cy="122237"/>
            </a:xfrm>
            <a:custGeom>
              <a:avLst/>
              <a:gdLst>
                <a:gd name="T0" fmla="*/ 0 w 30"/>
                <a:gd name="T1" fmla="*/ 36 h 36"/>
                <a:gd name="T2" fmla="*/ 17 w 30"/>
                <a:gd name="T3" fmla="*/ 36 h 36"/>
                <a:gd name="T4" fmla="*/ 30 w 30"/>
                <a:gd name="T5" fmla="*/ 22 h 36"/>
                <a:gd name="T6" fmla="*/ 30 w 30"/>
                <a:gd name="T7" fmla="*/ 14 h 36"/>
                <a:gd name="T8" fmla="*/ 17 w 30"/>
                <a:gd name="T9" fmla="*/ 0 h 36"/>
                <a:gd name="T10" fmla="*/ 0 w 30"/>
                <a:gd name="T11" fmla="*/ 0 h 36"/>
                <a:gd name="T12" fmla="*/ 0 w 3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0" y="36"/>
                  </a:moveTo>
                  <a:cubicBezTo>
                    <a:pt x="17" y="36"/>
                    <a:pt x="17" y="36"/>
                    <a:pt x="17" y="36"/>
                  </a:cubicBezTo>
                  <a:cubicBezTo>
                    <a:pt x="25" y="36"/>
                    <a:pt x="30" y="30"/>
                    <a:pt x="30" y="22"/>
                  </a:cubicBezTo>
                  <a:cubicBezTo>
                    <a:pt x="30" y="14"/>
                    <a:pt x="30" y="14"/>
                    <a:pt x="30" y="14"/>
                  </a:cubicBezTo>
                  <a:cubicBezTo>
                    <a:pt x="30" y="6"/>
                    <a:pt x="25" y="0"/>
                    <a:pt x="17" y="0"/>
                  </a:cubicBezTo>
                  <a:cubicBezTo>
                    <a:pt x="0" y="0"/>
                    <a:pt x="0" y="0"/>
                    <a:pt x="0" y="0"/>
                  </a:cubicBez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4" name="Freeform 444"/>
            <p:cNvSpPr>
              <a:spLocks/>
            </p:cNvSpPr>
            <p:nvPr/>
          </p:nvSpPr>
          <p:spPr bwMode="auto">
            <a:xfrm>
              <a:off x="11028363" y="1582738"/>
              <a:ext cx="71438" cy="47625"/>
            </a:xfrm>
            <a:custGeom>
              <a:avLst/>
              <a:gdLst>
                <a:gd name="T0" fmla="*/ 45 w 45"/>
                <a:gd name="T1" fmla="*/ 4 h 30"/>
                <a:gd name="T2" fmla="*/ 45 w 45"/>
                <a:gd name="T3" fmla="*/ 25 h 30"/>
                <a:gd name="T4" fmla="*/ 0 w 45"/>
                <a:gd name="T5" fmla="*/ 30 h 30"/>
                <a:gd name="T6" fmla="*/ 0 w 45"/>
                <a:gd name="T7" fmla="*/ 0 h 30"/>
                <a:gd name="T8" fmla="*/ 45 w 45"/>
                <a:gd name="T9" fmla="*/ 4 h 30"/>
              </a:gdLst>
              <a:ahLst/>
              <a:cxnLst>
                <a:cxn ang="0">
                  <a:pos x="T0" y="T1"/>
                </a:cxn>
                <a:cxn ang="0">
                  <a:pos x="T2" y="T3"/>
                </a:cxn>
                <a:cxn ang="0">
                  <a:pos x="T4" y="T5"/>
                </a:cxn>
                <a:cxn ang="0">
                  <a:pos x="T6" y="T7"/>
                </a:cxn>
                <a:cxn ang="0">
                  <a:pos x="T8" y="T9"/>
                </a:cxn>
              </a:cxnLst>
              <a:rect l="0" t="0" r="r" b="b"/>
              <a:pathLst>
                <a:path w="45" h="30">
                  <a:moveTo>
                    <a:pt x="45" y="4"/>
                  </a:moveTo>
                  <a:lnTo>
                    <a:pt x="45" y="25"/>
                  </a:lnTo>
                  <a:lnTo>
                    <a:pt x="0" y="30"/>
                  </a:lnTo>
                  <a:lnTo>
                    <a:pt x="0" y="0"/>
                  </a:lnTo>
                  <a:lnTo>
                    <a:pt x="4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5" name="Freeform 445"/>
            <p:cNvSpPr>
              <a:spLocks/>
            </p:cNvSpPr>
            <p:nvPr/>
          </p:nvSpPr>
          <p:spPr bwMode="auto">
            <a:xfrm>
              <a:off x="11090275" y="1579563"/>
              <a:ext cx="20638" cy="53975"/>
            </a:xfrm>
            <a:custGeom>
              <a:avLst/>
              <a:gdLst>
                <a:gd name="T0" fmla="*/ 3 w 6"/>
                <a:gd name="T1" fmla="*/ 0 h 16"/>
                <a:gd name="T2" fmla="*/ 6 w 6"/>
                <a:gd name="T3" fmla="*/ 3 h 16"/>
                <a:gd name="T4" fmla="*/ 6 w 6"/>
                <a:gd name="T5" fmla="*/ 13 h 16"/>
                <a:gd name="T6" fmla="*/ 3 w 6"/>
                <a:gd name="T7" fmla="*/ 16 h 16"/>
                <a:gd name="T8" fmla="*/ 3 w 6"/>
                <a:gd name="T9" fmla="*/ 16 h 16"/>
                <a:gd name="T10" fmla="*/ 0 w 6"/>
                <a:gd name="T11" fmla="*/ 13 h 16"/>
                <a:gd name="T12" fmla="*/ 0 w 6"/>
                <a:gd name="T13" fmla="*/ 3 h 16"/>
                <a:gd name="T14" fmla="*/ 3 w 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3" y="0"/>
                  </a:moveTo>
                  <a:cubicBezTo>
                    <a:pt x="5" y="0"/>
                    <a:pt x="6" y="1"/>
                    <a:pt x="6" y="3"/>
                  </a:cubicBezTo>
                  <a:cubicBezTo>
                    <a:pt x="6" y="13"/>
                    <a:pt x="6" y="13"/>
                    <a:pt x="6" y="13"/>
                  </a:cubicBezTo>
                  <a:cubicBezTo>
                    <a:pt x="6" y="15"/>
                    <a:pt x="5" y="16"/>
                    <a:pt x="3" y="16"/>
                  </a:cubicBezTo>
                  <a:cubicBezTo>
                    <a:pt x="3" y="16"/>
                    <a:pt x="3" y="16"/>
                    <a:pt x="3" y="16"/>
                  </a:cubicBezTo>
                  <a:cubicBezTo>
                    <a:pt x="1" y="16"/>
                    <a:pt x="0" y="15"/>
                    <a:pt x="0" y="13"/>
                  </a:cubicBezTo>
                  <a:cubicBezTo>
                    <a:pt x="0" y="3"/>
                    <a:pt x="0" y="3"/>
                    <a:pt x="0" y="3"/>
                  </a:cubicBezTo>
                  <a:cubicBezTo>
                    <a:pt x="0" y="1"/>
                    <a:pt x="1"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sp>
          <p:nvSpPr>
            <p:cNvPr id="96" name="Freeform 446"/>
            <p:cNvSpPr>
              <a:spLocks/>
            </p:cNvSpPr>
            <p:nvPr/>
          </p:nvSpPr>
          <p:spPr bwMode="auto">
            <a:xfrm>
              <a:off x="11117263" y="1606550"/>
              <a:ext cx="163513" cy="384175"/>
            </a:xfrm>
            <a:custGeom>
              <a:avLst/>
              <a:gdLst>
                <a:gd name="T0" fmla="*/ 0 w 48"/>
                <a:gd name="T1" fmla="*/ 0 h 113"/>
                <a:gd name="T2" fmla="*/ 35 w 48"/>
                <a:gd name="T3" fmla="*/ 0 h 113"/>
                <a:gd name="T4" fmla="*/ 48 w 48"/>
                <a:gd name="T5" fmla="*/ 13 h 113"/>
                <a:gd name="T6" fmla="*/ 48 w 48"/>
                <a:gd name="T7" fmla="*/ 113 h 113"/>
              </a:gdLst>
              <a:ahLst/>
              <a:cxnLst>
                <a:cxn ang="0">
                  <a:pos x="T0" y="T1"/>
                </a:cxn>
                <a:cxn ang="0">
                  <a:pos x="T2" y="T3"/>
                </a:cxn>
                <a:cxn ang="0">
                  <a:pos x="T4" y="T5"/>
                </a:cxn>
                <a:cxn ang="0">
                  <a:pos x="T6" y="T7"/>
                </a:cxn>
              </a:cxnLst>
              <a:rect l="0" t="0" r="r" b="b"/>
              <a:pathLst>
                <a:path w="48" h="113">
                  <a:moveTo>
                    <a:pt x="0" y="0"/>
                  </a:moveTo>
                  <a:cubicBezTo>
                    <a:pt x="35" y="0"/>
                    <a:pt x="35" y="0"/>
                    <a:pt x="35" y="0"/>
                  </a:cubicBezTo>
                  <a:cubicBezTo>
                    <a:pt x="42" y="0"/>
                    <a:pt x="48" y="6"/>
                    <a:pt x="48" y="13"/>
                  </a:cubicBezTo>
                  <a:cubicBezTo>
                    <a:pt x="48" y="113"/>
                    <a:pt x="48" y="113"/>
                    <a:pt x="48" y="113"/>
                  </a:cubicBezTo>
                </a:path>
              </a:pathLst>
            </a:custGeom>
            <a:noFill/>
            <a:ln w="30163"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lumMod val="50000"/>
                  </a:schemeClr>
                </a:solidFill>
                <a:effectLst/>
                <a:uLnTx/>
                <a:uFillTx/>
                <a:latin typeface="Segoe UI"/>
                <a:ea typeface="+mn-ea"/>
                <a:cs typeface="+mn-cs"/>
              </a:endParaRPr>
            </a:p>
          </p:txBody>
        </p:sp>
      </p:grpSp>
    </p:spTree>
    <p:extLst>
      <p:ext uri="{BB962C8B-B14F-4D97-AF65-F5344CB8AC3E}">
        <p14:creationId xmlns:p14="http://schemas.microsoft.com/office/powerpoint/2010/main" val="200618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1000"/>
                                        <p:tgtEl>
                                          <p:spTgt spid="80"/>
                                        </p:tgtEl>
                                      </p:cBhvr>
                                    </p:animEffect>
                                    <p:anim calcmode="lin" valueType="num">
                                      <p:cBhvr>
                                        <p:cTn id="18" dur="1000" fill="hold"/>
                                        <p:tgtEl>
                                          <p:spTgt spid="80"/>
                                        </p:tgtEl>
                                        <p:attrNameLst>
                                          <p:attrName>ppt_x</p:attrName>
                                        </p:attrNameLst>
                                      </p:cBhvr>
                                      <p:tavLst>
                                        <p:tav tm="0">
                                          <p:val>
                                            <p:strVal val="#ppt_x"/>
                                          </p:val>
                                        </p:tav>
                                        <p:tav tm="100000">
                                          <p:val>
                                            <p:strVal val="#ppt_x"/>
                                          </p:val>
                                        </p:tav>
                                      </p:tavLst>
                                    </p:anim>
                                    <p:anim calcmode="lin" valueType="num">
                                      <p:cBhvr>
                                        <p:cTn id="19" dur="1000" fill="hold"/>
                                        <p:tgtEl>
                                          <p:spTgt spid="8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1000"/>
                                        <p:tgtEl>
                                          <p:spTgt spid="4"/>
                                        </p:tgtEl>
                                      </p:cBhvr>
                                    </p:animEffect>
                                    <p:anim calcmode="lin" valueType="num">
                                      <p:cBhvr>
                                        <p:cTn id="52" dur="1000" fill="hold"/>
                                        <p:tgtEl>
                                          <p:spTgt spid="4"/>
                                        </p:tgtEl>
                                        <p:attrNameLst>
                                          <p:attrName>ppt_x</p:attrName>
                                        </p:attrNameLst>
                                      </p:cBhvr>
                                      <p:tavLst>
                                        <p:tav tm="0">
                                          <p:val>
                                            <p:strVal val="#ppt_x"/>
                                          </p:val>
                                        </p:tav>
                                        <p:tav tm="100000">
                                          <p:val>
                                            <p:strVal val="#ppt_x"/>
                                          </p:val>
                                        </p:tav>
                                      </p:tavLst>
                                    </p:anim>
                                    <p:anim calcmode="lin" valueType="num">
                                      <p:cBhvr>
                                        <p:cTn id="53" dur="1000" fill="hold"/>
                                        <p:tgtEl>
                                          <p:spTgt spid="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0"/>
                                        <p:tgtEl>
                                          <p:spTgt spid="54"/>
                                        </p:tgtEl>
                                      </p:cBhvr>
                                    </p:animEffect>
                                    <p:anim calcmode="lin" valueType="num">
                                      <p:cBhvr>
                                        <p:cTn id="57" dur="1000" fill="hold"/>
                                        <p:tgtEl>
                                          <p:spTgt spid="54"/>
                                        </p:tgtEl>
                                        <p:attrNameLst>
                                          <p:attrName>ppt_x</p:attrName>
                                        </p:attrNameLst>
                                      </p:cBhvr>
                                      <p:tavLst>
                                        <p:tav tm="0">
                                          <p:val>
                                            <p:strVal val="#ppt_x"/>
                                          </p:val>
                                        </p:tav>
                                        <p:tav tm="100000">
                                          <p:val>
                                            <p:strVal val="#ppt_x"/>
                                          </p:val>
                                        </p:tav>
                                      </p:tavLst>
                                    </p:anim>
                                    <p:anim calcmode="lin" valueType="num">
                                      <p:cBhvr>
                                        <p:cTn id="5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 calcmode="lin" valueType="num">
                                      <p:cBhvr>
                                        <p:cTn id="64" dur="1000" fill="hold"/>
                                        <p:tgtEl>
                                          <p:spTgt spid="8"/>
                                        </p:tgtEl>
                                        <p:attrNameLst>
                                          <p:attrName>ppt_x</p:attrName>
                                        </p:attrNameLst>
                                      </p:cBhvr>
                                      <p:tavLst>
                                        <p:tav tm="0">
                                          <p:val>
                                            <p:strVal val="#ppt_x"/>
                                          </p:val>
                                        </p:tav>
                                        <p:tav tm="100000">
                                          <p:val>
                                            <p:strVal val="#ppt_x"/>
                                          </p:val>
                                        </p:tav>
                                      </p:tavLst>
                                    </p:anim>
                                    <p:anim calcmode="lin" valueType="num">
                                      <p:cBhvr>
                                        <p:cTn id="65" dur="1000" fill="hold"/>
                                        <p:tgtEl>
                                          <p:spTgt spid="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1000"/>
                                        <p:tgtEl>
                                          <p:spTgt spid="59"/>
                                        </p:tgtEl>
                                      </p:cBhvr>
                                    </p:animEffect>
                                    <p:anim calcmode="lin" valueType="num">
                                      <p:cBhvr>
                                        <p:cTn id="69" dur="1000" fill="hold"/>
                                        <p:tgtEl>
                                          <p:spTgt spid="59"/>
                                        </p:tgtEl>
                                        <p:attrNameLst>
                                          <p:attrName>ppt_x</p:attrName>
                                        </p:attrNameLst>
                                      </p:cBhvr>
                                      <p:tavLst>
                                        <p:tav tm="0">
                                          <p:val>
                                            <p:strVal val="#ppt_x"/>
                                          </p:val>
                                        </p:tav>
                                        <p:tav tm="100000">
                                          <p:val>
                                            <p:strVal val="#ppt_x"/>
                                          </p:val>
                                        </p:tav>
                                      </p:tavLst>
                                    </p:anim>
                                    <p:anim calcmode="lin" valueType="num">
                                      <p:cBhvr>
                                        <p:cTn id="70" dur="1000" fill="hold"/>
                                        <p:tgtEl>
                                          <p:spTgt spid="5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1000"/>
                                        <p:tgtEl>
                                          <p:spTgt spid="9"/>
                                        </p:tgtEl>
                                      </p:cBhvr>
                                    </p:animEffect>
                                    <p:anim calcmode="lin" valueType="num">
                                      <p:cBhvr>
                                        <p:cTn id="81" dur="1000" fill="hold"/>
                                        <p:tgtEl>
                                          <p:spTgt spid="9"/>
                                        </p:tgtEl>
                                        <p:attrNameLst>
                                          <p:attrName>ppt_x</p:attrName>
                                        </p:attrNameLst>
                                      </p:cBhvr>
                                      <p:tavLst>
                                        <p:tav tm="0">
                                          <p:val>
                                            <p:strVal val="#ppt_x"/>
                                          </p:val>
                                        </p:tav>
                                        <p:tav tm="100000">
                                          <p:val>
                                            <p:strVal val="#ppt_x"/>
                                          </p:val>
                                        </p:tav>
                                      </p:tavLst>
                                    </p:anim>
                                    <p:anim calcmode="lin" valueType="num">
                                      <p:cBhvr>
                                        <p:cTn id="82" dur="1000" fill="hold"/>
                                        <p:tgtEl>
                                          <p:spTgt spid="9"/>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1000"/>
                                        <p:tgtEl>
                                          <p:spTgt spid="86"/>
                                        </p:tgtEl>
                                      </p:cBhvr>
                                    </p:animEffect>
                                    <p:anim calcmode="lin" valueType="num">
                                      <p:cBhvr>
                                        <p:cTn id="86" dur="1000" fill="hold"/>
                                        <p:tgtEl>
                                          <p:spTgt spid="86"/>
                                        </p:tgtEl>
                                        <p:attrNameLst>
                                          <p:attrName>ppt_x</p:attrName>
                                        </p:attrNameLst>
                                      </p:cBhvr>
                                      <p:tavLst>
                                        <p:tav tm="0">
                                          <p:val>
                                            <p:strVal val="#ppt_x"/>
                                          </p:val>
                                        </p:tav>
                                        <p:tav tm="100000">
                                          <p:val>
                                            <p:strVal val="#ppt_x"/>
                                          </p:val>
                                        </p:tav>
                                      </p:tavLst>
                                    </p:anim>
                                    <p:anim calcmode="lin" valueType="num">
                                      <p:cBhvr>
                                        <p:cTn id="87" dur="1000" fill="hold"/>
                                        <p:tgtEl>
                                          <p:spTgt spid="86"/>
                                        </p:tgtEl>
                                        <p:attrNameLst>
                                          <p:attrName>ppt_y</p:attrName>
                                        </p:attrNameLst>
                                      </p:cBhvr>
                                      <p:tavLst>
                                        <p:tav tm="0">
                                          <p:val>
                                            <p:strVal val="#ppt_y-.1"/>
                                          </p:val>
                                        </p:tav>
                                        <p:tav tm="100000">
                                          <p:val>
                                            <p:strVal val="#ppt_y"/>
                                          </p:val>
                                        </p:tav>
                                      </p:tavLst>
                                    </p:anim>
                                  </p:childTnLst>
                                </p:cTn>
                              </p:par>
                              <p:par>
                                <p:cTn id="88" presetID="47"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1000"/>
                                        <p:tgtEl>
                                          <p:spTgt spid="13"/>
                                        </p:tgtEl>
                                      </p:cBhvr>
                                    </p:animEffect>
                                    <p:anim calcmode="lin" valueType="num">
                                      <p:cBhvr>
                                        <p:cTn id="91" dur="1000" fill="hold"/>
                                        <p:tgtEl>
                                          <p:spTgt spid="13"/>
                                        </p:tgtEl>
                                        <p:attrNameLst>
                                          <p:attrName>ppt_x</p:attrName>
                                        </p:attrNameLst>
                                      </p:cBhvr>
                                      <p:tavLst>
                                        <p:tav tm="0">
                                          <p:val>
                                            <p:strVal val="#ppt_x"/>
                                          </p:val>
                                        </p:tav>
                                        <p:tav tm="100000">
                                          <p:val>
                                            <p:strVal val="#ppt_x"/>
                                          </p:val>
                                        </p:tav>
                                      </p:tavLst>
                                    </p:anim>
                                    <p:anim calcmode="lin" valueType="num">
                                      <p:cBhvr>
                                        <p:cTn id="9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p:bldP spid="3" grpId="0"/>
      <p:bldP spid="4" grpId="0"/>
      <p:bldP spid="8" grpId="0"/>
      <p:bldP spid="9" grpId="0"/>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device"/>
          <p:cNvSpPr/>
          <p:nvPr/>
        </p:nvSpPr>
        <p:spPr bwMode="auto">
          <a:xfrm>
            <a:off x="8462423" y="1284556"/>
            <a:ext cx="3361277" cy="5135294"/>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chemeClr val="bg1"/>
                </a:solidFill>
                <a:latin typeface="Segoe UI"/>
                <a:ea typeface="Segoe UI" pitchFamily="34" charset="0"/>
                <a:cs typeface="Segoe UI" pitchFamily="34" charset="0"/>
              </a:rPr>
              <a:t>Backend App</a:t>
            </a:r>
          </a:p>
        </p:txBody>
      </p:sp>
      <p:grpSp>
        <p:nvGrpSpPr>
          <p:cNvPr id="2" name="Group 1"/>
          <p:cNvGrpSpPr/>
          <p:nvPr/>
        </p:nvGrpSpPr>
        <p:grpSpPr>
          <a:xfrm>
            <a:off x="269240" y="1314517"/>
            <a:ext cx="1440567" cy="4997782"/>
            <a:chOff x="274638" y="1340379"/>
            <a:chExt cx="1469453" cy="5097998"/>
          </a:xfrm>
        </p:grpSpPr>
        <p:sp>
          <p:nvSpPr>
            <p:cNvPr id="19" name="device"/>
            <p:cNvSpPr/>
            <p:nvPr/>
          </p:nvSpPr>
          <p:spPr bwMode="auto">
            <a:xfrm>
              <a:off x="274638" y="1340379"/>
              <a:ext cx="1469453" cy="50979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Device App</a:t>
              </a:r>
            </a:p>
          </p:txBody>
        </p:sp>
        <p:grpSp>
          <p:nvGrpSpPr>
            <p:cNvPr id="66" name="Group 65"/>
            <p:cNvGrpSpPr/>
            <p:nvPr/>
          </p:nvGrpSpPr>
          <p:grpSpPr>
            <a:xfrm>
              <a:off x="552248" y="1945944"/>
              <a:ext cx="349791" cy="579342"/>
              <a:chOff x="1763317" y="5394932"/>
              <a:chExt cx="349840" cy="579424"/>
            </a:xfrm>
            <a:solidFill>
              <a:schemeClr val="bg1"/>
            </a:solidFill>
          </p:grpSpPr>
          <p:sp>
            <p:nvSpPr>
              <p:cNvPr id="67"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6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nvGrpSpPr>
            <p:cNvPr id="69" name="Group 68"/>
            <p:cNvGrpSpPr/>
            <p:nvPr/>
          </p:nvGrpSpPr>
          <p:grpSpPr>
            <a:xfrm>
              <a:off x="902040" y="2286599"/>
              <a:ext cx="564440" cy="467240"/>
              <a:chOff x="517516" y="3589298"/>
              <a:chExt cx="1770439" cy="1465554"/>
            </a:xfrm>
            <a:solidFill>
              <a:schemeClr val="bg1"/>
            </a:solidFill>
          </p:grpSpPr>
          <p:sp>
            <p:nvSpPr>
              <p:cNvPr id="7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71"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latin typeface="Segoe UI"/>
                </a:endParaRPr>
              </a:p>
            </p:txBody>
          </p:sp>
          <p:sp>
            <p:nvSpPr>
              <p:cNvPr id="7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73" name="Group 72"/>
            <p:cNvGrpSpPr/>
            <p:nvPr/>
          </p:nvGrpSpPr>
          <p:grpSpPr>
            <a:xfrm>
              <a:off x="1042803" y="1875865"/>
              <a:ext cx="423676" cy="255222"/>
              <a:chOff x="1783977" y="3232718"/>
              <a:chExt cx="423736" cy="255258"/>
            </a:xfrm>
            <a:solidFill>
              <a:schemeClr val="bg1"/>
            </a:solidFill>
          </p:grpSpPr>
          <p:sp>
            <p:nvSpPr>
              <p:cNvPr id="74"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75"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sp>
        <p:nvSpPr>
          <p:cNvPr id="7" name="IoT Hub"/>
          <p:cNvSpPr/>
          <p:nvPr/>
        </p:nvSpPr>
        <p:spPr bwMode="auto">
          <a:xfrm>
            <a:off x="3001124" y="1314516"/>
            <a:ext cx="4519165" cy="4997783"/>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en-US" sz="1372" kern="0" dirty="0">
                <a:solidFill>
                  <a:srgbClr val="161616"/>
                </a:solidFill>
                <a:latin typeface="Segoe UI"/>
                <a:ea typeface="Segoe UI" pitchFamily="34" charset="0"/>
                <a:cs typeface="Segoe UI" pitchFamily="34" charset="0"/>
              </a:rPr>
              <a:t>IoT Hub</a:t>
            </a:r>
          </a:p>
        </p:txBody>
      </p:sp>
      <p:sp>
        <p:nvSpPr>
          <p:cNvPr id="3" name="Text Placeholder 2"/>
          <p:cNvSpPr>
            <a:spLocks noGrp="1"/>
          </p:cNvSpPr>
          <p:nvPr>
            <p:ph type="body" sz="quarter" idx="10"/>
          </p:nvPr>
        </p:nvSpPr>
        <p:spPr/>
        <p:txBody>
          <a:bodyPr/>
          <a:lstStyle/>
          <a:p>
            <a:r>
              <a:rPr lang="en-US" dirty="0"/>
              <a:t>Manage through device twin and methods</a:t>
            </a:r>
          </a:p>
        </p:txBody>
      </p:sp>
      <p:grpSp>
        <p:nvGrpSpPr>
          <p:cNvPr id="24" name="Group 23"/>
          <p:cNvGrpSpPr/>
          <p:nvPr/>
        </p:nvGrpSpPr>
        <p:grpSpPr>
          <a:xfrm>
            <a:off x="3286892" y="2420170"/>
            <a:ext cx="3969008" cy="608159"/>
            <a:chOff x="3722704" y="2562136"/>
            <a:chExt cx="4048595" cy="620354"/>
          </a:xfrm>
        </p:grpSpPr>
        <p:sp>
          <p:nvSpPr>
            <p:cNvPr id="16" name="C2D send endpoint"/>
            <p:cNvSpPr/>
            <p:nvPr/>
          </p:nvSpPr>
          <p:spPr bwMode="auto">
            <a:xfrm>
              <a:off x="3722704" y="2562136"/>
              <a:ext cx="4048595" cy="62035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C2D</a:t>
              </a:r>
            </a:p>
          </p:txBody>
        </p:sp>
        <p:grpSp>
          <p:nvGrpSpPr>
            <p:cNvPr id="6" name="Group 5"/>
            <p:cNvGrpSpPr/>
            <p:nvPr/>
          </p:nvGrpSpPr>
          <p:grpSpPr>
            <a:xfrm>
              <a:off x="7470564" y="2647101"/>
              <a:ext cx="184602" cy="186379"/>
              <a:chOff x="7470564" y="2647101"/>
              <a:chExt cx="184602" cy="186379"/>
            </a:xfrm>
          </p:grpSpPr>
          <p:sp>
            <p:nvSpPr>
              <p:cNvPr id="114" name="Oval 718"/>
              <p:cNvSpPr>
                <a:spLocks noChangeArrowheads="1"/>
              </p:cNvSpPr>
              <p:nvPr/>
            </p:nvSpPr>
            <p:spPr bwMode="auto">
              <a:xfrm>
                <a:off x="7470564" y="2782147"/>
                <a:ext cx="50741"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5"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6"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cxnSp>
        <p:nvCxnSpPr>
          <p:cNvPr id="58" name="Straight Arrow Connector 57"/>
          <p:cNvCxnSpPr>
            <a:stCxn id="65" idx="1"/>
            <a:endCxn id="15" idx="3"/>
          </p:cNvCxnSpPr>
          <p:nvPr/>
        </p:nvCxnSpPr>
        <p:spPr>
          <a:xfrm flipH="1" flipV="1">
            <a:off x="7264683" y="2067700"/>
            <a:ext cx="1493699" cy="5976"/>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3286891" y="1784544"/>
            <a:ext cx="3977791" cy="566311"/>
            <a:chOff x="3713745" y="1442845"/>
            <a:chExt cx="4057554" cy="890709"/>
          </a:xfrm>
        </p:grpSpPr>
        <p:sp>
          <p:nvSpPr>
            <p:cNvPr id="15" name="D2C receive endpoint"/>
            <p:cNvSpPr/>
            <p:nvPr/>
          </p:nvSpPr>
          <p:spPr bwMode="auto">
            <a:xfrm>
              <a:off x="3713745" y="1442845"/>
              <a:ext cx="4057554" cy="890709"/>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D2C</a:t>
              </a:r>
            </a:p>
          </p:txBody>
        </p:sp>
        <p:sp>
          <p:nvSpPr>
            <p:cNvPr id="118" name="D2C receive endpoint"/>
            <p:cNvSpPr>
              <a:spLocks noChangeAspect="1"/>
            </p:cNvSpPr>
            <p:nvPr/>
          </p:nvSpPr>
          <p:spPr>
            <a:xfrm>
              <a:off x="7380889" y="1570723"/>
              <a:ext cx="349250" cy="258380"/>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rgbClr val="161616"/>
                </a:solidFill>
                <a:latin typeface="Segoe UI"/>
              </a:endParaRPr>
            </a:p>
          </p:txBody>
        </p:sp>
      </p:grpSp>
      <p:cxnSp>
        <p:nvCxnSpPr>
          <p:cNvPr id="60" name="Straight Arrow Connector 59"/>
          <p:cNvCxnSpPr>
            <a:stCxn id="190" idx="1"/>
            <a:endCxn id="16" idx="3"/>
          </p:cNvCxnSpPr>
          <p:nvPr/>
        </p:nvCxnSpPr>
        <p:spPr>
          <a:xfrm flipH="1" flipV="1">
            <a:off x="7255900" y="2724250"/>
            <a:ext cx="1502482" cy="1178"/>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endCxn id="16" idx="1"/>
          </p:cNvCxnSpPr>
          <p:nvPr/>
        </p:nvCxnSpPr>
        <p:spPr>
          <a:xfrm>
            <a:off x="1709807" y="2723777"/>
            <a:ext cx="1577085" cy="473"/>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3286892" y="3088496"/>
            <a:ext cx="3971001" cy="2172589"/>
            <a:chOff x="3716465" y="4196638"/>
            <a:chExt cx="4050628" cy="2216154"/>
          </a:xfrm>
        </p:grpSpPr>
        <p:sp>
          <p:nvSpPr>
            <p:cNvPr id="180" name="C2D send endpoint"/>
            <p:cNvSpPr/>
            <p:nvPr/>
          </p:nvSpPr>
          <p:spPr bwMode="auto">
            <a:xfrm>
              <a:off x="3716465" y="4196638"/>
              <a:ext cx="4050628" cy="221615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Twin</a:t>
              </a:r>
            </a:p>
          </p:txBody>
        </p:sp>
        <p:grpSp>
          <p:nvGrpSpPr>
            <p:cNvPr id="183" name="Group 182"/>
            <p:cNvGrpSpPr/>
            <p:nvPr/>
          </p:nvGrpSpPr>
          <p:grpSpPr>
            <a:xfrm>
              <a:off x="7413046" y="4289302"/>
              <a:ext cx="284937" cy="271134"/>
              <a:chOff x="7413046" y="3460540"/>
              <a:chExt cx="284937" cy="271134"/>
            </a:xfrm>
          </p:grpSpPr>
          <p:sp>
            <p:nvSpPr>
              <p:cNvPr id="184" name="Round Same Side Corner Rectangle 183"/>
              <p:cNvSpPr/>
              <p:nvPr/>
            </p:nvSpPr>
            <p:spPr bwMode="auto">
              <a:xfrm>
                <a:off x="7413046" y="3460540"/>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5" name="Round Same Side Corner Rectangle 184"/>
              <p:cNvSpPr/>
              <p:nvPr/>
            </p:nvSpPr>
            <p:spPr bwMode="auto">
              <a:xfrm>
                <a:off x="7413253" y="3460540"/>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6" name="Round Same Side Corner Rectangle 185"/>
              <p:cNvSpPr/>
              <p:nvPr/>
            </p:nvSpPr>
            <p:spPr bwMode="auto">
              <a:xfrm>
                <a:off x="7455863" y="3510027"/>
                <a:ext cx="199303" cy="171023"/>
              </a:xfrm>
              <a:prstGeom prst="round2SameRect">
                <a:avLst>
                  <a:gd name="adj1" fmla="val 5262"/>
                  <a:gd name="adj2" fmla="val 0"/>
                </a:avLst>
              </a:prstGeom>
              <a:solidFill>
                <a:schemeClr val="bg1">
                  <a:lumMod val="7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7" name="Round Same Side Corner Rectangle 186"/>
              <p:cNvSpPr/>
              <p:nvPr/>
            </p:nvSpPr>
            <p:spPr bwMode="auto">
              <a:xfrm>
                <a:off x="7455863" y="3510027"/>
                <a:ext cx="199303"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8" name="Round Same Side Corner Rectangle 187"/>
              <p:cNvSpPr/>
              <p:nvPr/>
            </p:nvSpPr>
            <p:spPr bwMode="auto">
              <a:xfrm>
                <a:off x="7498474" y="3560651"/>
                <a:ext cx="199302" cy="171023"/>
              </a:xfrm>
              <a:prstGeom prst="round2SameRect">
                <a:avLst>
                  <a:gd name="adj1" fmla="val 5262"/>
                  <a:gd name="adj2" fmla="val 0"/>
                </a:avLst>
              </a:prstGeom>
              <a:solidFill>
                <a:schemeClr val="bg1">
                  <a:lumMod val="95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9" name="Round Same Side Corner Rectangle 188"/>
              <p:cNvSpPr/>
              <p:nvPr/>
            </p:nvSpPr>
            <p:spPr bwMode="auto">
              <a:xfrm>
                <a:off x="7498681" y="3560651"/>
                <a:ext cx="199302" cy="35876"/>
              </a:xfrm>
              <a:prstGeom prst="round2SameRect">
                <a:avLst>
                  <a:gd name="adj1" fmla="val 24145"/>
                  <a:gd name="adj2" fmla="val 0"/>
                </a:avLst>
              </a:prstGeom>
              <a:solidFill>
                <a:schemeClr val="bg1">
                  <a:lumMod val="50000"/>
                </a:schemeClr>
              </a:solidFill>
              <a:ln>
                <a:solidFill>
                  <a:schemeClr val="bg1">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sp>
        <p:nvSpPr>
          <p:cNvPr id="181" name="Msg feedback"/>
          <p:cNvSpPr/>
          <p:nvPr/>
        </p:nvSpPr>
        <p:spPr bwMode="auto">
          <a:xfrm>
            <a:off x="3286891" y="5346312"/>
            <a:ext cx="3973668" cy="640340"/>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Direct Methods</a:t>
            </a:r>
          </a:p>
        </p:txBody>
      </p:sp>
      <p:grpSp>
        <p:nvGrpSpPr>
          <p:cNvPr id="191" name="Group 190"/>
          <p:cNvGrpSpPr/>
          <p:nvPr/>
        </p:nvGrpSpPr>
        <p:grpSpPr>
          <a:xfrm>
            <a:off x="6995541" y="5401887"/>
            <a:ext cx="180973" cy="182715"/>
            <a:chOff x="7470564" y="2647101"/>
            <a:chExt cx="184602" cy="186379"/>
          </a:xfrm>
        </p:grpSpPr>
        <p:sp>
          <p:nvSpPr>
            <p:cNvPr id="192" name="Oval 718"/>
            <p:cNvSpPr>
              <a:spLocks noChangeArrowheads="1"/>
            </p:cNvSpPr>
            <p:nvPr/>
          </p:nvSpPr>
          <p:spPr bwMode="auto">
            <a:xfrm>
              <a:off x="7470564" y="2782147"/>
              <a:ext cx="50741"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9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207"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cxnSp>
        <p:nvCxnSpPr>
          <p:cNvPr id="209" name="Straight Arrow Connector 208"/>
          <p:cNvCxnSpPr>
            <a:stCxn id="228" idx="1"/>
            <a:endCxn id="181" idx="3"/>
          </p:cNvCxnSpPr>
          <p:nvPr/>
        </p:nvCxnSpPr>
        <p:spPr>
          <a:xfrm flipH="1">
            <a:off x="7260559" y="5666482"/>
            <a:ext cx="1497823" cy="0"/>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8758382" y="1833804"/>
            <a:ext cx="1121039"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Telemetry</a:t>
            </a:r>
          </a:p>
        </p:txBody>
      </p:sp>
      <p:sp>
        <p:nvSpPr>
          <p:cNvPr id="190" name="TextBox 189"/>
          <p:cNvSpPr txBox="1"/>
          <p:nvPr/>
        </p:nvSpPr>
        <p:spPr>
          <a:xfrm>
            <a:off x="8758382" y="2485556"/>
            <a:ext cx="260320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Cloud initiated C2D message</a:t>
            </a:r>
          </a:p>
        </p:txBody>
      </p:sp>
      <p:grpSp>
        <p:nvGrpSpPr>
          <p:cNvPr id="210" name="Group 209"/>
          <p:cNvGrpSpPr/>
          <p:nvPr/>
        </p:nvGrpSpPr>
        <p:grpSpPr>
          <a:xfrm>
            <a:off x="4654569" y="1384681"/>
            <a:ext cx="249187" cy="250967"/>
            <a:chOff x="4394200" y="2326592"/>
            <a:chExt cx="4115573" cy="4144960"/>
          </a:xfrm>
        </p:grpSpPr>
        <p:sp>
          <p:nvSpPr>
            <p:cNvPr id="211" name="Rectangle 210"/>
            <p:cNvSpPr/>
            <p:nvPr/>
          </p:nvSpPr>
          <p:spPr bwMode="auto">
            <a:xfrm>
              <a:off x="4394200" y="2326592"/>
              <a:ext cx="4115573" cy="4144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L-Shape 211"/>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L-Shape 212"/>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3" name="Rectangle 222"/>
          <p:cNvSpPr/>
          <p:nvPr/>
        </p:nvSpPr>
        <p:spPr bwMode="auto">
          <a:xfrm>
            <a:off x="3656470" y="3263024"/>
            <a:ext cx="3225477" cy="111974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Properties</a:t>
            </a:r>
          </a:p>
        </p:txBody>
      </p:sp>
      <p:cxnSp>
        <p:nvCxnSpPr>
          <p:cNvPr id="225" name="Straight Arrow Connector 224"/>
          <p:cNvCxnSpPr>
            <a:stCxn id="253" idx="3"/>
          </p:cNvCxnSpPr>
          <p:nvPr/>
        </p:nvCxnSpPr>
        <p:spPr>
          <a:xfrm flipV="1">
            <a:off x="1652287" y="5666482"/>
            <a:ext cx="1634605" cy="3297"/>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28" name="TextBox 227"/>
          <p:cNvSpPr txBox="1"/>
          <p:nvPr/>
        </p:nvSpPr>
        <p:spPr>
          <a:xfrm>
            <a:off x="8758381" y="5293850"/>
            <a:ext cx="2439521" cy="745264"/>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Cloud initiated C2D</a:t>
            </a:r>
          </a:p>
          <a:p>
            <a:pPr defTabSz="914367">
              <a:lnSpc>
                <a:spcPct val="90000"/>
              </a:lnSpc>
              <a:spcAft>
                <a:spcPts val="588"/>
              </a:spcAft>
            </a:pPr>
            <a:r>
              <a:rPr lang="en-US" sz="1372" dirty="0">
                <a:solidFill>
                  <a:schemeClr val="bg1"/>
                </a:solidFill>
                <a:latin typeface="Segoe UI"/>
              </a:rPr>
              <a:t>with “immediate” response</a:t>
            </a:r>
          </a:p>
        </p:txBody>
      </p:sp>
      <p:sp>
        <p:nvSpPr>
          <p:cNvPr id="76" name="Rectangle 75"/>
          <p:cNvSpPr/>
          <p:nvPr/>
        </p:nvSpPr>
        <p:spPr bwMode="auto">
          <a:xfrm>
            <a:off x="3908206" y="3646849"/>
            <a:ext cx="2705001" cy="2795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gradFill>
                  <a:gsLst>
                    <a:gs pos="5439">
                      <a:srgbClr val="F8F8F8"/>
                    </a:gs>
                    <a:gs pos="10000">
                      <a:srgbClr val="F8F8F8"/>
                    </a:gs>
                  </a:gsLst>
                  <a:lin ang="5400000" scaled="0"/>
                </a:gradFill>
                <a:latin typeface="Segoe UI"/>
              </a:rPr>
              <a:t>Desired</a:t>
            </a:r>
          </a:p>
        </p:txBody>
      </p:sp>
      <p:sp>
        <p:nvSpPr>
          <p:cNvPr id="229" name="Rectangle 228"/>
          <p:cNvSpPr/>
          <p:nvPr/>
        </p:nvSpPr>
        <p:spPr bwMode="auto">
          <a:xfrm>
            <a:off x="3908206" y="3998575"/>
            <a:ext cx="2705001" cy="2795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gradFill>
                  <a:gsLst>
                    <a:gs pos="5439">
                      <a:srgbClr val="F8F8F8"/>
                    </a:gs>
                    <a:gs pos="10000">
                      <a:srgbClr val="F8F8F8"/>
                    </a:gs>
                  </a:gsLst>
                  <a:lin ang="5400000" scaled="0"/>
                </a:gradFill>
                <a:latin typeface="Segoe UI"/>
              </a:rPr>
              <a:t>Reported</a:t>
            </a:r>
          </a:p>
        </p:txBody>
      </p:sp>
      <p:sp>
        <p:nvSpPr>
          <p:cNvPr id="230" name="Rectangle 229"/>
          <p:cNvSpPr/>
          <p:nvPr/>
        </p:nvSpPr>
        <p:spPr bwMode="auto">
          <a:xfrm>
            <a:off x="3656469" y="4522641"/>
            <a:ext cx="3225477" cy="4494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gradFill>
                  <a:gsLst>
                    <a:gs pos="5439">
                      <a:srgbClr val="F8F8F8"/>
                    </a:gs>
                    <a:gs pos="10000">
                      <a:srgbClr val="F8F8F8"/>
                    </a:gs>
                  </a:gsLst>
                  <a:lin ang="5400000" scaled="0"/>
                </a:gradFill>
                <a:latin typeface="Segoe UI"/>
              </a:rPr>
              <a:t>Tags</a:t>
            </a:r>
          </a:p>
        </p:txBody>
      </p:sp>
      <p:cxnSp>
        <p:nvCxnSpPr>
          <p:cNvPr id="231" name="Straight Arrow Connector 230"/>
          <p:cNvCxnSpPr>
            <a:stCxn id="15" idx="1"/>
          </p:cNvCxnSpPr>
          <p:nvPr/>
        </p:nvCxnSpPr>
        <p:spPr>
          <a:xfrm flipH="1" flipV="1">
            <a:off x="1709807" y="2061945"/>
            <a:ext cx="1577085" cy="5756"/>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bwMode="auto">
          <a:xfrm>
            <a:off x="315679" y="3264512"/>
            <a:ext cx="1325527" cy="1119741"/>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Properties</a:t>
            </a:r>
          </a:p>
        </p:txBody>
      </p:sp>
      <p:sp>
        <p:nvSpPr>
          <p:cNvPr id="233" name="Rectangle 232"/>
          <p:cNvSpPr/>
          <p:nvPr/>
        </p:nvSpPr>
        <p:spPr bwMode="auto">
          <a:xfrm>
            <a:off x="414111" y="3643654"/>
            <a:ext cx="1157152" cy="2795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gradFill>
                  <a:gsLst>
                    <a:gs pos="5439">
                      <a:srgbClr val="F8F8F8"/>
                    </a:gs>
                    <a:gs pos="10000">
                      <a:srgbClr val="F8F8F8"/>
                    </a:gs>
                  </a:gsLst>
                  <a:lin ang="5400000" scaled="0"/>
                </a:gradFill>
                <a:latin typeface="Segoe UI"/>
              </a:rPr>
              <a:t>Desired</a:t>
            </a:r>
          </a:p>
        </p:txBody>
      </p:sp>
      <p:sp>
        <p:nvSpPr>
          <p:cNvPr id="234" name="Rectangle 233"/>
          <p:cNvSpPr/>
          <p:nvPr/>
        </p:nvSpPr>
        <p:spPr bwMode="auto">
          <a:xfrm>
            <a:off x="414111" y="3995380"/>
            <a:ext cx="1157152" cy="27958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gradFill>
                  <a:gsLst>
                    <a:gs pos="5439">
                      <a:srgbClr val="F8F8F8"/>
                    </a:gs>
                    <a:gs pos="10000">
                      <a:srgbClr val="F8F8F8"/>
                    </a:gs>
                  </a:gsLst>
                  <a:lin ang="5400000" scaled="0"/>
                </a:gradFill>
                <a:latin typeface="Segoe UI"/>
              </a:rPr>
              <a:t>Reported</a:t>
            </a:r>
          </a:p>
        </p:txBody>
      </p:sp>
      <p:cxnSp>
        <p:nvCxnSpPr>
          <p:cNvPr id="163" name="Straight Arrow Connector 162"/>
          <p:cNvCxnSpPr>
            <a:cxnSpLocks/>
            <a:stCxn id="233" idx="3"/>
            <a:endCxn id="76" idx="1"/>
          </p:cNvCxnSpPr>
          <p:nvPr/>
        </p:nvCxnSpPr>
        <p:spPr>
          <a:xfrm>
            <a:off x="1571263" y="3783449"/>
            <a:ext cx="2336943" cy="3195"/>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stCxn id="229" idx="1"/>
            <a:endCxn id="234" idx="3"/>
          </p:cNvCxnSpPr>
          <p:nvPr/>
        </p:nvCxnSpPr>
        <p:spPr>
          <a:xfrm flipH="1" flipV="1">
            <a:off x="1571263" y="4135175"/>
            <a:ext cx="2336943" cy="3195"/>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a:stCxn id="237" idx="1"/>
            <a:endCxn id="76" idx="3"/>
          </p:cNvCxnSpPr>
          <p:nvPr/>
        </p:nvCxnSpPr>
        <p:spPr>
          <a:xfrm flipH="1">
            <a:off x="6613207" y="3783448"/>
            <a:ext cx="2198400" cy="3196"/>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a:stCxn id="241" idx="1"/>
            <a:endCxn id="229" idx="3"/>
          </p:cNvCxnSpPr>
          <p:nvPr/>
        </p:nvCxnSpPr>
        <p:spPr>
          <a:xfrm flipH="1">
            <a:off x="6613207" y="4135156"/>
            <a:ext cx="2198399" cy="3214"/>
          </a:xfrm>
          <a:prstGeom prst="straightConnector1">
            <a:avLst/>
          </a:prstGeom>
          <a:ln w="19050">
            <a:solidFill>
              <a:schemeClr val="bg1">
                <a:lumMod val="65000"/>
              </a:schemeClr>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8811606" y="3543575"/>
            <a:ext cx="2637591"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Cloud owned / Device Visible</a:t>
            </a:r>
          </a:p>
        </p:txBody>
      </p:sp>
      <p:sp>
        <p:nvSpPr>
          <p:cNvPr id="241" name="TextBox 240"/>
          <p:cNvSpPr txBox="1"/>
          <p:nvPr/>
        </p:nvSpPr>
        <p:spPr>
          <a:xfrm>
            <a:off x="8811606" y="3895301"/>
            <a:ext cx="2631924" cy="479709"/>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Device owned / Cloud Visible</a:t>
            </a:r>
          </a:p>
        </p:txBody>
      </p:sp>
      <p:cxnSp>
        <p:nvCxnSpPr>
          <p:cNvPr id="246" name="Straight Arrow Connector 245"/>
          <p:cNvCxnSpPr>
            <a:stCxn id="247" idx="1"/>
            <a:endCxn id="230" idx="3"/>
          </p:cNvCxnSpPr>
          <p:nvPr/>
        </p:nvCxnSpPr>
        <p:spPr>
          <a:xfrm flipH="1">
            <a:off x="6881946" y="4741230"/>
            <a:ext cx="1876436" cy="6149"/>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247" name="TextBox 246"/>
          <p:cNvSpPr txBox="1"/>
          <p:nvPr/>
        </p:nvSpPr>
        <p:spPr>
          <a:xfrm>
            <a:off x="8758381" y="4368598"/>
            <a:ext cx="1664839" cy="745264"/>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solidFill>
                  <a:schemeClr val="bg1"/>
                </a:solidFill>
                <a:latin typeface="Segoe UI"/>
              </a:rPr>
              <a:t>Cloud owned</a:t>
            </a:r>
          </a:p>
          <a:p>
            <a:pPr defTabSz="914367">
              <a:lnSpc>
                <a:spcPct val="90000"/>
              </a:lnSpc>
              <a:spcAft>
                <a:spcPts val="588"/>
              </a:spcAft>
            </a:pPr>
            <a:r>
              <a:rPr lang="en-US" sz="1372" dirty="0">
                <a:solidFill>
                  <a:schemeClr val="bg1"/>
                </a:solidFill>
                <a:latin typeface="Segoe UI"/>
              </a:rPr>
              <a:t>Device metadata</a:t>
            </a:r>
          </a:p>
        </p:txBody>
      </p:sp>
      <p:sp>
        <p:nvSpPr>
          <p:cNvPr id="253" name="Rectangle 252"/>
          <p:cNvSpPr/>
          <p:nvPr/>
        </p:nvSpPr>
        <p:spPr bwMode="auto">
          <a:xfrm>
            <a:off x="326760" y="5493244"/>
            <a:ext cx="1325527" cy="353070"/>
          </a:xfrm>
          <a:prstGeom prst="rect">
            <a:avLst/>
          </a:prstGeom>
          <a:solidFill>
            <a:schemeClr val="accent5"/>
          </a:solidFill>
          <a:ln>
            <a:noFill/>
          </a:ln>
          <a:extLst/>
        </p:spPr>
        <p:txBody>
          <a:bodyPr vert="horz" wrap="square" lIns="89630" tIns="44814" rIns="89630" bIns="44814" numCol="1" anchor="t" anchorCtr="0" compatLnSpc="1">
            <a:prstTxWarp prst="textNoShape">
              <a:avLst/>
            </a:prstTxWarp>
          </a:bodyPr>
          <a:lstStyle/>
          <a:p>
            <a:pPr defTabSz="914192">
              <a:defRPr/>
            </a:pPr>
            <a:r>
              <a:rPr lang="en-US" sz="1176" kern="0" dirty="0">
                <a:solidFill>
                  <a:srgbClr val="FFFFFF"/>
                </a:solidFill>
                <a:latin typeface="Segoe UI"/>
              </a:rPr>
              <a:t>Methods</a:t>
            </a:r>
          </a:p>
        </p:txBody>
      </p:sp>
    </p:spTree>
    <p:extLst>
      <p:ext uri="{BB962C8B-B14F-4D97-AF65-F5344CB8AC3E}">
        <p14:creationId xmlns:p14="http://schemas.microsoft.com/office/powerpoint/2010/main" val="388137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500"/>
                                        <p:tgtEl>
                                          <p:spTgt spid="148"/>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0"/>
                                        </p:tgtEl>
                                        <p:attrNameLst>
                                          <p:attrName>style.visibility</p:attrName>
                                        </p:attrNameLst>
                                      </p:cBhvr>
                                      <p:to>
                                        <p:strVal val="visible"/>
                                      </p:to>
                                    </p:set>
                                    <p:animEffect transition="in" filter="fade">
                                      <p:cBhvr>
                                        <p:cTn id="30" dur="500"/>
                                        <p:tgtEl>
                                          <p:spTgt spid="19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fade">
                                      <p:cBhvr>
                                        <p:cTn id="38" dur="500"/>
                                        <p:tgtEl>
                                          <p:spTgt spid="2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fade">
                                      <p:cBhvr>
                                        <p:cTn id="44" dur="500"/>
                                        <p:tgtEl>
                                          <p:spTgt spid="2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fade">
                                      <p:cBhvr>
                                        <p:cTn id="47" dur="500"/>
                                        <p:tgtEl>
                                          <p:spTgt spid="2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2"/>
                                        </p:tgtEl>
                                        <p:attrNameLst>
                                          <p:attrName>style.visibility</p:attrName>
                                        </p:attrNameLst>
                                      </p:cBhvr>
                                      <p:to>
                                        <p:strVal val="visible"/>
                                      </p:to>
                                    </p:set>
                                    <p:animEffect transition="in" filter="fade">
                                      <p:cBhvr>
                                        <p:cTn id="52" dur="500"/>
                                        <p:tgtEl>
                                          <p:spTgt spid="2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4"/>
                                        </p:tgtEl>
                                        <p:attrNameLst>
                                          <p:attrName>style.visibility</p:attrName>
                                        </p:attrNameLst>
                                      </p:cBhvr>
                                      <p:to>
                                        <p:strVal val="visible"/>
                                      </p:to>
                                    </p:set>
                                    <p:animEffect transition="in" filter="fade">
                                      <p:cBhvr>
                                        <p:cTn id="55" dur="500"/>
                                        <p:tgtEl>
                                          <p:spTgt spid="234"/>
                                        </p:tgtEl>
                                      </p:cBhvr>
                                    </p:animEffect>
                                  </p:childTnLst>
                                </p:cTn>
                              </p:par>
                              <p:par>
                                <p:cTn id="56" presetID="10" presetClass="entr" presetSubtype="0" fill="hold" nodeType="withEffect">
                                  <p:stCondLst>
                                    <p:cond delay="0"/>
                                  </p:stCondLst>
                                  <p:childTnLst>
                                    <p:set>
                                      <p:cBhvr>
                                        <p:cTn id="57" dur="1" fill="hold">
                                          <p:stCondLst>
                                            <p:cond delay="0"/>
                                          </p:stCondLst>
                                        </p:cTn>
                                        <p:tgtEl>
                                          <p:spTgt spid="235"/>
                                        </p:tgtEl>
                                        <p:attrNameLst>
                                          <p:attrName>style.visibility</p:attrName>
                                        </p:attrNameLst>
                                      </p:cBhvr>
                                      <p:to>
                                        <p:strVal val="visible"/>
                                      </p:to>
                                    </p:set>
                                    <p:animEffect transition="in" filter="fade">
                                      <p:cBhvr>
                                        <p:cTn id="58" dur="500"/>
                                        <p:tgtEl>
                                          <p:spTgt spid="235"/>
                                        </p:tgtEl>
                                      </p:cBhvr>
                                    </p:animEffect>
                                  </p:childTnLst>
                                </p:cTn>
                              </p:par>
                              <p:par>
                                <p:cTn id="59" presetID="10" presetClass="entr" presetSubtype="0" fill="hold" nodeType="withEffect">
                                  <p:stCondLst>
                                    <p:cond delay="0"/>
                                  </p:stCondLst>
                                  <p:childTnLst>
                                    <p:set>
                                      <p:cBhvr>
                                        <p:cTn id="60" dur="1" fill="hold">
                                          <p:stCondLst>
                                            <p:cond delay="0"/>
                                          </p:stCondLst>
                                        </p:cTn>
                                        <p:tgtEl>
                                          <p:spTgt spid="236"/>
                                        </p:tgtEl>
                                        <p:attrNameLst>
                                          <p:attrName>style.visibility</p:attrName>
                                        </p:attrNameLst>
                                      </p:cBhvr>
                                      <p:to>
                                        <p:strVal val="visible"/>
                                      </p:to>
                                    </p:set>
                                    <p:animEffect transition="in" filter="fade">
                                      <p:cBhvr>
                                        <p:cTn id="61" dur="500"/>
                                        <p:tgtEl>
                                          <p:spTgt spid="2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1"/>
                                        </p:tgtEl>
                                        <p:attrNameLst>
                                          <p:attrName>style.visibility</p:attrName>
                                        </p:attrNameLst>
                                      </p:cBhvr>
                                      <p:to>
                                        <p:strVal val="visible"/>
                                      </p:to>
                                    </p:set>
                                    <p:animEffect transition="in" filter="fade">
                                      <p:cBhvr>
                                        <p:cTn id="64" dur="500"/>
                                        <p:tgtEl>
                                          <p:spTgt spid="24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3"/>
                                        </p:tgtEl>
                                        <p:attrNameLst>
                                          <p:attrName>style.visibility</p:attrName>
                                        </p:attrNameLst>
                                      </p:cBhvr>
                                      <p:to>
                                        <p:strVal val="visible"/>
                                      </p:to>
                                    </p:set>
                                    <p:animEffect transition="in" filter="fade">
                                      <p:cBhvr>
                                        <p:cTn id="69" dur="500"/>
                                        <p:tgtEl>
                                          <p:spTgt spid="233"/>
                                        </p:tgtEl>
                                      </p:cBhvr>
                                    </p:animEffect>
                                  </p:childTnLst>
                                </p:cTn>
                              </p:par>
                              <p:par>
                                <p:cTn id="70" presetID="10" presetClass="entr" presetSubtype="0" fill="hold" nodeType="withEffect">
                                  <p:stCondLst>
                                    <p:cond delay="0"/>
                                  </p:stCondLst>
                                  <p:childTnLst>
                                    <p:set>
                                      <p:cBhvr>
                                        <p:cTn id="71" dur="1" fill="hold">
                                          <p:stCondLst>
                                            <p:cond delay="0"/>
                                          </p:stCondLst>
                                        </p:cTn>
                                        <p:tgtEl>
                                          <p:spTgt spid="163"/>
                                        </p:tgtEl>
                                        <p:attrNameLst>
                                          <p:attrName>style.visibility</p:attrName>
                                        </p:attrNameLst>
                                      </p:cBhvr>
                                      <p:to>
                                        <p:strVal val="visible"/>
                                      </p:to>
                                    </p:set>
                                    <p:animEffect transition="in" filter="fade">
                                      <p:cBhvr>
                                        <p:cTn id="72" dur="500"/>
                                        <p:tgtEl>
                                          <p:spTgt spid="163"/>
                                        </p:tgtEl>
                                      </p:cBhvr>
                                    </p:animEffect>
                                  </p:childTnLst>
                                </p:cTn>
                              </p:par>
                              <p:par>
                                <p:cTn id="73" presetID="10" presetClass="entr" presetSubtype="0" fill="hold" nodeType="with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fade">
                                      <p:cBhvr>
                                        <p:cTn id="75" dur="500"/>
                                        <p:tgtEl>
                                          <p:spTgt spid="2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7"/>
                                        </p:tgtEl>
                                        <p:attrNameLst>
                                          <p:attrName>style.visibility</p:attrName>
                                        </p:attrNameLst>
                                      </p:cBhvr>
                                      <p:to>
                                        <p:strVal val="visible"/>
                                      </p:to>
                                    </p:set>
                                    <p:animEffect transition="in" filter="fade">
                                      <p:cBhvr>
                                        <p:cTn id="78" dur="500"/>
                                        <p:tgtEl>
                                          <p:spTgt spid="2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7"/>
                                        </p:tgtEl>
                                        <p:attrNameLst>
                                          <p:attrName>style.visibility</p:attrName>
                                        </p:attrNameLst>
                                      </p:cBhvr>
                                      <p:to>
                                        <p:strVal val="visible"/>
                                      </p:to>
                                    </p:set>
                                    <p:animEffect transition="in" filter="fade">
                                      <p:cBhvr>
                                        <p:cTn id="83" dur="500"/>
                                        <p:tgtEl>
                                          <p:spTgt spid="247"/>
                                        </p:tgtEl>
                                      </p:cBhvr>
                                    </p:animEffect>
                                  </p:childTnLst>
                                </p:cTn>
                              </p:par>
                              <p:par>
                                <p:cTn id="84" presetID="10" presetClass="entr" presetSubtype="0" fill="hold" nodeType="withEffect">
                                  <p:stCondLst>
                                    <p:cond delay="0"/>
                                  </p:stCondLst>
                                  <p:childTnLst>
                                    <p:set>
                                      <p:cBhvr>
                                        <p:cTn id="85" dur="1" fill="hold">
                                          <p:stCondLst>
                                            <p:cond delay="0"/>
                                          </p:stCondLst>
                                        </p:cTn>
                                        <p:tgtEl>
                                          <p:spTgt spid="246"/>
                                        </p:tgtEl>
                                        <p:attrNameLst>
                                          <p:attrName>style.visibility</p:attrName>
                                        </p:attrNameLst>
                                      </p:cBhvr>
                                      <p:to>
                                        <p:strVal val="visible"/>
                                      </p:to>
                                    </p:set>
                                    <p:animEffect transition="in" filter="fade">
                                      <p:cBhvr>
                                        <p:cTn id="86" dur="500"/>
                                        <p:tgtEl>
                                          <p:spTgt spid="2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53"/>
                                        </p:tgtEl>
                                        <p:attrNameLst>
                                          <p:attrName>style.visibility</p:attrName>
                                        </p:attrNameLst>
                                      </p:cBhvr>
                                      <p:to>
                                        <p:strVal val="visible"/>
                                      </p:to>
                                    </p:set>
                                    <p:animEffect transition="in" filter="fade">
                                      <p:cBhvr>
                                        <p:cTn id="91" dur="500"/>
                                        <p:tgtEl>
                                          <p:spTgt spid="253"/>
                                        </p:tgtEl>
                                      </p:cBhvr>
                                    </p:animEffect>
                                  </p:childTnLst>
                                </p:cTn>
                              </p:par>
                              <p:par>
                                <p:cTn id="92" presetID="10" presetClass="entr" presetSubtype="0" fill="hold" nodeType="withEffect">
                                  <p:stCondLst>
                                    <p:cond delay="0"/>
                                  </p:stCondLst>
                                  <p:childTnLst>
                                    <p:set>
                                      <p:cBhvr>
                                        <p:cTn id="93" dur="1" fill="hold">
                                          <p:stCondLst>
                                            <p:cond delay="0"/>
                                          </p:stCondLst>
                                        </p:cTn>
                                        <p:tgtEl>
                                          <p:spTgt spid="225"/>
                                        </p:tgtEl>
                                        <p:attrNameLst>
                                          <p:attrName>style.visibility</p:attrName>
                                        </p:attrNameLst>
                                      </p:cBhvr>
                                      <p:to>
                                        <p:strVal val="visible"/>
                                      </p:to>
                                    </p:set>
                                    <p:animEffect transition="in" filter="fade">
                                      <p:cBhvr>
                                        <p:cTn id="94" dur="500"/>
                                        <p:tgtEl>
                                          <p:spTgt spid="2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81"/>
                                        </p:tgtEl>
                                        <p:attrNameLst>
                                          <p:attrName>style.visibility</p:attrName>
                                        </p:attrNameLst>
                                      </p:cBhvr>
                                      <p:to>
                                        <p:strVal val="visible"/>
                                      </p:to>
                                    </p:set>
                                    <p:animEffect transition="in" filter="fade">
                                      <p:cBhvr>
                                        <p:cTn id="97" dur="500"/>
                                        <p:tgtEl>
                                          <p:spTgt spid="181"/>
                                        </p:tgtEl>
                                      </p:cBhvr>
                                    </p:animEffect>
                                  </p:childTnLst>
                                </p:cTn>
                              </p:par>
                              <p:par>
                                <p:cTn id="98" presetID="10" presetClass="entr" presetSubtype="0" fill="hold" nodeType="withEffect">
                                  <p:stCondLst>
                                    <p:cond delay="0"/>
                                  </p:stCondLst>
                                  <p:childTnLst>
                                    <p:set>
                                      <p:cBhvr>
                                        <p:cTn id="99" dur="1" fill="hold">
                                          <p:stCondLst>
                                            <p:cond delay="0"/>
                                          </p:stCondLst>
                                        </p:cTn>
                                        <p:tgtEl>
                                          <p:spTgt spid="209"/>
                                        </p:tgtEl>
                                        <p:attrNameLst>
                                          <p:attrName>style.visibility</p:attrName>
                                        </p:attrNameLst>
                                      </p:cBhvr>
                                      <p:to>
                                        <p:strVal val="visible"/>
                                      </p:to>
                                    </p:set>
                                    <p:animEffect transition="in" filter="fade">
                                      <p:cBhvr>
                                        <p:cTn id="100" dur="500"/>
                                        <p:tgtEl>
                                          <p:spTgt spid="20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28"/>
                                        </p:tgtEl>
                                        <p:attrNameLst>
                                          <p:attrName>style.visibility</p:attrName>
                                        </p:attrNameLst>
                                      </p:cBhvr>
                                      <p:to>
                                        <p:strVal val="visible"/>
                                      </p:to>
                                    </p:set>
                                    <p:animEffect transition="in" filter="fade">
                                      <p:cBhvr>
                                        <p:cTn id="103" dur="500"/>
                                        <p:tgtEl>
                                          <p:spTgt spid="228"/>
                                        </p:tgtEl>
                                      </p:cBhvr>
                                    </p:animEffect>
                                  </p:childTnLst>
                                </p:cTn>
                              </p:par>
                              <p:par>
                                <p:cTn id="104" presetID="10" presetClass="entr" presetSubtype="0" fill="hold" nodeType="withEffect">
                                  <p:stCondLst>
                                    <p:cond delay="0"/>
                                  </p:stCondLst>
                                  <p:childTnLst>
                                    <p:set>
                                      <p:cBhvr>
                                        <p:cTn id="105" dur="1" fill="hold">
                                          <p:stCondLst>
                                            <p:cond delay="0"/>
                                          </p:stCondLst>
                                        </p:cTn>
                                        <p:tgtEl>
                                          <p:spTgt spid="191"/>
                                        </p:tgtEl>
                                        <p:attrNameLst>
                                          <p:attrName>style.visibility</p:attrName>
                                        </p:attrNameLst>
                                      </p:cBhvr>
                                      <p:to>
                                        <p:strVal val="visible"/>
                                      </p:to>
                                    </p:set>
                                    <p:animEffect transition="in" filter="fade">
                                      <p:cBhvr>
                                        <p:cTn id="106"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65" grpId="0"/>
      <p:bldP spid="190" grpId="0"/>
      <p:bldP spid="223" grpId="0" animBg="1"/>
      <p:bldP spid="228" grpId="0"/>
      <p:bldP spid="76" grpId="0" animBg="1"/>
      <p:bldP spid="229" grpId="0" animBg="1"/>
      <p:bldP spid="230" grpId="0" animBg="1"/>
      <p:bldP spid="232" grpId="0" animBg="1"/>
      <p:bldP spid="233" grpId="0" animBg="1"/>
      <p:bldP spid="234" grpId="0" animBg="1"/>
      <p:bldP spid="237" grpId="0"/>
      <p:bldP spid="241" grpId="0"/>
      <p:bldP spid="247" grpId="0"/>
      <p:bldP spid="2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oT Hub"/>
          <p:cNvSpPr/>
          <p:nvPr/>
        </p:nvSpPr>
        <p:spPr bwMode="auto">
          <a:xfrm>
            <a:off x="3001124" y="1314516"/>
            <a:ext cx="4519165" cy="4997783"/>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en-US" sz="1372" kern="0" dirty="0">
                <a:solidFill>
                  <a:srgbClr val="161616"/>
                </a:solidFill>
                <a:latin typeface="Segoe UI"/>
                <a:ea typeface="Segoe UI" pitchFamily="34" charset="0"/>
                <a:cs typeface="Segoe UI" pitchFamily="34" charset="0"/>
              </a:rPr>
              <a:t>IoT Hub</a:t>
            </a:r>
          </a:p>
        </p:txBody>
      </p:sp>
      <p:sp>
        <p:nvSpPr>
          <p:cNvPr id="2" name="Text Placeholder 1"/>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Manage through jobs and queries</a:t>
            </a:r>
            <a:endParaRPr lang="en-US" dirty="0"/>
          </a:p>
        </p:txBody>
      </p:sp>
      <p:cxnSp>
        <p:nvCxnSpPr>
          <p:cNvPr id="60" name="Straight Arrow Connector 59"/>
          <p:cNvCxnSpPr>
            <a:stCxn id="608" idx="1"/>
          </p:cNvCxnSpPr>
          <p:nvPr/>
        </p:nvCxnSpPr>
        <p:spPr>
          <a:xfrm flipH="1">
            <a:off x="5687113" y="2131117"/>
            <a:ext cx="2561028" cy="47520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a:off x="1709806" y="2723777"/>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383774" y="2636646"/>
            <a:ext cx="1701481" cy="1166401"/>
            <a:chOff x="5667828" y="3149930"/>
            <a:chExt cx="1735599" cy="1189790"/>
          </a:xfrm>
        </p:grpSpPr>
        <p:grpSp>
          <p:nvGrpSpPr>
            <p:cNvPr id="31" name="Group 30"/>
            <p:cNvGrpSpPr/>
            <p:nvPr/>
          </p:nvGrpSpPr>
          <p:grpSpPr>
            <a:xfrm>
              <a:off x="5667828" y="3149930"/>
              <a:ext cx="1735599" cy="1189790"/>
              <a:chOff x="6031493" y="4196638"/>
              <a:chExt cx="1735599" cy="1189790"/>
            </a:xfrm>
          </p:grpSpPr>
          <p:sp>
            <p:nvSpPr>
              <p:cNvPr id="180"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183" name="Group 182"/>
              <p:cNvGrpSpPr/>
              <p:nvPr/>
            </p:nvGrpSpPr>
            <p:grpSpPr>
              <a:xfrm>
                <a:off x="7413046" y="4289302"/>
                <a:ext cx="284937" cy="271134"/>
                <a:chOff x="7413046" y="3460540"/>
                <a:chExt cx="284937" cy="271134"/>
              </a:xfrm>
            </p:grpSpPr>
            <p:sp>
              <p:nvSpPr>
                <p:cNvPr id="184" name="Round Same Side Corner Rectangle 183"/>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5" name="Round Same Side Corner Rectangle 184"/>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6" name="Round Same Side Corner Rectangle 185"/>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7" name="Round Same Side Corner Rectangle 186"/>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8" name="Round Same Side Corner Rectangle 187"/>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89" name="Round Same Side Corner Rectangle 188"/>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191" name="Group 190"/>
            <p:cNvGrpSpPr/>
            <p:nvPr/>
          </p:nvGrpSpPr>
          <p:grpSpPr>
            <a:xfrm>
              <a:off x="7106899" y="3706503"/>
              <a:ext cx="184602" cy="186379"/>
              <a:chOff x="7470564" y="2647101"/>
              <a:chExt cx="184602" cy="186379"/>
            </a:xfrm>
          </p:grpSpPr>
          <p:sp>
            <p:nvSpPr>
              <p:cNvPr id="192"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9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207"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210" name="Group 209"/>
          <p:cNvGrpSpPr/>
          <p:nvPr/>
        </p:nvGrpSpPr>
        <p:grpSpPr>
          <a:xfrm>
            <a:off x="4654569" y="1384681"/>
            <a:ext cx="249187" cy="250967"/>
            <a:chOff x="4394200" y="2326592"/>
            <a:chExt cx="4115573" cy="4144960"/>
          </a:xfrm>
        </p:grpSpPr>
        <p:sp>
          <p:nvSpPr>
            <p:cNvPr id="211" name="Rectangle 210"/>
            <p:cNvSpPr/>
            <p:nvPr/>
          </p:nvSpPr>
          <p:spPr bwMode="auto">
            <a:xfrm>
              <a:off x="4394200" y="2326592"/>
              <a:ext cx="4115573" cy="4144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L-Shape 211"/>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L-Shape 212"/>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Oval 213"/>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Oval 214"/>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Oval 215"/>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Oval 217"/>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 name="Group 65"/>
          <p:cNvGrpSpPr/>
          <p:nvPr/>
        </p:nvGrpSpPr>
        <p:grpSpPr>
          <a:xfrm>
            <a:off x="269240" y="1314517"/>
            <a:ext cx="1440567" cy="4997782"/>
            <a:chOff x="274638" y="1340379"/>
            <a:chExt cx="1469453" cy="5097998"/>
          </a:xfrm>
        </p:grpSpPr>
        <p:sp>
          <p:nvSpPr>
            <p:cNvPr id="67" name="device"/>
            <p:cNvSpPr/>
            <p:nvPr/>
          </p:nvSpPr>
          <p:spPr bwMode="auto">
            <a:xfrm>
              <a:off x="274638" y="1340379"/>
              <a:ext cx="1469453" cy="50979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Device</a:t>
              </a:r>
            </a:p>
          </p:txBody>
        </p:sp>
        <p:grpSp>
          <p:nvGrpSpPr>
            <p:cNvPr id="68" name="Group 67"/>
            <p:cNvGrpSpPr/>
            <p:nvPr/>
          </p:nvGrpSpPr>
          <p:grpSpPr>
            <a:xfrm>
              <a:off x="552248" y="1945944"/>
              <a:ext cx="349791" cy="579342"/>
              <a:chOff x="1763317" y="5394932"/>
              <a:chExt cx="349840" cy="579424"/>
            </a:xfrm>
            <a:solidFill>
              <a:schemeClr val="bg1"/>
            </a:solidFill>
          </p:grpSpPr>
          <p:sp>
            <p:nvSpPr>
              <p:cNvPr id="77"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7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nvGrpSpPr>
            <p:cNvPr id="69" name="Group 68"/>
            <p:cNvGrpSpPr/>
            <p:nvPr/>
          </p:nvGrpSpPr>
          <p:grpSpPr>
            <a:xfrm>
              <a:off x="902040" y="2286596"/>
              <a:ext cx="564440" cy="467239"/>
              <a:chOff x="517516" y="3589298"/>
              <a:chExt cx="1770439" cy="1465554"/>
            </a:xfrm>
            <a:solidFill>
              <a:schemeClr val="bg1"/>
            </a:solidFill>
          </p:grpSpPr>
          <p:sp>
            <p:nvSpPr>
              <p:cNvPr id="73"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74"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latin typeface="Segoe UI"/>
                </a:endParaRPr>
              </a:p>
            </p:txBody>
          </p:sp>
          <p:sp>
            <p:nvSpPr>
              <p:cNvPr id="75"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70" name="Group 69"/>
            <p:cNvGrpSpPr/>
            <p:nvPr/>
          </p:nvGrpSpPr>
          <p:grpSpPr>
            <a:xfrm>
              <a:off x="1042803" y="1875865"/>
              <a:ext cx="423676" cy="255222"/>
              <a:chOff x="1783977" y="3232718"/>
              <a:chExt cx="423736" cy="255258"/>
            </a:xfrm>
            <a:solidFill>
              <a:schemeClr val="bg1"/>
            </a:solidFill>
          </p:grpSpPr>
          <p:sp>
            <p:nvSpPr>
              <p:cNvPr id="71"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72"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383" name="Group 382"/>
          <p:cNvGrpSpPr/>
          <p:nvPr/>
        </p:nvGrpSpPr>
        <p:grpSpPr>
          <a:xfrm>
            <a:off x="3533178" y="2786051"/>
            <a:ext cx="1701481" cy="1166401"/>
            <a:chOff x="5667828" y="3149930"/>
            <a:chExt cx="1735599" cy="1189790"/>
          </a:xfrm>
        </p:grpSpPr>
        <p:grpSp>
          <p:nvGrpSpPr>
            <p:cNvPr id="384" name="Group 383"/>
            <p:cNvGrpSpPr/>
            <p:nvPr/>
          </p:nvGrpSpPr>
          <p:grpSpPr>
            <a:xfrm>
              <a:off x="5667828" y="3149930"/>
              <a:ext cx="1735599" cy="1189790"/>
              <a:chOff x="6031493" y="4196638"/>
              <a:chExt cx="1735599" cy="1189790"/>
            </a:xfrm>
          </p:grpSpPr>
          <p:sp>
            <p:nvSpPr>
              <p:cNvPr id="389"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390" name="Group 389"/>
              <p:cNvGrpSpPr/>
              <p:nvPr/>
            </p:nvGrpSpPr>
            <p:grpSpPr>
              <a:xfrm>
                <a:off x="7413046" y="4289302"/>
                <a:ext cx="284937" cy="271134"/>
                <a:chOff x="7413046" y="3460540"/>
                <a:chExt cx="284937" cy="271134"/>
              </a:xfrm>
            </p:grpSpPr>
            <p:sp>
              <p:nvSpPr>
                <p:cNvPr id="391" name="Round Same Side Corner Rectangle 390"/>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392" name="Round Same Side Corner Rectangle 391"/>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393" name="Round Same Side Corner Rectangle 392"/>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394" name="Round Same Side Corner Rectangle 393"/>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395" name="Round Same Side Corner Rectangle 394"/>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396" name="Round Same Side Corner Rectangle 395"/>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385" name="Group 384"/>
            <p:cNvGrpSpPr/>
            <p:nvPr/>
          </p:nvGrpSpPr>
          <p:grpSpPr>
            <a:xfrm>
              <a:off x="7106899" y="3706503"/>
              <a:ext cx="184602" cy="186379"/>
              <a:chOff x="7470564" y="2647101"/>
              <a:chExt cx="184602" cy="186379"/>
            </a:xfrm>
          </p:grpSpPr>
          <p:sp>
            <p:nvSpPr>
              <p:cNvPr id="386"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387"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388"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397" name="Group 396"/>
          <p:cNvGrpSpPr/>
          <p:nvPr/>
        </p:nvGrpSpPr>
        <p:grpSpPr>
          <a:xfrm>
            <a:off x="3682582" y="2935455"/>
            <a:ext cx="1701481" cy="1166401"/>
            <a:chOff x="5667828" y="3149930"/>
            <a:chExt cx="1735599" cy="1189790"/>
          </a:xfrm>
        </p:grpSpPr>
        <p:grpSp>
          <p:nvGrpSpPr>
            <p:cNvPr id="398" name="Group 397"/>
            <p:cNvGrpSpPr/>
            <p:nvPr/>
          </p:nvGrpSpPr>
          <p:grpSpPr>
            <a:xfrm>
              <a:off x="5667828" y="3149930"/>
              <a:ext cx="1735599" cy="1189790"/>
              <a:chOff x="6031493" y="4196638"/>
              <a:chExt cx="1735599" cy="1189790"/>
            </a:xfrm>
          </p:grpSpPr>
          <p:sp>
            <p:nvSpPr>
              <p:cNvPr id="403"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04" name="Group 403"/>
              <p:cNvGrpSpPr/>
              <p:nvPr/>
            </p:nvGrpSpPr>
            <p:grpSpPr>
              <a:xfrm>
                <a:off x="7413046" y="4289302"/>
                <a:ext cx="284937" cy="271134"/>
                <a:chOff x="7413046" y="3460540"/>
                <a:chExt cx="284937" cy="271134"/>
              </a:xfrm>
            </p:grpSpPr>
            <p:sp>
              <p:nvSpPr>
                <p:cNvPr id="405" name="Round Same Side Corner Rectangle 404"/>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06" name="Round Same Side Corner Rectangle 405"/>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07" name="Round Same Side Corner Rectangle 406"/>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08" name="Round Same Side Corner Rectangle 407"/>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09" name="Round Same Side Corner Rectangle 408"/>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10" name="Round Same Side Corner Rectangle 409"/>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399" name="Group 398"/>
            <p:cNvGrpSpPr/>
            <p:nvPr/>
          </p:nvGrpSpPr>
          <p:grpSpPr>
            <a:xfrm>
              <a:off x="7106899" y="3706503"/>
              <a:ext cx="184602" cy="186379"/>
              <a:chOff x="7470564" y="2647101"/>
              <a:chExt cx="184602" cy="186379"/>
            </a:xfrm>
          </p:grpSpPr>
          <p:sp>
            <p:nvSpPr>
              <p:cNvPr id="400"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01"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02"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11" name="Group 410"/>
          <p:cNvGrpSpPr/>
          <p:nvPr/>
        </p:nvGrpSpPr>
        <p:grpSpPr>
          <a:xfrm>
            <a:off x="3831987" y="3084859"/>
            <a:ext cx="1701481" cy="1166401"/>
            <a:chOff x="5667828" y="3149930"/>
            <a:chExt cx="1735599" cy="1189790"/>
          </a:xfrm>
        </p:grpSpPr>
        <p:grpSp>
          <p:nvGrpSpPr>
            <p:cNvPr id="412" name="Group 411"/>
            <p:cNvGrpSpPr/>
            <p:nvPr/>
          </p:nvGrpSpPr>
          <p:grpSpPr>
            <a:xfrm>
              <a:off x="5667828" y="3149930"/>
              <a:ext cx="1735599" cy="1189790"/>
              <a:chOff x="6031493" y="4196638"/>
              <a:chExt cx="1735599" cy="1189790"/>
            </a:xfrm>
          </p:grpSpPr>
          <p:sp>
            <p:nvSpPr>
              <p:cNvPr id="417"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18" name="Group 417"/>
              <p:cNvGrpSpPr/>
              <p:nvPr/>
            </p:nvGrpSpPr>
            <p:grpSpPr>
              <a:xfrm>
                <a:off x="7413046" y="4289302"/>
                <a:ext cx="284937" cy="271134"/>
                <a:chOff x="7413046" y="3460540"/>
                <a:chExt cx="284937" cy="271134"/>
              </a:xfrm>
            </p:grpSpPr>
            <p:sp>
              <p:nvSpPr>
                <p:cNvPr id="419" name="Round Same Side Corner Rectangle 418"/>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20" name="Round Same Side Corner Rectangle 419"/>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21" name="Round Same Side Corner Rectangle 420"/>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22" name="Round Same Side Corner Rectangle 421"/>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23" name="Round Same Side Corner Rectangle 422"/>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24" name="Round Same Side Corner Rectangle 423"/>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13" name="Group 412"/>
            <p:cNvGrpSpPr/>
            <p:nvPr/>
          </p:nvGrpSpPr>
          <p:grpSpPr>
            <a:xfrm>
              <a:off x="7106899" y="3706503"/>
              <a:ext cx="184602" cy="186379"/>
              <a:chOff x="7470564" y="2647101"/>
              <a:chExt cx="184602" cy="186379"/>
            </a:xfrm>
          </p:grpSpPr>
          <p:sp>
            <p:nvSpPr>
              <p:cNvPr id="414"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15"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16"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25" name="Group 424"/>
          <p:cNvGrpSpPr/>
          <p:nvPr/>
        </p:nvGrpSpPr>
        <p:grpSpPr>
          <a:xfrm>
            <a:off x="3981391" y="3234263"/>
            <a:ext cx="1701481" cy="1166401"/>
            <a:chOff x="5667828" y="3149930"/>
            <a:chExt cx="1735599" cy="1189790"/>
          </a:xfrm>
        </p:grpSpPr>
        <p:grpSp>
          <p:nvGrpSpPr>
            <p:cNvPr id="426" name="Group 425"/>
            <p:cNvGrpSpPr/>
            <p:nvPr/>
          </p:nvGrpSpPr>
          <p:grpSpPr>
            <a:xfrm>
              <a:off x="5667828" y="3149930"/>
              <a:ext cx="1735599" cy="1189790"/>
              <a:chOff x="6031493" y="4196638"/>
              <a:chExt cx="1735599" cy="1189790"/>
            </a:xfrm>
          </p:grpSpPr>
          <p:sp>
            <p:nvSpPr>
              <p:cNvPr id="431"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32" name="Group 431"/>
              <p:cNvGrpSpPr/>
              <p:nvPr/>
            </p:nvGrpSpPr>
            <p:grpSpPr>
              <a:xfrm>
                <a:off x="7413046" y="4289302"/>
                <a:ext cx="284937" cy="271134"/>
                <a:chOff x="7413046" y="3460540"/>
                <a:chExt cx="284937" cy="271134"/>
              </a:xfrm>
            </p:grpSpPr>
            <p:sp>
              <p:nvSpPr>
                <p:cNvPr id="433" name="Round Same Side Corner Rectangle 432"/>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34" name="Round Same Side Corner Rectangle 433"/>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35" name="Round Same Side Corner Rectangle 434"/>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36" name="Round Same Side Corner Rectangle 435"/>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37" name="Round Same Side Corner Rectangle 436"/>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38" name="Round Same Side Corner Rectangle 437"/>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27" name="Group 426"/>
            <p:cNvGrpSpPr/>
            <p:nvPr/>
          </p:nvGrpSpPr>
          <p:grpSpPr>
            <a:xfrm>
              <a:off x="7106899" y="3706503"/>
              <a:ext cx="184602" cy="186379"/>
              <a:chOff x="7470564" y="2647101"/>
              <a:chExt cx="184602" cy="186379"/>
            </a:xfrm>
          </p:grpSpPr>
          <p:sp>
            <p:nvSpPr>
              <p:cNvPr id="428"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29"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30"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39" name="Group 438"/>
          <p:cNvGrpSpPr/>
          <p:nvPr/>
        </p:nvGrpSpPr>
        <p:grpSpPr>
          <a:xfrm>
            <a:off x="4130795" y="3383667"/>
            <a:ext cx="1701481" cy="1166401"/>
            <a:chOff x="5667828" y="3149930"/>
            <a:chExt cx="1735599" cy="1189790"/>
          </a:xfrm>
        </p:grpSpPr>
        <p:grpSp>
          <p:nvGrpSpPr>
            <p:cNvPr id="440" name="Group 439"/>
            <p:cNvGrpSpPr/>
            <p:nvPr/>
          </p:nvGrpSpPr>
          <p:grpSpPr>
            <a:xfrm>
              <a:off x="5667828" y="3149930"/>
              <a:ext cx="1735599" cy="1189790"/>
              <a:chOff x="6031493" y="4196638"/>
              <a:chExt cx="1735599" cy="1189790"/>
            </a:xfrm>
          </p:grpSpPr>
          <p:sp>
            <p:nvSpPr>
              <p:cNvPr id="445"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46" name="Group 445"/>
              <p:cNvGrpSpPr/>
              <p:nvPr/>
            </p:nvGrpSpPr>
            <p:grpSpPr>
              <a:xfrm>
                <a:off x="7413046" y="4289302"/>
                <a:ext cx="284937" cy="271134"/>
                <a:chOff x="7413046" y="3460540"/>
                <a:chExt cx="284937" cy="271134"/>
              </a:xfrm>
            </p:grpSpPr>
            <p:sp>
              <p:nvSpPr>
                <p:cNvPr id="447" name="Round Same Side Corner Rectangle 446"/>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48" name="Round Same Side Corner Rectangle 447"/>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49" name="Round Same Side Corner Rectangle 448"/>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50" name="Round Same Side Corner Rectangle 449"/>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51" name="Round Same Side Corner Rectangle 450"/>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52" name="Round Same Side Corner Rectangle 451"/>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41" name="Group 440"/>
            <p:cNvGrpSpPr/>
            <p:nvPr/>
          </p:nvGrpSpPr>
          <p:grpSpPr>
            <a:xfrm>
              <a:off x="7106899" y="3706503"/>
              <a:ext cx="184602" cy="186379"/>
              <a:chOff x="7470564" y="2647101"/>
              <a:chExt cx="184602" cy="186379"/>
            </a:xfrm>
          </p:grpSpPr>
          <p:sp>
            <p:nvSpPr>
              <p:cNvPr id="442"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4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44"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53" name="Group 452"/>
          <p:cNvGrpSpPr/>
          <p:nvPr/>
        </p:nvGrpSpPr>
        <p:grpSpPr>
          <a:xfrm>
            <a:off x="4280199" y="3533071"/>
            <a:ext cx="1701481" cy="1166401"/>
            <a:chOff x="5667828" y="3149930"/>
            <a:chExt cx="1735599" cy="1189790"/>
          </a:xfrm>
        </p:grpSpPr>
        <p:grpSp>
          <p:nvGrpSpPr>
            <p:cNvPr id="454" name="Group 453"/>
            <p:cNvGrpSpPr/>
            <p:nvPr/>
          </p:nvGrpSpPr>
          <p:grpSpPr>
            <a:xfrm>
              <a:off x="5667828" y="3149930"/>
              <a:ext cx="1735599" cy="1189790"/>
              <a:chOff x="6031493" y="4196638"/>
              <a:chExt cx="1735599" cy="1189790"/>
            </a:xfrm>
          </p:grpSpPr>
          <p:sp>
            <p:nvSpPr>
              <p:cNvPr id="459"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60" name="Group 459"/>
              <p:cNvGrpSpPr/>
              <p:nvPr/>
            </p:nvGrpSpPr>
            <p:grpSpPr>
              <a:xfrm>
                <a:off x="7413046" y="4289302"/>
                <a:ext cx="284937" cy="271134"/>
                <a:chOff x="7413046" y="3460540"/>
                <a:chExt cx="284937" cy="271134"/>
              </a:xfrm>
            </p:grpSpPr>
            <p:sp>
              <p:nvSpPr>
                <p:cNvPr id="461" name="Round Same Side Corner Rectangle 460"/>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62" name="Round Same Side Corner Rectangle 461"/>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63" name="Round Same Side Corner Rectangle 462"/>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64" name="Round Same Side Corner Rectangle 463"/>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65" name="Round Same Side Corner Rectangle 464"/>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66" name="Round Same Side Corner Rectangle 465"/>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55" name="Group 454"/>
            <p:cNvGrpSpPr/>
            <p:nvPr/>
          </p:nvGrpSpPr>
          <p:grpSpPr>
            <a:xfrm>
              <a:off x="7106899" y="3706503"/>
              <a:ext cx="184602" cy="186379"/>
              <a:chOff x="7470564" y="2647101"/>
              <a:chExt cx="184602" cy="186379"/>
            </a:xfrm>
          </p:grpSpPr>
          <p:sp>
            <p:nvSpPr>
              <p:cNvPr id="456"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57"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58"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67" name="Group 466"/>
          <p:cNvGrpSpPr/>
          <p:nvPr/>
        </p:nvGrpSpPr>
        <p:grpSpPr>
          <a:xfrm>
            <a:off x="4429603" y="3682475"/>
            <a:ext cx="1701481" cy="1166401"/>
            <a:chOff x="5667828" y="3149930"/>
            <a:chExt cx="1735599" cy="1189790"/>
          </a:xfrm>
        </p:grpSpPr>
        <p:grpSp>
          <p:nvGrpSpPr>
            <p:cNvPr id="468" name="Group 467"/>
            <p:cNvGrpSpPr/>
            <p:nvPr/>
          </p:nvGrpSpPr>
          <p:grpSpPr>
            <a:xfrm>
              <a:off x="5667828" y="3149930"/>
              <a:ext cx="1735599" cy="1189790"/>
              <a:chOff x="6031493" y="4196638"/>
              <a:chExt cx="1735599" cy="1189790"/>
            </a:xfrm>
          </p:grpSpPr>
          <p:sp>
            <p:nvSpPr>
              <p:cNvPr id="473"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74" name="Group 473"/>
              <p:cNvGrpSpPr/>
              <p:nvPr/>
            </p:nvGrpSpPr>
            <p:grpSpPr>
              <a:xfrm>
                <a:off x="7413046" y="4289302"/>
                <a:ext cx="284937" cy="271134"/>
                <a:chOff x="7413046" y="3460540"/>
                <a:chExt cx="284937" cy="271134"/>
              </a:xfrm>
            </p:grpSpPr>
            <p:sp>
              <p:nvSpPr>
                <p:cNvPr id="475" name="Round Same Side Corner Rectangle 474"/>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76" name="Round Same Side Corner Rectangle 475"/>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77" name="Round Same Side Corner Rectangle 476"/>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78" name="Round Same Side Corner Rectangle 477"/>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79" name="Round Same Side Corner Rectangle 478"/>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80" name="Round Same Side Corner Rectangle 479"/>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69" name="Group 468"/>
            <p:cNvGrpSpPr/>
            <p:nvPr/>
          </p:nvGrpSpPr>
          <p:grpSpPr>
            <a:xfrm>
              <a:off x="7106899" y="3706503"/>
              <a:ext cx="184602" cy="186379"/>
              <a:chOff x="7470564" y="2647101"/>
              <a:chExt cx="184602" cy="186379"/>
            </a:xfrm>
          </p:grpSpPr>
          <p:sp>
            <p:nvSpPr>
              <p:cNvPr id="470"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71"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72"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81" name="Group 480"/>
          <p:cNvGrpSpPr/>
          <p:nvPr/>
        </p:nvGrpSpPr>
        <p:grpSpPr>
          <a:xfrm>
            <a:off x="4579007" y="3831880"/>
            <a:ext cx="1701481" cy="1166401"/>
            <a:chOff x="5667828" y="3149930"/>
            <a:chExt cx="1735599" cy="1189790"/>
          </a:xfrm>
        </p:grpSpPr>
        <p:grpSp>
          <p:nvGrpSpPr>
            <p:cNvPr id="482" name="Group 481"/>
            <p:cNvGrpSpPr/>
            <p:nvPr/>
          </p:nvGrpSpPr>
          <p:grpSpPr>
            <a:xfrm>
              <a:off x="5667828" y="3149930"/>
              <a:ext cx="1735599" cy="1189790"/>
              <a:chOff x="6031493" y="4196638"/>
              <a:chExt cx="1735599" cy="1189790"/>
            </a:xfrm>
          </p:grpSpPr>
          <p:sp>
            <p:nvSpPr>
              <p:cNvPr id="487"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488" name="Group 487"/>
              <p:cNvGrpSpPr/>
              <p:nvPr/>
            </p:nvGrpSpPr>
            <p:grpSpPr>
              <a:xfrm>
                <a:off x="7413046" y="4289302"/>
                <a:ext cx="284937" cy="271134"/>
                <a:chOff x="7413046" y="3460540"/>
                <a:chExt cx="284937" cy="271134"/>
              </a:xfrm>
            </p:grpSpPr>
            <p:sp>
              <p:nvSpPr>
                <p:cNvPr id="489" name="Round Same Side Corner Rectangle 488"/>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90" name="Round Same Side Corner Rectangle 489"/>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91" name="Round Same Side Corner Rectangle 490"/>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92" name="Round Same Side Corner Rectangle 491"/>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93" name="Round Same Side Corner Rectangle 492"/>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494" name="Round Same Side Corner Rectangle 493"/>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83" name="Group 482"/>
            <p:cNvGrpSpPr/>
            <p:nvPr/>
          </p:nvGrpSpPr>
          <p:grpSpPr>
            <a:xfrm>
              <a:off x="7106899" y="3706503"/>
              <a:ext cx="184602" cy="186379"/>
              <a:chOff x="7470564" y="2647101"/>
              <a:chExt cx="184602" cy="186379"/>
            </a:xfrm>
          </p:grpSpPr>
          <p:sp>
            <p:nvSpPr>
              <p:cNvPr id="484"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85"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86"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495" name="Group 494"/>
          <p:cNvGrpSpPr/>
          <p:nvPr/>
        </p:nvGrpSpPr>
        <p:grpSpPr>
          <a:xfrm>
            <a:off x="4728411" y="3981284"/>
            <a:ext cx="1701481" cy="1166401"/>
            <a:chOff x="5667828" y="3149930"/>
            <a:chExt cx="1735599" cy="1189790"/>
          </a:xfrm>
        </p:grpSpPr>
        <p:grpSp>
          <p:nvGrpSpPr>
            <p:cNvPr id="496" name="Group 495"/>
            <p:cNvGrpSpPr/>
            <p:nvPr/>
          </p:nvGrpSpPr>
          <p:grpSpPr>
            <a:xfrm>
              <a:off x="5667828" y="3149930"/>
              <a:ext cx="1735599" cy="1189790"/>
              <a:chOff x="6031493" y="4196638"/>
              <a:chExt cx="1735599" cy="1189790"/>
            </a:xfrm>
          </p:grpSpPr>
          <p:sp>
            <p:nvSpPr>
              <p:cNvPr id="501"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02" name="Group 501"/>
              <p:cNvGrpSpPr/>
              <p:nvPr/>
            </p:nvGrpSpPr>
            <p:grpSpPr>
              <a:xfrm>
                <a:off x="7413046" y="4289302"/>
                <a:ext cx="284937" cy="271134"/>
                <a:chOff x="7413046" y="3460540"/>
                <a:chExt cx="284937" cy="271134"/>
              </a:xfrm>
            </p:grpSpPr>
            <p:sp>
              <p:nvSpPr>
                <p:cNvPr id="503" name="Round Same Side Corner Rectangle 502"/>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04" name="Round Same Side Corner Rectangle 503"/>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05" name="Round Same Side Corner Rectangle 504"/>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06" name="Round Same Side Corner Rectangle 505"/>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07" name="Round Same Side Corner Rectangle 506"/>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08" name="Round Same Side Corner Rectangle 507"/>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497" name="Group 496"/>
            <p:cNvGrpSpPr/>
            <p:nvPr/>
          </p:nvGrpSpPr>
          <p:grpSpPr>
            <a:xfrm>
              <a:off x="7106899" y="3706503"/>
              <a:ext cx="184602" cy="186379"/>
              <a:chOff x="7470564" y="2647101"/>
              <a:chExt cx="184602" cy="186379"/>
            </a:xfrm>
          </p:grpSpPr>
          <p:sp>
            <p:nvSpPr>
              <p:cNvPr id="498"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499"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00"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09" name="Group 508"/>
          <p:cNvGrpSpPr/>
          <p:nvPr/>
        </p:nvGrpSpPr>
        <p:grpSpPr>
          <a:xfrm>
            <a:off x="4877816" y="4130688"/>
            <a:ext cx="1701481" cy="1166401"/>
            <a:chOff x="5667828" y="3149930"/>
            <a:chExt cx="1735599" cy="1189790"/>
          </a:xfrm>
        </p:grpSpPr>
        <p:grpSp>
          <p:nvGrpSpPr>
            <p:cNvPr id="510" name="Group 509"/>
            <p:cNvGrpSpPr/>
            <p:nvPr/>
          </p:nvGrpSpPr>
          <p:grpSpPr>
            <a:xfrm>
              <a:off x="5667828" y="3149930"/>
              <a:ext cx="1735599" cy="1189790"/>
              <a:chOff x="6031493" y="4196638"/>
              <a:chExt cx="1735599" cy="1189790"/>
            </a:xfrm>
          </p:grpSpPr>
          <p:sp>
            <p:nvSpPr>
              <p:cNvPr id="515"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16" name="Group 515"/>
              <p:cNvGrpSpPr/>
              <p:nvPr/>
            </p:nvGrpSpPr>
            <p:grpSpPr>
              <a:xfrm>
                <a:off x="7413046" y="4289302"/>
                <a:ext cx="284937" cy="271134"/>
                <a:chOff x="7413046" y="3460540"/>
                <a:chExt cx="284937" cy="271134"/>
              </a:xfrm>
            </p:grpSpPr>
            <p:sp>
              <p:nvSpPr>
                <p:cNvPr id="517" name="Round Same Side Corner Rectangle 516"/>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18" name="Round Same Side Corner Rectangle 517"/>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19" name="Round Same Side Corner Rectangle 518"/>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20" name="Round Same Side Corner Rectangle 519"/>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21" name="Round Same Side Corner Rectangle 520"/>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22" name="Round Same Side Corner Rectangle 521"/>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11" name="Group 510"/>
            <p:cNvGrpSpPr/>
            <p:nvPr/>
          </p:nvGrpSpPr>
          <p:grpSpPr>
            <a:xfrm>
              <a:off x="7106899" y="3706503"/>
              <a:ext cx="184602" cy="186379"/>
              <a:chOff x="7470564" y="2647101"/>
              <a:chExt cx="184602" cy="186379"/>
            </a:xfrm>
          </p:grpSpPr>
          <p:sp>
            <p:nvSpPr>
              <p:cNvPr id="512"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1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14"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23" name="Group 522"/>
          <p:cNvGrpSpPr/>
          <p:nvPr/>
        </p:nvGrpSpPr>
        <p:grpSpPr>
          <a:xfrm>
            <a:off x="5027220" y="4280092"/>
            <a:ext cx="1701481" cy="1166401"/>
            <a:chOff x="5667828" y="3149930"/>
            <a:chExt cx="1735599" cy="1189790"/>
          </a:xfrm>
        </p:grpSpPr>
        <p:grpSp>
          <p:nvGrpSpPr>
            <p:cNvPr id="524" name="Group 523"/>
            <p:cNvGrpSpPr/>
            <p:nvPr/>
          </p:nvGrpSpPr>
          <p:grpSpPr>
            <a:xfrm>
              <a:off x="5667828" y="3149930"/>
              <a:ext cx="1735599" cy="1189790"/>
              <a:chOff x="6031493" y="4196638"/>
              <a:chExt cx="1735599" cy="1189790"/>
            </a:xfrm>
          </p:grpSpPr>
          <p:sp>
            <p:nvSpPr>
              <p:cNvPr id="529"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30" name="Group 529"/>
              <p:cNvGrpSpPr/>
              <p:nvPr/>
            </p:nvGrpSpPr>
            <p:grpSpPr>
              <a:xfrm>
                <a:off x="7413046" y="4289302"/>
                <a:ext cx="284937" cy="271134"/>
                <a:chOff x="7413046" y="3460540"/>
                <a:chExt cx="284937" cy="271134"/>
              </a:xfrm>
            </p:grpSpPr>
            <p:sp>
              <p:nvSpPr>
                <p:cNvPr id="531" name="Round Same Side Corner Rectangle 530"/>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32" name="Round Same Side Corner Rectangle 531"/>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33" name="Round Same Side Corner Rectangle 532"/>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34" name="Round Same Side Corner Rectangle 533"/>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35" name="Round Same Side Corner Rectangle 534"/>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36" name="Round Same Side Corner Rectangle 535"/>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25" name="Group 524"/>
            <p:cNvGrpSpPr/>
            <p:nvPr/>
          </p:nvGrpSpPr>
          <p:grpSpPr>
            <a:xfrm>
              <a:off x="7106899" y="3706503"/>
              <a:ext cx="184602" cy="186379"/>
              <a:chOff x="7470564" y="2647101"/>
              <a:chExt cx="184602" cy="186379"/>
            </a:xfrm>
          </p:grpSpPr>
          <p:sp>
            <p:nvSpPr>
              <p:cNvPr id="526"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27"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28"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37" name="Group 536"/>
          <p:cNvGrpSpPr/>
          <p:nvPr/>
        </p:nvGrpSpPr>
        <p:grpSpPr>
          <a:xfrm>
            <a:off x="5176624" y="4429496"/>
            <a:ext cx="1701481" cy="1166401"/>
            <a:chOff x="5667828" y="3149930"/>
            <a:chExt cx="1735599" cy="1189790"/>
          </a:xfrm>
        </p:grpSpPr>
        <p:grpSp>
          <p:nvGrpSpPr>
            <p:cNvPr id="538" name="Group 537"/>
            <p:cNvGrpSpPr/>
            <p:nvPr/>
          </p:nvGrpSpPr>
          <p:grpSpPr>
            <a:xfrm>
              <a:off x="5667828" y="3149930"/>
              <a:ext cx="1735599" cy="1189790"/>
              <a:chOff x="6031493" y="4196638"/>
              <a:chExt cx="1735599" cy="1189790"/>
            </a:xfrm>
          </p:grpSpPr>
          <p:sp>
            <p:nvSpPr>
              <p:cNvPr id="543"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44" name="Group 543"/>
              <p:cNvGrpSpPr/>
              <p:nvPr/>
            </p:nvGrpSpPr>
            <p:grpSpPr>
              <a:xfrm>
                <a:off x="7413046" y="4289302"/>
                <a:ext cx="284937" cy="271134"/>
                <a:chOff x="7413046" y="3460540"/>
                <a:chExt cx="284937" cy="271134"/>
              </a:xfrm>
            </p:grpSpPr>
            <p:sp>
              <p:nvSpPr>
                <p:cNvPr id="545" name="Round Same Side Corner Rectangle 544"/>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46" name="Round Same Side Corner Rectangle 545"/>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47" name="Round Same Side Corner Rectangle 546"/>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48" name="Round Same Side Corner Rectangle 547"/>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49" name="Round Same Side Corner Rectangle 548"/>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50" name="Round Same Side Corner Rectangle 549"/>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39" name="Group 538"/>
            <p:cNvGrpSpPr/>
            <p:nvPr/>
          </p:nvGrpSpPr>
          <p:grpSpPr>
            <a:xfrm>
              <a:off x="7106899" y="3706503"/>
              <a:ext cx="184602" cy="186379"/>
              <a:chOff x="7470564" y="2647101"/>
              <a:chExt cx="184602" cy="186379"/>
            </a:xfrm>
          </p:grpSpPr>
          <p:sp>
            <p:nvSpPr>
              <p:cNvPr id="540"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41"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42"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51" name="Group 550"/>
          <p:cNvGrpSpPr/>
          <p:nvPr/>
        </p:nvGrpSpPr>
        <p:grpSpPr>
          <a:xfrm>
            <a:off x="5326028" y="4578900"/>
            <a:ext cx="1701481" cy="1166401"/>
            <a:chOff x="5667828" y="3149930"/>
            <a:chExt cx="1735599" cy="1189790"/>
          </a:xfrm>
        </p:grpSpPr>
        <p:grpSp>
          <p:nvGrpSpPr>
            <p:cNvPr id="552" name="Group 551"/>
            <p:cNvGrpSpPr/>
            <p:nvPr/>
          </p:nvGrpSpPr>
          <p:grpSpPr>
            <a:xfrm>
              <a:off x="5667828" y="3149930"/>
              <a:ext cx="1735599" cy="1189790"/>
              <a:chOff x="6031493" y="4196638"/>
              <a:chExt cx="1735599" cy="1189790"/>
            </a:xfrm>
          </p:grpSpPr>
          <p:sp>
            <p:nvSpPr>
              <p:cNvPr id="557"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58" name="Group 557"/>
              <p:cNvGrpSpPr/>
              <p:nvPr/>
            </p:nvGrpSpPr>
            <p:grpSpPr>
              <a:xfrm>
                <a:off x="7413046" y="4289302"/>
                <a:ext cx="284937" cy="271134"/>
                <a:chOff x="7413046" y="3460540"/>
                <a:chExt cx="284937" cy="271134"/>
              </a:xfrm>
            </p:grpSpPr>
            <p:sp>
              <p:nvSpPr>
                <p:cNvPr id="559" name="Round Same Side Corner Rectangle 558"/>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60" name="Round Same Side Corner Rectangle 559"/>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61" name="Round Same Side Corner Rectangle 560"/>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62" name="Round Same Side Corner Rectangle 561"/>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63" name="Round Same Side Corner Rectangle 562"/>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64" name="Round Same Side Corner Rectangle 563"/>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53" name="Group 552"/>
            <p:cNvGrpSpPr/>
            <p:nvPr/>
          </p:nvGrpSpPr>
          <p:grpSpPr>
            <a:xfrm>
              <a:off x="7106899" y="3706503"/>
              <a:ext cx="184602" cy="186379"/>
              <a:chOff x="7470564" y="2647101"/>
              <a:chExt cx="184602" cy="186379"/>
            </a:xfrm>
          </p:grpSpPr>
          <p:sp>
            <p:nvSpPr>
              <p:cNvPr id="554"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55"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56"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65" name="Group 564"/>
          <p:cNvGrpSpPr/>
          <p:nvPr/>
        </p:nvGrpSpPr>
        <p:grpSpPr>
          <a:xfrm>
            <a:off x="5475432" y="4728304"/>
            <a:ext cx="1701481" cy="1166401"/>
            <a:chOff x="5667828" y="3149930"/>
            <a:chExt cx="1735599" cy="1189790"/>
          </a:xfrm>
        </p:grpSpPr>
        <p:grpSp>
          <p:nvGrpSpPr>
            <p:cNvPr id="566" name="Group 565"/>
            <p:cNvGrpSpPr/>
            <p:nvPr/>
          </p:nvGrpSpPr>
          <p:grpSpPr>
            <a:xfrm>
              <a:off x="5667828" y="3149930"/>
              <a:ext cx="1735599" cy="1189790"/>
              <a:chOff x="6031493" y="4196638"/>
              <a:chExt cx="1735599" cy="1189790"/>
            </a:xfrm>
          </p:grpSpPr>
          <p:sp>
            <p:nvSpPr>
              <p:cNvPr id="571"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72" name="Group 571"/>
              <p:cNvGrpSpPr/>
              <p:nvPr/>
            </p:nvGrpSpPr>
            <p:grpSpPr>
              <a:xfrm>
                <a:off x="7413046" y="4289302"/>
                <a:ext cx="284937" cy="271134"/>
                <a:chOff x="7413046" y="3460540"/>
                <a:chExt cx="284937" cy="271134"/>
              </a:xfrm>
            </p:grpSpPr>
            <p:sp>
              <p:nvSpPr>
                <p:cNvPr id="573" name="Round Same Side Corner Rectangle 572"/>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74" name="Round Same Side Corner Rectangle 573"/>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75" name="Round Same Side Corner Rectangle 574"/>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76" name="Round Same Side Corner Rectangle 575"/>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77" name="Round Same Side Corner Rectangle 576"/>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78" name="Round Same Side Corner Rectangle 577"/>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67" name="Group 566"/>
            <p:cNvGrpSpPr/>
            <p:nvPr/>
          </p:nvGrpSpPr>
          <p:grpSpPr>
            <a:xfrm>
              <a:off x="7106899" y="3706503"/>
              <a:ext cx="184602" cy="186379"/>
              <a:chOff x="7470564" y="2647101"/>
              <a:chExt cx="184602" cy="186379"/>
            </a:xfrm>
          </p:grpSpPr>
          <p:sp>
            <p:nvSpPr>
              <p:cNvPr id="568"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69"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70"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579" name="Group 578"/>
          <p:cNvGrpSpPr/>
          <p:nvPr/>
        </p:nvGrpSpPr>
        <p:grpSpPr>
          <a:xfrm>
            <a:off x="5624836" y="4877708"/>
            <a:ext cx="1701481" cy="1166401"/>
            <a:chOff x="5667828" y="3149930"/>
            <a:chExt cx="1735599" cy="1189790"/>
          </a:xfrm>
        </p:grpSpPr>
        <p:grpSp>
          <p:nvGrpSpPr>
            <p:cNvPr id="580" name="Group 579"/>
            <p:cNvGrpSpPr/>
            <p:nvPr/>
          </p:nvGrpSpPr>
          <p:grpSpPr>
            <a:xfrm>
              <a:off x="5667828" y="3149930"/>
              <a:ext cx="1735599" cy="1189790"/>
              <a:chOff x="6031493" y="4196638"/>
              <a:chExt cx="1735599" cy="1189790"/>
            </a:xfrm>
          </p:grpSpPr>
          <p:sp>
            <p:nvSpPr>
              <p:cNvPr id="585" name="C2D send endpoint"/>
              <p:cNvSpPr/>
              <p:nvPr/>
            </p:nvSpPr>
            <p:spPr bwMode="auto">
              <a:xfrm>
                <a:off x="6031493" y="4196638"/>
                <a:ext cx="1735599" cy="1189790"/>
              </a:xfrm>
              <a:prstGeom prst="rect">
                <a:avLst/>
              </a:prstGeom>
              <a:solidFill>
                <a:schemeClr val="bg1">
                  <a:lumMod val="95000"/>
                </a:schemeClr>
              </a:solidFill>
              <a:ln w="31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Device Twin/Methods</a:t>
                </a:r>
              </a:p>
            </p:txBody>
          </p:sp>
          <p:grpSp>
            <p:nvGrpSpPr>
              <p:cNvPr id="586" name="Group 585"/>
              <p:cNvGrpSpPr/>
              <p:nvPr/>
            </p:nvGrpSpPr>
            <p:grpSpPr>
              <a:xfrm>
                <a:off x="7413046" y="4289302"/>
                <a:ext cx="284937" cy="271134"/>
                <a:chOff x="7413046" y="3460540"/>
                <a:chExt cx="284937" cy="271134"/>
              </a:xfrm>
            </p:grpSpPr>
            <p:sp>
              <p:nvSpPr>
                <p:cNvPr id="587" name="Round Same Side Corner Rectangle 586"/>
                <p:cNvSpPr/>
                <p:nvPr/>
              </p:nvSpPr>
              <p:spPr bwMode="auto">
                <a:xfrm>
                  <a:off x="7413046" y="3460540"/>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88" name="Round Same Side Corner Rectangle 587"/>
                <p:cNvSpPr/>
                <p:nvPr/>
              </p:nvSpPr>
              <p:spPr bwMode="auto">
                <a:xfrm>
                  <a:off x="7413253" y="3460540"/>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89" name="Round Same Side Corner Rectangle 588"/>
                <p:cNvSpPr/>
                <p:nvPr/>
              </p:nvSpPr>
              <p:spPr bwMode="auto">
                <a:xfrm>
                  <a:off x="7455863" y="3510027"/>
                  <a:ext cx="199303" cy="171023"/>
                </a:xfrm>
                <a:prstGeom prst="round2SameRect">
                  <a:avLst>
                    <a:gd name="adj1" fmla="val 5262"/>
                    <a:gd name="adj2" fmla="val 0"/>
                  </a:avLst>
                </a:prstGeom>
                <a:solidFill>
                  <a:schemeClr val="bg1">
                    <a:lumMod val="7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90" name="Round Same Side Corner Rectangle 589"/>
                <p:cNvSpPr/>
                <p:nvPr/>
              </p:nvSpPr>
              <p:spPr bwMode="auto">
                <a:xfrm>
                  <a:off x="7455863" y="3510027"/>
                  <a:ext cx="199303"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91" name="Round Same Side Corner Rectangle 590"/>
                <p:cNvSpPr/>
                <p:nvPr/>
              </p:nvSpPr>
              <p:spPr bwMode="auto">
                <a:xfrm>
                  <a:off x="7498474" y="3560651"/>
                  <a:ext cx="199302" cy="171023"/>
                </a:xfrm>
                <a:prstGeom prst="round2SameRect">
                  <a:avLst>
                    <a:gd name="adj1" fmla="val 5262"/>
                    <a:gd name="adj2" fmla="val 0"/>
                  </a:avLst>
                </a:prstGeom>
                <a:solidFill>
                  <a:schemeClr val="bg1">
                    <a:lumMod val="95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592" name="Round Same Side Corner Rectangle 591"/>
                <p:cNvSpPr/>
                <p:nvPr/>
              </p:nvSpPr>
              <p:spPr bwMode="auto">
                <a:xfrm>
                  <a:off x="7498681" y="3560651"/>
                  <a:ext cx="199302" cy="35876"/>
                </a:xfrm>
                <a:prstGeom prst="round2SameRect">
                  <a:avLst>
                    <a:gd name="adj1" fmla="val 24145"/>
                    <a:gd name="adj2" fmla="val 0"/>
                  </a:avLst>
                </a:prstGeom>
                <a:solidFill>
                  <a:schemeClr val="bg1">
                    <a:lumMod val="50000"/>
                  </a:schemeClr>
                </a:solidFill>
                <a:ln w="3175">
                  <a:solidFill>
                    <a:schemeClr val="accent4">
                      <a:lumMod val="50000"/>
                    </a:schemeClr>
                  </a:solid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581" name="Group 580"/>
            <p:cNvGrpSpPr/>
            <p:nvPr/>
          </p:nvGrpSpPr>
          <p:grpSpPr>
            <a:xfrm>
              <a:off x="7106899" y="3706503"/>
              <a:ext cx="184602" cy="186379"/>
              <a:chOff x="7470564" y="2647101"/>
              <a:chExt cx="184602" cy="186379"/>
            </a:xfrm>
          </p:grpSpPr>
          <p:sp>
            <p:nvSpPr>
              <p:cNvPr id="582" name="Oval 718"/>
              <p:cNvSpPr>
                <a:spLocks noChangeArrowheads="1"/>
              </p:cNvSpPr>
              <p:nvPr/>
            </p:nvSpPr>
            <p:spPr bwMode="auto">
              <a:xfrm>
                <a:off x="7470564" y="2782147"/>
                <a:ext cx="50741" cy="51333"/>
              </a:xfrm>
              <a:prstGeom prst="ellipse">
                <a:avLst/>
              </a:pr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8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584"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w="3175">
                <a:solidFill>
                  <a:schemeClr val="accent4">
                    <a:lumMod val="50000"/>
                  </a:schemeClr>
                </a:solid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cxnSp>
        <p:nvCxnSpPr>
          <p:cNvPr id="594" name="Straight Arrow Connector 593"/>
          <p:cNvCxnSpPr/>
          <p:nvPr/>
        </p:nvCxnSpPr>
        <p:spPr>
          <a:xfrm>
            <a:off x="1709806" y="2873181"/>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5" name="Straight Arrow Connector 594"/>
          <p:cNvCxnSpPr/>
          <p:nvPr/>
        </p:nvCxnSpPr>
        <p:spPr>
          <a:xfrm>
            <a:off x="1709806" y="3022585"/>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6" name="Straight Arrow Connector 595"/>
          <p:cNvCxnSpPr/>
          <p:nvPr/>
        </p:nvCxnSpPr>
        <p:spPr>
          <a:xfrm>
            <a:off x="1709806" y="3171989"/>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7" name="Straight Arrow Connector 596"/>
          <p:cNvCxnSpPr/>
          <p:nvPr/>
        </p:nvCxnSpPr>
        <p:spPr>
          <a:xfrm>
            <a:off x="1709806" y="3321393"/>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8" name="Straight Arrow Connector 597"/>
          <p:cNvCxnSpPr/>
          <p:nvPr/>
        </p:nvCxnSpPr>
        <p:spPr>
          <a:xfrm>
            <a:off x="1709806" y="3470798"/>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99" name="Straight Arrow Connector 598"/>
          <p:cNvCxnSpPr/>
          <p:nvPr/>
        </p:nvCxnSpPr>
        <p:spPr>
          <a:xfrm>
            <a:off x="1709806" y="3620202"/>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0" name="Straight Arrow Connector 599"/>
          <p:cNvCxnSpPr/>
          <p:nvPr/>
        </p:nvCxnSpPr>
        <p:spPr>
          <a:xfrm>
            <a:off x="1709806" y="3769606"/>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1" name="Straight Arrow Connector 600"/>
          <p:cNvCxnSpPr/>
          <p:nvPr/>
        </p:nvCxnSpPr>
        <p:spPr>
          <a:xfrm>
            <a:off x="1709806" y="3919010"/>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2" name="Straight Arrow Connector 601"/>
          <p:cNvCxnSpPr/>
          <p:nvPr/>
        </p:nvCxnSpPr>
        <p:spPr>
          <a:xfrm>
            <a:off x="1709806" y="4068414"/>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3" name="Straight Arrow Connector 602"/>
          <p:cNvCxnSpPr/>
          <p:nvPr/>
        </p:nvCxnSpPr>
        <p:spPr>
          <a:xfrm>
            <a:off x="1709806" y="4217818"/>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4" name="Straight Arrow Connector 603"/>
          <p:cNvCxnSpPr/>
          <p:nvPr/>
        </p:nvCxnSpPr>
        <p:spPr>
          <a:xfrm>
            <a:off x="1709806" y="4367222"/>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5" name="Straight Arrow Connector 604"/>
          <p:cNvCxnSpPr/>
          <p:nvPr/>
        </p:nvCxnSpPr>
        <p:spPr>
          <a:xfrm>
            <a:off x="1709806" y="4516627"/>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6" name="Straight Arrow Connector 605"/>
          <p:cNvCxnSpPr/>
          <p:nvPr/>
        </p:nvCxnSpPr>
        <p:spPr>
          <a:xfrm>
            <a:off x="1709806" y="4666031"/>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07" name="Straight Arrow Connector 606"/>
          <p:cNvCxnSpPr/>
          <p:nvPr/>
        </p:nvCxnSpPr>
        <p:spPr>
          <a:xfrm>
            <a:off x="1709806" y="4815435"/>
            <a:ext cx="1255644" cy="473"/>
          </a:xfrm>
          <a:prstGeom prst="straightConnector1">
            <a:avLst/>
          </a:prstGeom>
          <a:ln w="19050">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608" name="Rectangle 607"/>
          <p:cNvSpPr/>
          <p:nvPr/>
        </p:nvSpPr>
        <p:spPr>
          <a:xfrm>
            <a:off x="8248142" y="1270593"/>
            <a:ext cx="2170053" cy="17210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kern="0" dirty="0">
                <a:solidFill>
                  <a:sysClr val="windowText" lastClr="000000"/>
                </a:solidFill>
                <a:latin typeface="Segoe UI"/>
              </a:rPr>
              <a:t>Jobs</a:t>
            </a:r>
          </a:p>
          <a:p>
            <a:pPr algn="ctr" defTabSz="896214">
              <a:defRPr/>
            </a:pPr>
            <a:endParaRPr lang="en-US" kern="0" dirty="0">
              <a:solidFill>
                <a:sysClr val="windowText" lastClr="000000"/>
              </a:solidFill>
              <a:latin typeface="Segoe UI"/>
            </a:endParaRPr>
          </a:p>
          <a:p>
            <a:pPr algn="ctr" defTabSz="896214">
              <a:defRPr/>
            </a:pPr>
            <a:r>
              <a:rPr lang="en-US" sz="1372" kern="0" dirty="0">
                <a:solidFill>
                  <a:sysClr val="windowText" lastClr="000000"/>
                </a:solidFill>
                <a:latin typeface="Segoe UI"/>
              </a:rPr>
              <a:t>Schedule and Broadcast Device Twin Changes</a:t>
            </a:r>
          </a:p>
          <a:p>
            <a:pPr algn="ctr" defTabSz="896214">
              <a:defRPr/>
            </a:pPr>
            <a:endParaRPr lang="en-US" sz="1372" kern="0" dirty="0">
              <a:solidFill>
                <a:sysClr val="windowText" lastClr="000000"/>
              </a:solidFill>
              <a:latin typeface="Segoe UI"/>
            </a:endParaRPr>
          </a:p>
          <a:p>
            <a:pPr algn="ctr" defTabSz="896214">
              <a:defRPr/>
            </a:pPr>
            <a:r>
              <a:rPr lang="en-US" sz="1372" kern="0" dirty="0">
                <a:solidFill>
                  <a:sysClr val="windowText" lastClr="000000"/>
                </a:solidFill>
                <a:latin typeface="Segoe UI"/>
              </a:rPr>
              <a:t>Set Desired Properties, Tags, Call Methods</a:t>
            </a:r>
          </a:p>
        </p:txBody>
      </p:sp>
      <p:sp>
        <p:nvSpPr>
          <p:cNvPr id="609" name="Rectangle 608"/>
          <p:cNvSpPr/>
          <p:nvPr/>
        </p:nvSpPr>
        <p:spPr>
          <a:xfrm>
            <a:off x="9422163" y="3148254"/>
            <a:ext cx="2170053" cy="209165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214">
              <a:defRPr/>
            </a:pPr>
            <a:r>
              <a:rPr lang="en-US" kern="0" dirty="0">
                <a:solidFill>
                  <a:sysClr val="windowText" lastClr="000000"/>
                </a:solidFill>
                <a:latin typeface="Segoe UI"/>
              </a:rPr>
              <a:t>Queries – SQL like</a:t>
            </a:r>
          </a:p>
          <a:p>
            <a:pPr algn="ctr" defTabSz="896214">
              <a:defRPr/>
            </a:pPr>
            <a:endParaRPr lang="en-US" kern="0" dirty="0">
              <a:solidFill>
                <a:sysClr val="windowText" lastClr="000000"/>
              </a:solidFill>
              <a:latin typeface="Segoe UI"/>
            </a:endParaRPr>
          </a:p>
          <a:p>
            <a:pPr algn="ctr" defTabSz="896214">
              <a:defRPr/>
            </a:pPr>
            <a:r>
              <a:rPr lang="en-US" sz="1372" kern="0" dirty="0">
                <a:solidFill>
                  <a:sysClr val="windowText" lastClr="000000"/>
                </a:solidFill>
                <a:latin typeface="Segoe UI"/>
              </a:rPr>
              <a:t>Query Across </a:t>
            </a:r>
          </a:p>
          <a:p>
            <a:pPr algn="ctr" defTabSz="896214">
              <a:defRPr/>
            </a:pPr>
            <a:r>
              <a:rPr lang="en-US" sz="1372" kern="0" dirty="0">
                <a:solidFill>
                  <a:sysClr val="windowText" lastClr="000000"/>
                </a:solidFill>
                <a:latin typeface="Segoe UI"/>
              </a:rPr>
              <a:t>Device Twin State</a:t>
            </a:r>
          </a:p>
          <a:p>
            <a:pPr algn="ctr" defTabSz="896214">
              <a:defRPr/>
            </a:pPr>
            <a:endParaRPr lang="en-US" sz="1372" kern="0" dirty="0">
              <a:solidFill>
                <a:sysClr val="windowText" lastClr="000000"/>
              </a:solidFill>
              <a:latin typeface="Segoe UI"/>
            </a:endParaRPr>
          </a:p>
          <a:p>
            <a:pPr algn="ctr" defTabSz="896214">
              <a:defRPr/>
            </a:pPr>
            <a:r>
              <a:rPr lang="en-US" sz="1372" kern="0" dirty="0">
                <a:solidFill>
                  <a:sysClr val="windowText" lastClr="000000"/>
                </a:solidFill>
                <a:latin typeface="Segoe UI"/>
              </a:rPr>
              <a:t>For Business Logic, Reporting and Compliance</a:t>
            </a:r>
          </a:p>
        </p:txBody>
      </p:sp>
      <p:cxnSp>
        <p:nvCxnSpPr>
          <p:cNvPr id="610" name="Straight Arrow Connector 609"/>
          <p:cNvCxnSpPr>
            <a:stCxn id="608" idx="1"/>
          </p:cNvCxnSpPr>
          <p:nvPr/>
        </p:nvCxnSpPr>
        <p:spPr>
          <a:xfrm flipH="1">
            <a:off x="5794744" y="2131116"/>
            <a:ext cx="2453397" cy="666691"/>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1" name="Straight Arrow Connector 610"/>
          <p:cNvCxnSpPr>
            <a:stCxn id="608" idx="1"/>
          </p:cNvCxnSpPr>
          <p:nvPr/>
        </p:nvCxnSpPr>
        <p:spPr>
          <a:xfrm flipH="1">
            <a:off x="5944149" y="2131116"/>
            <a:ext cx="2303992" cy="816096"/>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2" name="Straight Arrow Connector 611"/>
          <p:cNvCxnSpPr>
            <a:stCxn id="608" idx="1"/>
          </p:cNvCxnSpPr>
          <p:nvPr/>
        </p:nvCxnSpPr>
        <p:spPr>
          <a:xfrm flipH="1">
            <a:off x="6093553" y="2131116"/>
            <a:ext cx="2154588" cy="96550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3" name="Straight Arrow Connector 612"/>
          <p:cNvCxnSpPr>
            <a:stCxn id="608" idx="1"/>
          </p:cNvCxnSpPr>
          <p:nvPr/>
        </p:nvCxnSpPr>
        <p:spPr>
          <a:xfrm flipH="1">
            <a:off x="6242957" y="2131116"/>
            <a:ext cx="2005184" cy="1114904"/>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4" name="Straight Arrow Connector 613"/>
          <p:cNvCxnSpPr>
            <a:stCxn id="608" idx="1"/>
          </p:cNvCxnSpPr>
          <p:nvPr/>
        </p:nvCxnSpPr>
        <p:spPr>
          <a:xfrm flipH="1">
            <a:off x="6392361" y="2131116"/>
            <a:ext cx="1855780" cy="1264308"/>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5" name="Straight Arrow Connector 614"/>
          <p:cNvCxnSpPr>
            <a:stCxn id="608" idx="1"/>
          </p:cNvCxnSpPr>
          <p:nvPr/>
        </p:nvCxnSpPr>
        <p:spPr>
          <a:xfrm flipH="1">
            <a:off x="6541765" y="2131116"/>
            <a:ext cx="1706376" cy="1413712"/>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6" name="Straight Arrow Connector 615"/>
          <p:cNvCxnSpPr>
            <a:stCxn id="608" idx="1"/>
          </p:cNvCxnSpPr>
          <p:nvPr/>
        </p:nvCxnSpPr>
        <p:spPr>
          <a:xfrm flipH="1">
            <a:off x="6691170" y="2131116"/>
            <a:ext cx="1556971" cy="1563116"/>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7" name="Straight Arrow Connector 616"/>
          <p:cNvCxnSpPr/>
          <p:nvPr/>
        </p:nvCxnSpPr>
        <p:spPr>
          <a:xfrm flipH="1">
            <a:off x="6861134" y="3504413"/>
            <a:ext cx="2561028" cy="47520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8" name="Straight Arrow Connector 617"/>
          <p:cNvCxnSpPr/>
          <p:nvPr/>
        </p:nvCxnSpPr>
        <p:spPr>
          <a:xfrm flipH="1">
            <a:off x="6968766" y="3504413"/>
            <a:ext cx="2453397" cy="666691"/>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19" name="Straight Arrow Connector 618"/>
          <p:cNvCxnSpPr/>
          <p:nvPr/>
        </p:nvCxnSpPr>
        <p:spPr>
          <a:xfrm flipH="1">
            <a:off x="7118170" y="3504413"/>
            <a:ext cx="2303992" cy="816096"/>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20" name="Straight Arrow Connector 619"/>
          <p:cNvCxnSpPr/>
          <p:nvPr/>
        </p:nvCxnSpPr>
        <p:spPr>
          <a:xfrm flipH="1">
            <a:off x="7267575" y="3504413"/>
            <a:ext cx="2154588" cy="965500"/>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21" name="Straight Arrow Connector 620"/>
          <p:cNvCxnSpPr/>
          <p:nvPr/>
        </p:nvCxnSpPr>
        <p:spPr>
          <a:xfrm flipH="1">
            <a:off x="7416979" y="3504413"/>
            <a:ext cx="2005184" cy="1114904"/>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22" name="Straight Arrow Connector 621"/>
          <p:cNvCxnSpPr/>
          <p:nvPr/>
        </p:nvCxnSpPr>
        <p:spPr>
          <a:xfrm flipH="1">
            <a:off x="7566383" y="3504413"/>
            <a:ext cx="1855780" cy="1264308"/>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23" name="Straight Arrow Connector 622"/>
          <p:cNvCxnSpPr/>
          <p:nvPr/>
        </p:nvCxnSpPr>
        <p:spPr>
          <a:xfrm flipH="1">
            <a:off x="7715787" y="3504413"/>
            <a:ext cx="1706376" cy="1413712"/>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624" name="Straight Arrow Connector 623"/>
          <p:cNvCxnSpPr/>
          <p:nvPr/>
        </p:nvCxnSpPr>
        <p:spPr>
          <a:xfrm flipH="1">
            <a:off x="7865191" y="3504413"/>
            <a:ext cx="1556971" cy="1563116"/>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02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nodeType="withEffect">
                                  <p:stCondLst>
                                    <p:cond delay="0"/>
                                  </p:stCondLst>
                                  <p:childTnLst>
                                    <p:set>
                                      <p:cBhvr>
                                        <p:cTn id="9" dur="1" fill="hold">
                                          <p:stCondLst>
                                            <p:cond delay="0"/>
                                          </p:stCondLst>
                                        </p:cTn>
                                        <p:tgtEl>
                                          <p:spTgt spid="617"/>
                                        </p:tgtEl>
                                        <p:attrNameLst>
                                          <p:attrName>style.visibility</p:attrName>
                                        </p:attrNameLst>
                                      </p:cBhvr>
                                      <p:to>
                                        <p:strVal val="visible"/>
                                      </p:to>
                                    </p:set>
                                    <p:animEffect transition="in" filter="fade">
                                      <p:cBhvr>
                                        <p:cTn id="10" dur="500"/>
                                        <p:tgtEl>
                                          <p:spTgt spid="617"/>
                                        </p:tgtEl>
                                      </p:cBhvr>
                                    </p:animEffect>
                                  </p:childTnLst>
                                </p:cTn>
                              </p:par>
                              <p:par>
                                <p:cTn id="11" presetID="10" presetClass="entr" presetSubtype="0" fill="hold" nodeType="withEffect">
                                  <p:stCondLst>
                                    <p:cond delay="0"/>
                                  </p:stCondLst>
                                  <p:childTnLst>
                                    <p:set>
                                      <p:cBhvr>
                                        <p:cTn id="12" dur="1" fill="hold">
                                          <p:stCondLst>
                                            <p:cond delay="0"/>
                                          </p:stCondLst>
                                        </p:cTn>
                                        <p:tgtEl>
                                          <p:spTgt spid="618"/>
                                        </p:tgtEl>
                                        <p:attrNameLst>
                                          <p:attrName>style.visibility</p:attrName>
                                        </p:attrNameLst>
                                      </p:cBhvr>
                                      <p:to>
                                        <p:strVal val="visible"/>
                                      </p:to>
                                    </p:set>
                                    <p:animEffect transition="in" filter="fade">
                                      <p:cBhvr>
                                        <p:cTn id="13" dur="500"/>
                                        <p:tgtEl>
                                          <p:spTgt spid="618"/>
                                        </p:tgtEl>
                                      </p:cBhvr>
                                    </p:animEffect>
                                  </p:childTnLst>
                                </p:cTn>
                              </p:par>
                              <p:par>
                                <p:cTn id="14" presetID="10" presetClass="entr" presetSubtype="0" fill="hold" nodeType="withEffect">
                                  <p:stCondLst>
                                    <p:cond delay="0"/>
                                  </p:stCondLst>
                                  <p:childTnLst>
                                    <p:set>
                                      <p:cBhvr>
                                        <p:cTn id="15" dur="1" fill="hold">
                                          <p:stCondLst>
                                            <p:cond delay="0"/>
                                          </p:stCondLst>
                                        </p:cTn>
                                        <p:tgtEl>
                                          <p:spTgt spid="619"/>
                                        </p:tgtEl>
                                        <p:attrNameLst>
                                          <p:attrName>style.visibility</p:attrName>
                                        </p:attrNameLst>
                                      </p:cBhvr>
                                      <p:to>
                                        <p:strVal val="visible"/>
                                      </p:to>
                                    </p:set>
                                    <p:animEffect transition="in" filter="fade">
                                      <p:cBhvr>
                                        <p:cTn id="16" dur="500"/>
                                        <p:tgtEl>
                                          <p:spTgt spid="619"/>
                                        </p:tgtEl>
                                      </p:cBhvr>
                                    </p:animEffect>
                                  </p:childTnLst>
                                </p:cTn>
                              </p:par>
                              <p:par>
                                <p:cTn id="17" presetID="10" presetClass="entr" presetSubtype="0" fill="hold" nodeType="withEffect">
                                  <p:stCondLst>
                                    <p:cond delay="0"/>
                                  </p:stCondLst>
                                  <p:childTnLst>
                                    <p:set>
                                      <p:cBhvr>
                                        <p:cTn id="18" dur="1" fill="hold">
                                          <p:stCondLst>
                                            <p:cond delay="0"/>
                                          </p:stCondLst>
                                        </p:cTn>
                                        <p:tgtEl>
                                          <p:spTgt spid="620"/>
                                        </p:tgtEl>
                                        <p:attrNameLst>
                                          <p:attrName>style.visibility</p:attrName>
                                        </p:attrNameLst>
                                      </p:cBhvr>
                                      <p:to>
                                        <p:strVal val="visible"/>
                                      </p:to>
                                    </p:set>
                                    <p:animEffect transition="in" filter="fade">
                                      <p:cBhvr>
                                        <p:cTn id="19" dur="500"/>
                                        <p:tgtEl>
                                          <p:spTgt spid="620"/>
                                        </p:tgtEl>
                                      </p:cBhvr>
                                    </p:animEffect>
                                  </p:childTnLst>
                                </p:cTn>
                              </p:par>
                              <p:par>
                                <p:cTn id="20" presetID="10" presetClass="entr" presetSubtype="0" fill="hold" nodeType="withEffect">
                                  <p:stCondLst>
                                    <p:cond delay="0"/>
                                  </p:stCondLst>
                                  <p:childTnLst>
                                    <p:set>
                                      <p:cBhvr>
                                        <p:cTn id="21" dur="1" fill="hold">
                                          <p:stCondLst>
                                            <p:cond delay="0"/>
                                          </p:stCondLst>
                                        </p:cTn>
                                        <p:tgtEl>
                                          <p:spTgt spid="621"/>
                                        </p:tgtEl>
                                        <p:attrNameLst>
                                          <p:attrName>style.visibility</p:attrName>
                                        </p:attrNameLst>
                                      </p:cBhvr>
                                      <p:to>
                                        <p:strVal val="visible"/>
                                      </p:to>
                                    </p:set>
                                    <p:animEffect transition="in" filter="fade">
                                      <p:cBhvr>
                                        <p:cTn id="22" dur="500"/>
                                        <p:tgtEl>
                                          <p:spTgt spid="621"/>
                                        </p:tgtEl>
                                      </p:cBhvr>
                                    </p:animEffect>
                                  </p:childTnLst>
                                </p:cTn>
                              </p:par>
                              <p:par>
                                <p:cTn id="23" presetID="10" presetClass="entr" presetSubtype="0" fill="hold" nodeType="withEffect">
                                  <p:stCondLst>
                                    <p:cond delay="0"/>
                                  </p:stCondLst>
                                  <p:childTnLst>
                                    <p:set>
                                      <p:cBhvr>
                                        <p:cTn id="24" dur="1" fill="hold">
                                          <p:stCondLst>
                                            <p:cond delay="0"/>
                                          </p:stCondLst>
                                        </p:cTn>
                                        <p:tgtEl>
                                          <p:spTgt spid="622"/>
                                        </p:tgtEl>
                                        <p:attrNameLst>
                                          <p:attrName>style.visibility</p:attrName>
                                        </p:attrNameLst>
                                      </p:cBhvr>
                                      <p:to>
                                        <p:strVal val="visible"/>
                                      </p:to>
                                    </p:set>
                                    <p:animEffect transition="in" filter="fade">
                                      <p:cBhvr>
                                        <p:cTn id="25" dur="500"/>
                                        <p:tgtEl>
                                          <p:spTgt spid="622"/>
                                        </p:tgtEl>
                                      </p:cBhvr>
                                    </p:animEffect>
                                  </p:childTnLst>
                                </p:cTn>
                              </p:par>
                              <p:par>
                                <p:cTn id="26" presetID="10" presetClass="entr" presetSubtype="0" fill="hold" nodeType="withEffect">
                                  <p:stCondLst>
                                    <p:cond delay="0"/>
                                  </p:stCondLst>
                                  <p:childTnLst>
                                    <p:set>
                                      <p:cBhvr>
                                        <p:cTn id="27" dur="1" fill="hold">
                                          <p:stCondLst>
                                            <p:cond delay="0"/>
                                          </p:stCondLst>
                                        </p:cTn>
                                        <p:tgtEl>
                                          <p:spTgt spid="623"/>
                                        </p:tgtEl>
                                        <p:attrNameLst>
                                          <p:attrName>style.visibility</p:attrName>
                                        </p:attrNameLst>
                                      </p:cBhvr>
                                      <p:to>
                                        <p:strVal val="visible"/>
                                      </p:to>
                                    </p:set>
                                    <p:animEffect transition="in" filter="fade">
                                      <p:cBhvr>
                                        <p:cTn id="28" dur="500"/>
                                        <p:tgtEl>
                                          <p:spTgt spid="623"/>
                                        </p:tgtEl>
                                      </p:cBhvr>
                                    </p:animEffect>
                                  </p:childTnLst>
                                </p:cTn>
                              </p:par>
                              <p:par>
                                <p:cTn id="29" presetID="10" presetClass="entr" presetSubtype="0" fill="hold" nodeType="withEffect">
                                  <p:stCondLst>
                                    <p:cond delay="0"/>
                                  </p:stCondLst>
                                  <p:childTnLst>
                                    <p:set>
                                      <p:cBhvr>
                                        <p:cTn id="30" dur="1" fill="hold">
                                          <p:stCondLst>
                                            <p:cond delay="0"/>
                                          </p:stCondLst>
                                        </p:cTn>
                                        <p:tgtEl>
                                          <p:spTgt spid="624"/>
                                        </p:tgtEl>
                                        <p:attrNameLst>
                                          <p:attrName>style.visibility</p:attrName>
                                        </p:attrNameLst>
                                      </p:cBhvr>
                                      <p:to>
                                        <p:strVal val="visible"/>
                                      </p:to>
                                    </p:set>
                                    <p:animEffect transition="in" filter="fade">
                                      <p:cBhvr>
                                        <p:cTn id="31" dur="500"/>
                                        <p:tgtEl>
                                          <p:spTgt spid="6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8"/>
                                        </p:tgtEl>
                                        <p:attrNameLst>
                                          <p:attrName>style.visibility</p:attrName>
                                        </p:attrNameLst>
                                      </p:cBhvr>
                                      <p:to>
                                        <p:strVal val="visible"/>
                                      </p:to>
                                    </p:set>
                                    <p:animEffect transition="in" filter="fade">
                                      <p:cBhvr>
                                        <p:cTn id="39" dur="500"/>
                                        <p:tgtEl>
                                          <p:spTgt spid="608"/>
                                        </p:tgtEl>
                                      </p:cBhvr>
                                    </p:animEffect>
                                  </p:childTnLst>
                                </p:cTn>
                              </p:par>
                              <p:par>
                                <p:cTn id="40" presetID="10" presetClass="entr" presetSubtype="0" fill="hold" nodeType="withEffect">
                                  <p:stCondLst>
                                    <p:cond delay="0"/>
                                  </p:stCondLst>
                                  <p:childTnLst>
                                    <p:set>
                                      <p:cBhvr>
                                        <p:cTn id="41" dur="1" fill="hold">
                                          <p:stCondLst>
                                            <p:cond delay="0"/>
                                          </p:stCondLst>
                                        </p:cTn>
                                        <p:tgtEl>
                                          <p:spTgt spid="610"/>
                                        </p:tgtEl>
                                        <p:attrNameLst>
                                          <p:attrName>style.visibility</p:attrName>
                                        </p:attrNameLst>
                                      </p:cBhvr>
                                      <p:to>
                                        <p:strVal val="visible"/>
                                      </p:to>
                                    </p:set>
                                    <p:animEffect transition="in" filter="fade">
                                      <p:cBhvr>
                                        <p:cTn id="42" dur="500"/>
                                        <p:tgtEl>
                                          <p:spTgt spid="610"/>
                                        </p:tgtEl>
                                      </p:cBhvr>
                                    </p:animEffect>
                                  </p:childTnLst>
                                </p:cTn>
                              </p:par>
                              <p:par>
                                <p:cTn id="43" presetID="10" presetClass="entr" presetSubtype="0" fill="hold" nodeType="withEffect">
                                  <p:stCondLst>
                                    <p:cond delay="0"/>
                                  </p:stCondLst>
                                  <p:childTnLst>
                                    <p:set>
                                      <p:cBhvr>
                                        <p:cTn id="44" dur="1" fill="hold">
                                          <p:stCondLst>
                                            <p:cond delay="0"/>
                                          </p:stCondLst>
                                        </p:cTn>
                                        <p:tgtEl>
                                          <p:spTgt spid="611"/>
                                        </p:tgtEl>
                                        <p:attrNameLst>
                                          <p:attrName>style.visibility</p:attrName>
                                        </p:attrNameLst>
                                      </p:cBhvr>
                                      <p:to>
                                        <p:strVal val="visible"/>
                                      </p:to>
                                    </p:set>
                                    <p:animEffect transition="in" filter="fade">
                                      <p:cBhvr>
                                        <p:cTn id="45" dur="500"/>
                                        <p:tgtEl>
                                          <p:spTgt spid="611"/>
                                        </p:tgtEl>
                                      </p:cBhvr>
                                    </p:animEffect>
                                  </p:childTnLst>
                                </p:cTn>
                              </p:par>
                              <p:par>
                                <p:cTn id="46" presetID="10" presetClass="entr" presetSubtype="0" fill="hold" nodeType="withEffect">
                                  <p:stCondLst>
                                    <p:cond delay="0"/>
                                  </p:stCondLst>
                                  <p:childTnLst>
                                    <p:set>
                                      <p:cBhvr>
                                        <p:cTn id="47" dur="1" fill="hold">
                                          <p:stCondLst>
                                            <p:cond delay="0"/>
                                          </p:stCondLst>
                                        </p:cTn>
                                        <p:tgtEl>
                                          <p:spTgt spid="612"/>
                                        </p:tgtEl>
                                        <p:attrNameLst>
                                          <p:attrName>style.visibility</p:attrName>
                                        </p:attrNameLst>
                                      </p:cBhvr>
                                      <p:to>
                                        <p:strVal val="visible"/>
                                      </p:to>
                                    </p:set>
                                    <p:animEffect transition="in" filter="fade">
                                      <p:cBhvr>
                                        <p:cTn id="48" dur="500"/>
                                        <p:tgtEl>
                                          <p:spTgt spid="612"/>
                                        </p:tgtEl>
                                      </p:cBhvr>
                                    </p:animEffect>
                                  </p:childTnLst>
                                </p:cTn>
                              </p:par>
                              <p:par>
                                <p:cTn id="49" presetID="10" presetClass="entr" presetSubtype="0" fill="hold" nodeType="withEffect">
                                  <p:stCondLst>
                                    <p:cond delay="0"/>
                                  </p:stCondLst>
                                  <p:childTnLst>
                                    <p:set>
                                      <p:cBhvr>
                                        <p:cTn id="50" dur="1" fill="hold">
                                          <p:stCondLst>
                                            <p:cond delay="0"/>
                                          </p:stCondLst>
                                        </p:cTn>
                                        <p:tgtEl>
                                          <p:spTgt spid="613"/>
                                        </p:tgtEl>
                                        <p:attrNameLst>
                                          <p:attrName>style.visibility</p:attrName>
                                        </p:attrNameLst>
                                      </p:cBhvr>
                                      <p:to>
                                        <p:strVal val="visible"/>
                                      </p:to>
                                    </p:set>
                                    <p:animEffect transition="in" filter="fade">
                                      <p:cBhvr>
                                        <p:cTn id="51" dur="500"/>
                                        <p:tgtEl>
                                          <p:spTgt spid="613"/>
                                        </p:tgtEl>
                                      </p:cBhvr>
                                    </p:animEffect>
                                  </p:childTnLst>
                                </p:cTn>
                              </p:par>
                              <p:par>
                                <p:cTn id="52" presetID="10" presetClass="entr" presetSubtype="0" fill="hold" nodeType="withEffect">
                                  <p:stCondLst>
                                    <p:cond delay="0"/>
                                  </p:stCondLst>
                                  <p:childTnLst>
                                    <p:set>
                                      <p:cBhvr>
                                        <p:cTn id="53" dur="1" fill="hold">
                                          <p:stCondLst>
                                            <p:cond delay="0"/>
                                          </p:stCondLst>
                                        </p:cTn>
                                        <p:tgtEl>
                                          <p:spTgt spid="614"/>
                                        </p:tgtEl>
                                        <p:attrNameLst>
                                          <p:attrName>style.visibility</p:attrName>
                                        </p:attrNameLst>
                                      </p:cBhvr>
                                      <p:to>
                                        <p:strVal val="visible"/>
                                      </p:to>
                                    </p:set>
                                    <p:animEffect transition="in" filter="fade">
                                      <p:cBhvr>
                                        <p:cTn id="54" dur="500"/>
                                        <p:tgtEl>
                                          <p:spTgt spid="614"/>
                                        </p:tgtEl>
                                      </p:cBhvr>
                                    </p:animEffect>
                                  </p:childTnLst>
                                </p:cTn>
                              </p:par>
                              <p:par>
                                <p:cTn id="55" presetID="10" presetClass="entr" presetSubtype="0" fill="hold" nodeType="withEffect">
                                  <p:stCondLst>
                                    <p:cond delay="0"/>
                                  </p:stCondLst>
                                  <p:childTnLst>
                                    <p:set>
                                      <p:cBhvr>
                                        <p:cTn id="56" dur="1" fill="hold">
                                          <p:stCondLst>
                                            <p:cond delay="0"/>
                                          </p:stCondLst>
                                        </p:cTn>
                                        <p:tgtEl>
                                          <p:spTgt spid="615"/>
                                        </p:tgtEl>
                                        <p:attrNameLst>
                                          <p:attrName>style.visibility</p:attrName>
                                        </p:attrNameLst>
                                      </p:cBhvr>
                                      <p:to>
                                        <p:strVal val="visible"/>
                                      </p:to>
                                    </p:set>
                                    <p:animEffect transition="in" filter="fade">
                                      <p:cBhvr>
                                        <p:cTn id="57" dur="500"/>
                                        <p:tgtEl>
                                          <p:spTgt spid="615"/>
                                        </p:tgtEl>
                                      </p:cBhvr>
                                    </p:animEffect>
                                  </p:childTnLst>
                                </p:cTn>
                              </p:par>
                              <p:par>
                                <p:cTn id="58" presetID="10" presetClass="entr" presetSubtype="0" fill="hold" nodeType="withEffect">
                                  <p:stCondLst>
                                    <p:cond delay="0"/>
                                  </p:stCondLst>
                                  <p:childTnLst>
                                    <p:set>
                                      <p:cBhvr>
                                        <p:cTn id="59" dur="1" fill="hold">
                                          <p:stCondLst>
                                            <p:cond delay="0"/>
                                          </p:stCondLst>
                                        </p:cTn>
                                        <p:tgtEl>
                                          <p:spTgt spid="616"/>
                                        </p:tgtEl>
                                        <p:attrNameLst>
                                          <p:attrName>style.visibility</p:attrName>
                                        </p:attrNameLst>
                                      </p:cBhvr>
                                      <p:to>
                                        <p:strVal val="visible"/>
                                      </p:to>
                                    </p:set>
                                    <p:animEffect transition="in" filter="fade">
                                      <p:cBhvr>
                                        <p:cTn id="60" dur="5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0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294" dirty="0"/>
              <a:t>Microsoft Azure IoT  </a:t>
            </a:r>
            <a:br>
              <a:rPr lang="en-US" sz="5294" dirty="0"/>
            </a:br>
            <a:br>
              <a:rPr lang="en-US" sz="5294" dirty="0"/>
            </a:br>
            <a:r>
              <a:rPr lang="en-US" sz="4000" b="1" dirty="0">
                <a:latin typeface="+mn-lt"/>
              </a:rPr>
              <a:t>Business Scenario: </a:t>
            </a:r>
            <a:br>
              <a:rPr lang="en-US" sz="4000" b="1" kern="0" dirty="0">
                <a:solidFill>
                  <a:srgbClr val="0070C0"/>
                </a:solidFill>
                <a:latin typeface="Segoe UI Light" panose="020B0502040204020203" pitchFamily="34" charset="0"/>
                <a:cs typeface="Segoe UI Light" panose="020B0502040204020203" pitchFamily="34" charset="0"/>
              </a:rPr>
            </a:br>
            <a:br>
              <a:rPr lang="en-US" sz="4000" dirty="0">
                <a:solidFill>
                  <a:schemeClr val="tx1"/>
                </a:solidFill>
                <a:latin typeface="+mn-lt"/>
              </a:rPr>
            </a:br>
            <a:r>
              <a:rPr lang="en-US" sz="4400" b="1" kern="0" dirty="0" err="1">
                <a:solidFill>
                  <a:schemeClr val="accent5">
                    <a:lumMod val="10000"/>
                    <a:lumOff val="90000"/>
                  </a:schemeClr>
                </a:solidFill>
                <a:latin typeface="Segoe UI Light" panose="020B0502040204020203" pitchFamily="34" charset="0"/>
                <a:cs typeface="Segoe UI Light" panose="020B0502040204020203" pitchFamily="34" charset="0"/>
              </a:rPr>
              <a:t>IoT</a:t>
            </a:r>
            <a: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t> Phenomenon and </a:t>
            </a:r>
            <a:r>
              <a:rPr lang="en-US" sz="4400" b="1" kern="0" dirty="0" err="1">
                <a:solidFill>
                  <a:schemeClr val="accent5">
                    <a:lumMod val="10000"/>
                    <a:lumOff val="90000"/>
                  </a:schemeClr>
                </a:solidFill>
                <a:latin typeface="Segoe UI Light" panose="020B0502040204020203" pitchFamily="34" charset="0"/>
                <a:cs typeface="Segoe UI Light" panose="020B0502040204020203" pitchFamily="34" charset="0"/>
              </a:rPr>
              <a:t>IoT</a:t>
            </a:r>
            <a: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t> Business Maturity Model</a:t>
            </a:r>
            <a:br>
              <a:rPr lang="en-US" sz="8000" dirty="0">
                <a:solidFill>
                  <a:schemeClr val="tx1"/>
                </a:solidFill>
              </a:rPr>
            </a:br>
            <a:endParaRPr lang="en-US" sz="4313" dirty="0">
              <a:solidFill>
                <a:schemeClr val="tx1"/>
              </a:solidFill>
              <a:latin typeface="+mn-lt"/>
            </a:endParaRPr>
          </a:p>
        </p:txBody>
      </p:sp>
    </p:spTree>
    <p:extLst>
      <p:ext uri="{BB962C8B-B14F-4D97-AF65-F5344CB8AC3E}">
        <p14:creationId xmlns:p14="http://schemas.microsoft.com/office/powerpoint/2010/main" val="131218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15296" y="1513912"/>
            <a:ext cx="7507467" cy="3532360"/>
          </a:xfrm>
          <a:prstGeom prst="rect">
            <a:avLst/>
          </a:prstGeom>
        </p:spPr>
      </p:pic>
      <p:sp>
        <p:nvSpPr>
          <p:cNvPr id="2" name="Title 1"/>
          <p:cNvSpPr>
            <a:spLocks noGrp="1"/>
          </p:cNvSpPr>
          <p:nvPr>
            <p:ph type="title"/>
          </p:nvPr>
        </p:nvSpPr>
        <p:spPr>
          <a:xfrm>
            <a:off x="268927" y="291103"/>
            <a:ext cx="11653835" cy="1793071"/>
          </a:xfrm>
        </p:spPr>
        <p:txBody>
          <a:bodyPr/>
          <a:lstStyle/>
          <a:p>
            <a:r>
              <a:rPr lang="en-NZ" dirty="0"/>
              <a:t>C2D: Messages</a:t>
            </a:r>
          </a:p>
        </p:txBody>
      </p:sp>
      <p:sp>
        <p:nvSpPr>
          <p:cNvPr id="3" name="Content Placeholder 2"/>
          <p:cNvSpPr>
            <a:spLocks noGrp="1"/>
          </p:cNvSpPr>
          <p:nvPr>
            <p:ph sz="quarter" idx="10"/>
          </p:nvPr>
        </p:nvSpPr>
        <p:spPr>
          <a:xfrm>
            <a:off x="268929" y="1722347"/>
            <a:ext cx="6324966" cy="4924174"/>
          </a:xfrm>
        </p:spPr>
        <p:txBody>
          <a:bodyPr/>
          <a:lstStyle/>
          <a:p>
            <a:pPr marL="336145" indent="-336145">
              <a:buFont typeface="Arial" panose="020B0604020202020204" pitchFamily="34" charset="0"/>
              <a:buChar char="•"/>
            </a:pPr>
            <a:r>
              <a:rPr lang="en-NZ" b="1" dirty="0"/>
              <a:t>Lifecycle</a:t>
            </a:r>
          </a:p>
          <a:p>
            <a:pPr lvl="1"/>
            <a:r>
              <a:rPr lang="en-US" dirty="0"/>
              <a:t>At least once delivery guarantee, </a:t>
            </a:r>
          </a:p>
          <a:p>
            <a:pPr lvl="1"/>
            <a:r>
              <a:rPr lang="en-US" dirty="0"/>
              <a:t>Messages are persisted in per-device queues</a:t>
            </a:r>
          </a:p>
          <a:p>
            <a:pPr lvl="1"/>
            <a:r>
              <a:rPr lang="en-US" dirty="0"/>
              <a:t>Devices must explicitly acknowledge completion for message to be removed</a:t>
            </a:r>
          </a:p>
          <a:p>
            <a:pPr lvl="1"/>
            <a:r>
              <a:rPr lang="en-US" dirty="0"/>
              <a:t>This guarantees resiliency against connectivity and device failures.</a:t>
            </a:r>
          </a:p>
          <a:p>
            <a:pPr marL="336145" indent="-336145">
              <a:buFont typeface="Arial" panose="020B0604020202020204" pitchFamily="34" charset="0"/>
              <a:buChar char="•"/>
            </a:pPr>
            <a:r>
              <a:rPr lang="en-NZ" b="1" dirty="0"/>
              <a:t>Feedback</a:t>
            </a:r>
          </a:p>
          <a:p>
            <a:pPr lvl="1"/>
            <a:r>
              <a:rPr lang="en-US" dirty="0"/>
              <a:t>The service can request the delivery of per-message feedback regarding the final state of that message.</a:t>
            </a:r>
          </a:p>
          <a:p>
            <a:pPr lvl="1"/>
            <a:endParaRPr lang="en-NZ" b="1" dirty="0"/>
          </a:p>
        </p:txBody>
      </p:sp>
    </p:spTree>
    <p:extLst>
      <p:ext uri="{BB962C8B-B14F-4D97-AF65-F5344CB8AC3E}">
        <p14:creationId xmlns:p14="http://schemas.microsoft.com/office/powerpoint/2010/main" val="19279316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IoT Hub"/>
          <p:cNvSpPr/>
          <p:nvPr/>
        </p:nvSpPr>
        <p:spPr bwMode="auto">
          <a:xfrm>
            <a:off x="3001124" y="1314516"/>
            <a:ext cx="4519165" cy="4997783"/>
          </a:xfrm>
          <a:prstGeom prst="rect">
            <a:avLst/>
          </a:prstGeom>
          <a:solidFill>
            <a:schemeClr val="bg1">
              <a:alpha val="79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algn="ctr" defTabSz="895575" fontAlgn="base">
              <a:spcBef>
                <a:spcPct val="0"/>
              </a:spcBef>
              <a:defRPr/>
            </a:pPr>
            <a:r>
              <a:rPr lang="en-US" sz="1372" kern="0" dirty="0">
                <a:solidFill>
                  <a:srgbClr val="161616"/>
                </a:solidFill>
                <a:latin typeface="Segoe UI"/>
                <a:ea typeface="Segoe UI" pitchFamily="34" charset="0"/>
                <a:cs typeface="Segoe UI" pitchFamily="34" charset="0"/>
              </a:rPr>
              <a:t>IoT Hub</a:t>
            </a:r>
          </a:p>
        </p:txBody>
      </p:sp>
      <p:sp>
        <p:nvSpPr>
          <p:cNvPr id="3" name="Text Placeholder 2"/>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D2C Azure IoT message routing</a:t>
            </a:r>
            <a:endParaRPr lang="en-US" dirty="0"/>
          </a:p>
        </p:txBody>
      </p:sp>
      <p:sp>
        <p:nvSpPr>
          <p:cNvPr id="30" name="Rectangle 29"/>
          <p:cNvSpPr/>
          <p:nvPr/>
        </p:nvSpPr>
        <p:spPr>
          <a:xfrm>
            <a:off x="3150373" y="2652982"/>
            <a:ext cx="554309" cy="2242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367"/>
            <a:r>
              <a:rPr lang="en-US" sz="1765" dirty="0">
                <a:solidFill>
                  <a:srgbClr val="FFFFFF"/>
                </a:solidFill>
                <a:latin typeface="Segoe UI" panose="020B0502040204020203" pitchFamily="34" charset="0"/>
                <a:cs typeface="Segoe UI" panose="020B0502040204020203" pitchFamily="34" charset="0"/>
              </a:rPr>
              <a:t>Routing rules</a:t>
            </a:r>
          </a:p>
        </p:txBody>
      </p:sp>
      <p:cxnSp>
        <p:nvCxnSpPr>
          <p:cNvPr id="31" name="Straight Arrow Connector 30"/>
          <p:cNvCxnSpPr>
            <a:cxnSpLocks/>
            <a:stCxn id="30" idx="3"/>
            <a:endCxn id="141" idx="1"/>
          </p:cNvCxnSpPr>
          <p:nvPr/>
        </p:nvCxnSpPr>
        <p:spPr>
          <a:xfrm flipV="1">
            <a:off x="3704682" y="1935141"/>
            <a:ext cx="2440210" cy="18392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cxnSpLocks/>
            <a:stCxn id="141" idx="3"/>
          </p:cNvCxnSpPr>
          <p:nvPr/>
        </p:nvCxnSpPr>
        <p:spPr>
          <a:xfrm flipV="1">
            <a:off x="7618532" y="1919451"/>
            <a:ext cx="2280950" cy="15689"/>
          </a:xfrm>
          <a:prstGeom prst="straightConnector1">
            <a:avLst/>
          </a:prstGeom>
          <a:ln w="3810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490705" y="1649036"/>
            <a:ext cx="581202" cy="577052"/>
            <a:chOff x="991788" y="3339288"/>
            <a:chExt cx="592856" cy="588623"/>
          </a:xfrm>
        </p:grpSpPr>
        <p:sp>
          <p:nvSpPr>
            <p:cNvPr id="35" name="Rectangle 34"/>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36" name="TextBox 35"/>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cxnSp>
        <p:nvCxnSpPr>
          <p:cNvPr id="41" name="Curved Connector 101"/>
          <p:cNvCxnSpPr>
            <a:endCxn id="61" idx="4"/>
          </p:cNvCxnSpPr>
          <p:nvPr/>
        </p:nvCxnSpPr>
        <p:spPr>
          <a:xfrm>
            <a:off x="7717211" y="4765027"/>
            <a:ext cx="1285647" cy="6441"/>
          </a:xfrm>
          <a:prstGeom prst="curvedConnector3">
            <a:avLst>
              <a:gd name="adj1" fmla="val 50000"/>
            </a:avLst>
          </a:prstGeom>
          <a:ln w="19050">
            <a:solidFill>
              <a:srgbClr val="505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945109" y="4354459"/>
            <a:ext cx="581202" cy="577052"/>
            <a:chOff x="991788" y="3339288"/>
            <a:chExt cx="592856" cy="588623"/>
          </a:xfrm>
        </p:grpSpPr>
        <p:sp>
          <p:nvSpPr>
            <p:cNvPr id="43" name="Rectangle 42"/>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44" name="TextBox 43"/>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cxnSp>
        <p:nvCxnSpPr>
          <p:cNvPr id="45" name="Straight Arrow Connector 44"/>
          <p:cNvCxnSpPr>
            <a:stCxn id="30" idx="3"/>
            <a:endCxn id="150" idx="1"/>
          </p:cNvCxnSpPr>
          <p:nvPr/>
        </p:nvCxnSpPr>
        <p:spPr>
          <a:xfrm>
            <a:off x="3704682" y="3774378"/>
            <a:ext cx="2447835" cy="10112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53" name="Group 52"/>
          <p:cNvGrpSpPr/>
          <p:nvPr/>
        </p:nvGrpSpPr>
        <p:grpSpPr>
          <a:xfrm>
            <a:off x="8761443" y="4025057"/>
            <a:ext cx="1778901" cy="1716094"/>
            <a:chOff x="10121813" y="594995"/>
            <a:chExt cx="1814572" cy="1750505"/>
          </a:xfrm>
        </p:grpSpPr>
        <p:grpSp>
          <p:nvGrpSpPr>
            <p:cNvPr id="54" name="Group 53"/>
            <p:cNvGrpSpPr/>
            <p:nvPr/>
          </p:nvGrpSpPr>
          <p:grpSpPr>
            <a:xfrm>
              <a:off x="10368068" y="1082053"/>
              <a:ext cx="1268226" cy="548640"/>
              <a:chOff x="6660192" y="1453876"/>
              <a:chExt cx="1268226" cy="548640"/>
            </a:xfrm>
          </p:grpSpPr>
          <p:sp>
            <p:nvSpPr>
              <p:cNvPr id="61" name="Flowchart: Direct Access Storage 60"/>
              <p:cNvSpPr/>
              <p:nvPr/>
            </p:nvSpPr>
            <p:spPr>
              <a:xfrm flipH="1">
                <a:off x="6660192" y="1453876"/>
                <a:ext cx="1268226" cy="54864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176">
                  <a:solidFill>
                    <a:srgbClr val="010101"/>
                  </a:solidFill>
                  <a:latin typeface="Segoe UI" panose="020B0502040204020203" pitchFamily="34" charset="0"/>
                  <a:cs typeface="Segoe UI" panose="020B0502040204020203" pitchFamily="34" charset="0"/>
                </a:endParaRPr>
              </a:p>
            </p:txBody>
          </p:sp>
          <p:sp>
            <p:nvSpPr>
              <p:cNvPr id="62" name="TextBox 61"/>
              <p:cNvSpPr txBox="1"/>
              <p:nvPr/>
            </p:nvSpPr>
            <p:spPr>
              <a:xfrm>
                <a:off x="7146551" y="1543530"/>
                <a:ext cx="376412" cy="278760"/>
              </a:xfrm>
              <a:prstGeom prst="rect">
                <a:avLst/>
              </a:prstGeom>
              <a:noFill/>
            </p:spPr>
            <p:txBody>
              <a:bodyPr wrap="none" rtlCol="0">
                <a:spAutoFit/>
              </a:bodyPr>
              <a:lstStyle/>
              <a:p>
                <a:pPr defTabSz="914367"/>
                <a:r>
                  <a:rPr lang="en-US" sz="1176" dirty="0">
                    <a:solidFill>
                      <a:srgbClr val="FFFFFF"/>
                    </a:solidFill>
                    <a:latin typeface="Segoe UI" panose="020B0502040204020203" pitchFamily="34" charset="0"/>
                    <a:cs typeface="Segoe UI" panose="020B0502040204020203" pitchFamily="34" charset="0"/>
                  </a:rPr>
                  <a:t>EH</a:t>
                </a:r>
              </a:p>
            </p:txBody>
          </p:sp>
        </p:grpSp>
        <p:grpSp>
          <p:nvGrpSpPr>
            <p:cNvPr id="55" name="Group 54"/>
            <p:cNvGrpSpPr/>
            <p:nvPr/>
          </p:nvGrpSpPr>
          <p:grpSpPr>
            <a:xfrm>
              <a:off x="10361694" y="1691416"/>
              <a:ext cx="1268226" cy="548640"/>
              <a:chOff x="6660192" y="1453876"/>
              <a:chExt cx="1268226" cy="548640"/>
            </a:xfrm>
          </p:grpSpPr>
          <p:sp>
            <p:nvSpPr>
              <p:cNvPr id="59" name="Flowchart: Direct Access Storage 58"/>
              <p:cNvSpPr/>
              <p:nvPr/>
            </p:nvSpPr>
            <p:spPr>
              <a:xfrm flipH="1">
                <a:off x="6660192" y="1453876"/>
                <a:ext cx="1268226" cy="548640"/>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176">
                  <a:solidFill>
                    <a:srgbClr val="010101"/>
                  </a:solidFill>
                  <a:latin typeface="Segoe UI" panose="020B0502040204020203" pitchFamily="34" charset="0"/>
                  <a:cs typeface="Segoe UI" panose="020B0502040204020203" pitchFamily="34" charset="0"/>
                </a:endParaRPr>
              </a:p>
            </p:txBody>
          </p:sp>
          <p:sp>
            <p:nvSpPr>
              <p:cNvPr id="60" name="TextBox 59"/>
              <p:cNvSpPr txBox="1"/>
              <p:nvPr/>
            </p:nvSpPr>
            <p:spPr>
              <a:xfrm>
                <a:off x="7146551" y="1543530"/>
                <a:ext cx="376412" cy="278760"/>
              </a:xfrm>
              <a:prstGeom prst="rect">
                <a:avLst/>
              </a:prstGeom>
              <a:noFill/>
            </p:spPr>
            <p:txBody>
              <a:bodyPr wrap="none" rtlCol="0">
                <a:spAutoFit/>
              </a:bodyPr>
              <a:lstStyle/>
              <a:p>
                <a:pPr defTabSz="914367"/>
                <a:r>
                  <a:rPr lang="en-US" sz="1176" dirty="0">
                    <a:solidFill>
                      <a:srgbClr val="FFFFFF"/>
                    </a:solidFill>
                    <a:latin typeface="Segoe UI" panose="020B0502040204020203" pitchFamily="34" charset="0"/>
                    <a:cs typeface="Segoe UI" panose="020B0502040204020203" pitchFamily="34" charset="0"/>
                  </a:rPr>
                  <a:t>EH</a:t>
                </a:r>
              </a:p>
            </p:txBody>
          </p:sp>
        </p:grpSp>
        <p:sp>
          <p:nvSpPr>
            <p:cNvPr id="56" name="Rectangle 55"/>
            <p:cNvSpPr/>
            <p:nvPr/>
          </p:nvSpPr>
          <p:spPr>
            <a:xfrm>
              <a:off x="10121813" y="594995"/>
              <a:ext cx="1814572" cy="175050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57" name="TextBox 56"/>
            <p:cNvSpPr txBox="1"/>
            <p:nvPr/>
          </p:nvSpPr>
          <p:spPr>
            <a:xfrm>
              <a:off x="10121813" y="594995"/>
              <a:ext cx="1669240" cy="369332"/>
            </a:xfrm>
            <a:prstGeom prst="rect">
              <a:avLst/>
            </a:prstGeom>
            <a:noFill/>
          </p:spPr>
          <p:txBody>
            <a:bodyPr wrap="none" rtlCol="0">
              <a:spAutoFit/>
            </a:bodyPr>
            <a:lstStyle/>
            <a:p>
              <a:pPr defTabSz="914367"/>
              <a:r>
                <a:rPr lang="en-US" sz="1765" dirty="0">
                  <a:solidFill>
                    <a:srgbClr val="010101"/>
                  </a:solidFill>
                  <a:latin typeface="Segoe UI" panose="020B0502040204020203" pitchFamily="34" charset="0"/>
                  <a:cs typeface="Segoe UI" panose="020B0502040204020203" pitchFamily="34" charset="0"/>
                </a:rPr>
                <a:t>EH namespace</a:t>
              </a:r>
            </a:p>
          </p:txBody>
        </p:sp>
      </p:grpSp>
      <p:grpSp>
        <p:nvGrpSpPr>
          <p:cNvPr id="63" name="Group 62"/>
          <p:cNvGrpSpPr/>
          <p:nvPr/>
        </p:nvGrpSpPr>
        <p:grpSpPr>
          <a:xfrm>
            <a:off x="8761443" y="2438606"/>
            <a:ext cx="1778901" cy="1328888"/>
            <a:chOff x="10621475" y="3794435"/>
            <a:chExt cx="1814572" cy="1355535"/>
          </a:xfrm>
        </p:grpSpPr>
        <p:grpSp>
          <p:nvGrpSpPr>
            <p:cNvPr id="64" name="Group 63"/>
            <p:cNvGrpSpPr/>
            <p:nvPr/>
          </p:nvGrpSpPr>
          <p:grpSpPr>
            <a:xfrm>
              <a:off x="10859158" y="4618776"/>
              <a:ext cx="1272622" cy="443198"/>
              <a:chOff x="7656460" y="3007902"/>
              <a:chExt cx="1272622" cy="443198"/>
            </a:xfrm>
          </p:grpSpPr>
          <p:grpSp>
            <p:nvGrpSpPr>
              <p:cNvPr id="75" name="Group 74"/>
              <p:cNvGrpSpPr/>
              <p:nvPr/>
            </p:nvGrpSpPr>
            <p:grpSpPr>
              <a:xfrm rot="10800000">
                <a:off x="7656460" y="3083944"/>
                <a:ext cx="1272622" cy="291110"/>
                <a:chOff x="5749182" y="5575856"/>
                <a:chExt cx="1357464" cy="914400"/>
              </a:xfrm>
            </p:grpSpPr>
            <p:sp>
              <p:nvSpPr>
                <p:cNvPr id="77" name="Flowchart: Magnetic Disk 76"/>
                <p:cNvSpPr/>
                <p:nvPr/>
              </p:nvSpPr>
              <p:spPr bwMode="auto">
                <a:xfrm rot="5400000">
                  <a:off x="5520582"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78" name="Flowchart: Magnetic Disk 77"/>
                <p:cNvSpPr/>
                <p:nvPr/>
              </p:nvSpPr>
              <p:spPr bwMode="auto">
                <a:xfrm rot="5400000">
                  <a:off x="5817441"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79" name="Flowchart: Magnetic Disk 78"/>
                <p:cNvSpPr/>
                <p:nvPr/>
              </p:nvSpPr>
              <p:spPr bwMode="auto">
                <a:xfrm rot="5400000">
                  <a:off x="6119294"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80" name="Flowchart: Magnetic Disk 79"/>
                <p:cNvSpPr/>
                <p:nvPr/>
              </p:nvSpPr>
              <p:spPr bwMode="auto">
                <a:xfrm rot="5400000">
                  <a:off x="6420846"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grpSp>
          <p:sp>
            <p:nvSpPr>
              <p:cNvPr id="76" name="TextBox 75"/>
              <p:cNvSpPr txBox="1"/>
              <p:nvPr/>
            </p:nvSpPr>
            <p:spPr>
              <a:xfrm>
                <a:off x="7744872" y="3007902"/>
                <a:ext cx="1034177" cy="443198"/>
              </a:xfrm>
              <a:prstGeom prst="rect">
                <a:avLst/>
              </a:prstGeom>
              <a:noFill/>
            </p:spPr>
            <p:txBody>
              <a:bodyPr wrap="square" lIns="168080" tIns="134464" rIns="168080" bIns="134464" rtlCol="0" anchor="ctr">
                <a:spAutoFit/>
              </a:bodyPr>
              <a:lstStyle/>
              <a:p>
                <a:pPr algn="ctr" defTabSz="914367">
                  <a:lnSpc>
                    <a:spcPct val="90000"/>
                  </a:lnSpc>
                  <a:spcAft>
                    <a:spcPts val="552"/>
                  </a:spcAft>
                </a:pPr>
                <a:r>
                  <a:rPr lang="en-US" sz="1176" dirty="0">
                    <a:solidFill>
                      <a:srgbClr val="FFFFFF"/>
                    </a:solidFill>
                    <a:latin typeface="Segoe UI" panose="020B0502040204020203" pitchFamily="34" charset="0"/>
                    <a:cs typeface="Segoe UI" panose="020B0502040204020203" pitchFamily="34" charset="0"/>
                  </a:rPr>
                  <a:t>Queue</a:t>
                </a:r>
              </a:p>
            </p:txBody>
          </p:sp>
        </p:grpSp>
        <p:grpSp>
          <p:nvGrpSpPr>
            <p:cNvPr id="65" name="Group 64"/>
            <p:cNvGrpSpPr/>
            <p:nvPr/>
          </p:nvGrpSpPr>
          <p:grpSpPr>
            <a:xfrm>
              <a:off x="10863333" y="4209939"/>
              <a:ext cx="1272622" cy="443198"/>
              <a:chOff x="7656460" y="3007902"/>
              <a:chExt cx="1272622" cy="443198"/>
            </a:xfrm>
          </p:grpSpPr>
          <p:grpSp>
            <p:nvGrpSpPr>
              <p:cNvPr id="69" name="Group 68"/>
              <p:cNvGrpSpPr/>
              <p:nvPr/>
            </p:nvGrpSpPr>
            <p:grpSpPr>
              <a:xfrm rot="10800000">
                <a:off x="7656460" y="3083944"/>
                <a:ext cx="1272622" cy="291110"/>
                <a:chOff x="5749182" y="5575856"/>
                <a:chExt cx="1357464" cy="914400"/>
              </a:xfrm>
            </p:grpSpPr>
            <p:sp>
              <p:nvSpPr>
                <p:cNvPr id="71" name="Flowchart: Magnetic Disk 70"/>
                <p:cNvSpPr/>
                <p:nvPr/>
              </p:nvSpPr>
              <p:spPr bwMode="auto">
                <a:xfrm rot="5400000">
                  <a:off x="5520582"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72" name="Flowchart: Magnetic Disk 71"/>
                <p:cNvSpPr/>
                <p:nvPr/>
              </p:nvSpPr>
              <p:spPr bwMode="auto">
                <a:xfrm rot="5400000">
                  <a:off x="5817441"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73" name="Flowchart: Magnetic Disk 72"/>
                <p:cNvSpPr/>
                <p:nvPr/>
              </p:nvSpPr>
              <p:spPr bwMode="auto">
                <a:xfrm rot="5400000">
                  <a:off x="6119294"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sp>
              <p:nvSpPr>
                <p:cNvPr id="74" name="Flowchart: Magnetic Disk 73"/>
                <p:cNvSpPr/>
                <p:nvPr/>
              </p:nvSpPr>
              <p:spPr bwMode="auto">
                <a:xfrm rot="5400000">
                  <a:off x="6420846" y="5804456"/>
                  <a:ext cx="914400" cy="457200"/>
                </a:xfrm>
                <a:prstGeom prst="flowChartMagneticDisk">
                  <a:avLst/>
                </a:prstGeom>
                <a:ln>
                  <a:solidFill>
                    <a:schemeClr val="accent6">
                      <a:lumMod val="7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pPr>
                  <a:endParaRPr lang="en-US" sz="1176" dirty="0">
                    <a:solidFill>
                      <a:srgbClr val="010101"/>
                    </a:solidFill>
                    <a:latin typeface="Segoe UI" panose="020B0502040204020203" pitchFamily="34" charset="0"/>
                    <a:cs typeface="Segoe UI" panose="020B0502040204020203" pitchFamily="34" charset="0"/>
                  </a:endParaRPr>
                </a:p>
              </p:txBody>
            </p:sp>
          </p:grpSp>
          <p:sp>
            <p:nvSpPr>
              <p:cNvPr id="70" name="TextBox 69"/>
              <p:cNvSpPr txBox="1"/>
              <p:nvPr/>
            </p:nvSpPr>
            <p:spPr>
              <a:xfrm>
                <a:off x="7744872" y="3007902"/>
                <a:ext cx="1035337" cy="443198"/>
              </a:xfrm>
              <a:prstGeom prst="rect">
                <a:avLst/>
              </a:prstGeom>
              <a:noFill/>
            </p:spPr>
            <p:txBody>
              <a:bodyPr wrap="square" lIns="168080" tIns="134464" rIns="168080" bIns="134464" rtlCol="0" anchor="ctr">
                <a:spAutoFit/>
              </a:bodyPr>
              <a:lstStyle/>
              <a:p>
                <a:pPr algn="ctr" defTabSz="914367">
                  <a:lnSpc>
                    <a:spcPct val="90000"/>
                  </a:lnSpc>
                  <a:spcAft>
                    <a:spcPts val="552"/>
                  </a:spcAft>
                </a:pPr>
                <a:r>
                  <a:rPr lang="en-US" sz="1176" dirty="0">
                    <a:solidFill>
                      <a:srgbClr val="FFFFFF"/>
                    </a:solidFill>
                    <a:latin typeface="Segoe UI" panose="020B0502040204020203" pitchFamily="34" charset="0"/>
                    <a:cs typeface="Segoe UI" panose="020B0502040204020203" pitchFamily="34" charset="0"/>
                  </a:rPr>
                  <a:t>Queue</a:t>
                </a:r>
              </a:p>
            </p:txBody>
          </p:sp>
        </p:grpSp>
        <p:sp>
          <p:nvSpPr>
            <p:cNvPr id="66" name="Rectangle 65"/>
            <p:cNvSpPr/>
            <p:nvPr/>
          </p:nvSpPr>
          <p:spPr>
            <a:xfrm>
              <a:off x="10621475" y="3794435"/>
              <a:ext cx="1814572" cy="135553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68" name="TextBox 67"/>
            <p:cNvSpPr txBox="1"/>
            <p:nvPr/>
          </p:nvSpPr>
          <p:spPr>
            <a:xfrm>
              <a:off x="10621475" y="3794435"/>
              <a:ext cx="1645194" cy="369332"/>
            </a:xfrm>
            <a:prstGeom prst="rect">
              <a:avLst/>
            </a:prstGeom>
            <a:noFill/>
          </p:spPr>
          <p:txBody>
            <a:bodyPr wrap="none" rtlCol="0">
              <a:spAutoFit/>
            </a:bodyPr>
            <a:lstStyle/>
            <a:p>
              <a:pPr defTabSz="914367"/>
              <a:r>
                <a:rPr lang="en-US" sz="1765" dirty="0">
                  <a:solidFill>
                    <a:srgbClr val="010101"/>
                  </a:solidFill>
                  <a:latin typeface="Segoe UI" panose="020B0502040204020203" pitchFamily="34" charset="0"/>
                  <a:cs typeface="Segoe UI" panose="020B0502040204020203" pitchFamily="34" charset="0"/>
                </a:rPr>
                <a:t>SB namespace</a:t>
              </a:r>
            </a:p>
          </p:txBody>
        </p:sp>
      </p:grpSp>
      <p:cxnSp>
        <p:nvCxnSpPr>
          <p:cNvPr id="88" name="Curved Connector 101"/>
          <p:cNvCxnSpPr>
            <a:endCxn id="80" idx="1"/>
          </p:cNvCxnSpPr>
          <p:nvPr/>
        </p:nvCxnSpPr>
        <p:spPr>
          <a:xfrm flipV="1">
            <a:off x="7722288" y="3463984"/>
            <a:ext cx="1272166" cy="3158"/>
          </a:xfrm>
          <a:prstGeom prst="curvedConnector3">
            <a:avLst>
              <a:gd name="adj1" fmla="val 50000"/>
            </a:avLst>
          </a:prstGeom>
          <a:ln w="19050">
            <a:solidFill>
              <a:srgbClr val="505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7967882" y="3050437"/>
            <a:ext cx="581202" cy="577052"/>
            <a:chOff x="991788" y="3339288"/>
            <a:chExt cx="592856" cy="588623"/>
          </a:xfrm>
        </p:grpSpPr>
        <p:sp>
          <p:nvSpPr>
            <p:cNvPr id="90" name="Rectangle 89"/>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91" name="TextBox 90"/>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cxnSp>
        <p:nvCxnSpPr>
          <p:cNvPr id="92" name="Straight Arrow Connector 91"/>
          <p:cNvCxnSpPr>
            <a:stCxn id="77" idx="3"/>
          </p:cNvCxnSpPr>
          <p:nvPr/>
        </p:nvCxnSpPr>
        <p:spPr>
          <a:xfrm flipV="1">
            <a:off x="10242060" y="3459134"/>
            <a:ext cx="1630223" cy="4850"/>
          </a:xfrm>
          <a:prstGeom prst="straightConnector1">
            <a:avLst/>
          </a:prstGeom>
          <a:ln w="3810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10670404" y="3028670"/>
            <a:ext cx="581202" cy="577052"/>
            <a:chOff x="991788" y="3339288"/>
            <a:chExt cx="592856" cy="588623"/>
          </a:xfrm>
        </p:grpSpPr>
        <p:sp>
          <p:nvSpPr>
            <p:cNvPr id="94" name="Rectangle 93"/>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95" name="TextBox 94"/>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cxnSp>
        <p:nvCxnSpPr>
          <p:cNvPr id="96" name="Straight Arrow Connector 95"/>
          <p:cNvCxnSpPr>
            <a:stCxn id="61" idx="1"/>
          </p:cNvCxnSpPr>
          <p:nvPr/>
        </p:nvCxnSpPr>
        <p:spPr>
          <a:xfrm>
            <a:off x="10246153" y="4771468"/>
            <a:ext cx="1626130" cy="14181"/>
          </a:xfrm>
          <a:prstGeom prst="straightConnector1">
            <a:avLst/>
          </a:prstGeom>
          <a:ln w="3810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10670404" y="4332586"/>
            <a:ext cx="581202" cy="577052"/>
            <a:chOff x="991788" y="3339288"/>
            <a:chExt cx="592856" cy="588623"/>
          </a:xfrm>
        </p:grpSpPr>
        <p:sp>
          <p:nvSpPr>
            <p:cNvPr id="98" name="Rectangle 97"/>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99" name="TextBox 98"/>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cxnSp>
        <p:nvCxnSpPr>
          <p:cNvPr id="100" name="Straight Arrow Connector 99"/>
          <p:cNvCxnSpPr>
            <a:stCxn id="30" idx="3"/>
            <a:endCxn id="135" idx="1"/>
          </p:cNvCxnSpPr>
          <p:nvPr/>
        </p:nvCxnSpPr>
        <p:spPr>
          <a:xfrm flipV="1">
            <a:off x="3704682" y="3409930"/>
            <a:ext cx="2447835" cy="364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p:cNvCxnSpPr/>
          <p:nvPr/>
        </p:nvCxnSpPr>
        <p:spPr>
          <a:xfrm>
            <a:off x="1716730" y="3812716"/>
            <a:ext cx="1255644" cy="473"/>
          </a:xfrm>
          <a:prstGeom prst="straightConnector1">
            <a:avLst/>
          </a:prstGeom>
          <a:ln w="19050">
            <a:solidFill>
              <a:schemeClr val="bg1">
                <a:lumMod val="65000"/>
              </a:schemeClr>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4654569" y="1384681"/>
            <a:ext cx="249187" cy="250967"/>
            <a:chOff x="4394200" y="2326592"/>
            <a:chExt cx="4115573" cy="4144960"/>
          </a:xfrm>
        </p:grpSpPr>
        <p:sp>
          <p:nvSpPr>
            <p:cNvPr id="83" name="Rectangle 82"/>
            <p:cNvSpPr/>
            <p:nvPr/>
          </p:nvSpPr>
          <p:spPr bwMode="auto">
            <a:xfrm>
              <a:off x="4394200" y="2326592"/>
              <a:ext cx="4115573" cy="4144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L-Shape 83"/>
            <p:cNvSpPr/>
            <p:nvPr/>
          </p:nvSpPr>
          <p:spPr bwMode="auto">
            <a:xfrm>
              <a:off x="4394200" y="535395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L-Shape 84"/>
            <p:cNvSpPr/>
            <p:nvPr/>
          </p:nvSpPr>
          <p:spPr bwMode="auto">
            <a:xfrm rot="10800000">
              <a:off x="7354073" y="2326592"/>
              <a:ext cx="1155700" cy="1117600"/>
            </a:xfrm>
            <a:prstGeom prst="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p:cNvSpPr/>
            <p:nvPr/>
          </p:nvSpPr>
          <p:spPr bwMode="auto">
            <a:xfrm>
              <a:off x="6507480" y="3962400"/>
              <a:ext cx="815340" cy="8153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p:cNvSpPr/>
            <p:nvPr/>
          </p:nvSpPr>
          <p:spPr bwMode="auto">
            <a:xfrm>
              <a:off x="7056120" y="504444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p:cNvSpPr/>
            <p:nvPr/>
          </p:nvSpPr>
          <p:spPr bwMode="auto">
            <a:xfrm>
              <a:off x="5951220" y="3078480"/>
              <a:ext cx="601980" cy="6019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Oval 101"/>
            <p:cNvSpPr/>
            <p:nvPr/>
          </p:nvSpPr>
          <p:spPr bwMode="auto">
            <a:xfrm>
              <a:off x="5105400" y="427482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Oval 102"/>
            <p:cNvSpPr/>
            <p:nvPr/>
          </p:nvSpPr>
          <p:spPr bwMode="auto">
            <a:xfrm>
              <a:off x="6019800" y="5059680"/>
              <a:ext cx="487680" cy="4876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rot="3266723">
              <a:off x="6126479" y="380238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rot="3266723">
              <a:off x="6774179" y="4899660"/>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rot="7369166">
              <a:off x="6065519" y="4922518"/>
              <a:ext cx="83820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rot="21340763">
              <a:off x="5546991" y="4402220"/>
              <a:ext cx="1097280" cy="7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p:cNvGrpSpPr/>
          <p:nvPr/>
        </p:nvGrpSpPr>
        <p:grpSpPr>
          <a:xfrm>
            <a:off x="269240" y="1314517"/>
            <a:ext cx="1440567" cy="4997782"/>
            <a:chOff x="274638" y="1340379"/>
            <a:chExt cx="1469453" cy="5097998"/>
          </a:xfrm>
        </p:grpSpPr>
        <p:sp>
          <p:nvSpPr>
            <p:cNvPr id="109" name="device"/>
            <p:cNvSpPr/>
            <p:nvPr/>
          </p:nvSpPr>
          <p:spPr bwMode="auto">
            <a:xfrm>
              <a:off x="274638" y="1340379"/>
              <a:ext cx="1469453" cy="50979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30" rIns="0" bIns="89604" numCol="1" spcCol="0" rtlCol="0" fromWordArt="0" anchor="b" anchorCtr="0" forceAA="0" compatLnSpc="1">
              <a:prstTxWarp prst="textNoShape">
                <a:avLst/>
              </a:prstTxWarp>
              <a:noAutofit/>
            </a:bodyPr>
            <a:lstStyle/>
            <a:p>
              <a:pPr algn="ctr" defTabSz="895575" fontAlgn="base">
                <a:spcBef>
                  <a:spcPct val="0"/>
                </a:spcBef>
                <a:defRPr/>
              </a:pPr>
              <a:r>
                <a:rPr lang="en-US" sz="1176" kern="0" dirty="0">
                  <a:solidFill>
                    <a:srgbClr val="FFFFFF"/>
                  </a:solidFill>
                  <a:latin typeface="Segoe UI"/>
                  <a:ea typeface="Segoe UI" pitchFamily="34" charset="0"/>
                  <a:cs typeface="Segoe UI" pitchFamily="34" charset="0"/>
                </a:rPr>
                <a:t>Device</a:t>
              </a:r>
            </a:p>
          </p:txBody>
        </p:sp>
        <p:grpSp>
          <p:nvGrpSpPr>
            <p:cNvPr id="110" name="Group 109"/>
            <p:cNvGrpSpPr/>
            <p:nvPr/>
          </p:nvGrpSpPr>
          <p:grpSpPr>
            <a:xfrm>
              <a:off x="552248" y="1945944"/>
              <a:ext cx="349791" cy="579342"/>
              <a:chOff x="1763317" y="5394932"/>
              <a:chExt cx="349840" cy="579424"/>
            </a:xfrm>
            <a:solidFill>
              <a:schemeClr val="bg1"/>
            </a:solidFill>
          </p:grpSpPr>
          <p:sp>
            <p:nvSpPr>
              <p:cNvPr id="118" name="Freeform 13"/>
              <p:cNvSpPr>
                <a:spLocks noEditPoints="1"/>
              </p:cNvSpPr>
              <p:nvPr/>
            </p:nvSpPr>
            <p:spPr bwMode="auto">
              <a:xfrm>
                <a:off x="1763317" y="5394932"/>
                <a:ext cx="294924" cy="198821"/>
              </a:xfrm>
              <a:prstGeom prst="fram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nvGrpSpPr>
            <p:cNvPr id="111" name="Group 110"/>
            <p:cNvGrpSpPr/>
            <p:nvPr/>
          </p:nvGrpSpPr>
          <p:grpSpPr>
            <a:xfrm>
              <a:off x="902040" y="2286596"/>
              <a:ext cx="564440" cy="467239"/>
              <a:chOff x="517516" y="3589298"/>
              <a:chExt cx="1770439" cy="1465554"/>
            </a:xfrm>
            <a:solidFill>
              <a:schemeClr val="bg1"/>
            </a:solidFill>
          </p:grpSpPr>
          <p:sp>
            <p:nvSpPr>
              <p:cNvPr id="11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16" name="Oval 29"/>
              <p:cNvSpPr>
                <a:spLocks noChangeArrowheads="1"/>
              </p:cNvSpPr>
              <p:nvPr/>
            </p:nvSpPr>
            <p:spPr bwMode="auto">
              <a:xfrm>
                <a:off x="1204260" y="3589298"/>
                <a:ext cx="241493" cy="241493"/>
              </a:xfrm>
              <a:prstGeom prst="ellipse">
                <a:avLst/>
              </a:prstGeom>
              <a:grpFill/>
              <a:ln>
                <a:noFill/>
              </a:ln>
              <a:extLst/>
            </p:spPr>
            <p:txBody>
              <a:bodyPr vert="horz" wrap="square" lIns="89630" tIns="44814" rIns="89630" bIns="44814" numCol="1" anchor="t" anchorCtr="0" compatLnSpc="1">
                <a:prstTxWarp prst="textNoShape">
                  <a:avLst/>
                </a:prstTxWarp>
              </a:bodyPr>
              <a:lstStyle/>
              <a:p>
                <a:pPr defTabSz="914139">
                  <a:defRPr/>
                </a:pPr>
                <a:endParaRPr lang="en-US" sz="1176" kern="0">
                  <a:solidFill>
                    <a:sysClr val="windowText" lastClr="000000"/>
                  </a:solidFill>
                  <a:latin typeface="Segoe UI"/>
                </a:endParaRPr>
              </a:p>
            </p:txBody>
          </p:sp>
          <p:sp>
            <p:nvSpPr>
              <p:cNvPr id="11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defRPr/>
                </a:pPr>
                <a:endParaRPr lang="en-US" sz="1176" kern="0" dirty="0" err="1">
                  <a:solidFill>
                    <a:srgbClr val="161616"/>
                  </a:solidFill>
                  <a:latin typeface="Segoe UI"/>
                  <a:ea typeface="Segoe UI" pitchFamily="34" charset="0"/>
                  <a:cs typeface="Segoe UI" pitchFamily="34" charset="0"/>
                </a:endParaRPr>
              </a:p>
            </p:txBody>
          </p:sp>
        </p:grpSp>
        <p:grpSp>
          <p:nvGrpSpPr>
            <p:cNvPr id="112" name="Group 111"/>
            <p:cNvGrpSpPr/>
            <p:nvPr/>
          </p:nvGrpSpPr>
          <p:grpSpPr>
            <a:xfrm>
              <a:off x="1042803" y="1875865"/>
              <a:ext cx="423676" cy="255222"/>
              <a:chOff x="1783977" y="3232718"/>
              <a:chExt cx="423736" cy="255258"/>
            </a:xfrm>
            <a:solidFill>
              <a:schemeClr val="bg1"/>
            </a:solidFill>
          </p:grpSpPr>
          <p:sp>
            <p:nvSpPr>
              <p:cNvPr id="113"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sp>
            <p:nvSpPr>
              <p:cNvPr id="11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1176" kern="0" dirty="0" err="1">
                  <a:solidFill>
                    <a:sysClr val="windowText" lastClr="000000"/>
                  </a:solidFill>
                  <a:latin typeface="Segoe UI"/>
                </a:endParaRPr>
              </a:p>
            </p:txBody>
          </p:sp>
        </p:grpSp>
      </p:grpSp>
      <p:grpSp>
        <p:nvGrpSpPr>
          <p:cNvPr id="134" name="Group 133"/>
          <p:cNvGrpSpPr/>
          <p:nvPr/>
        </p:nvGrpSpPr>
        <p:grpSpPr>
          <a:xfrm>
            <a:off x="6152517" y="3063182"/>
            <a:ext cx="1473640" cy="693496"/>
            <a:chOff x="6268109" y="2562136"/>
            <a:chExt cx="1503190" cy="707402"/>
          </a:xfrm>
        </p:grpSpPr>
        <p:sp>
          <p:nvSpPr>
            <p:cNvPr id="135" name="C2D send endpoint"/>
            <p:cNvSpPr/>
            <p:nvPr/>
          </p:nvSpPr>
          <p:spPr bwMode="auto">
            <a:xfrm>
              <a:off x="6268109" y="2562136"/>
              <a:ext cx="1503190" cy="70740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Queue Connector</a:t>
              </a:r>
            </a:p>
          </p:txBody>
        </p:sp>
        <p:grpSp>
          <p:nvGrpSpPr>
            <p:cNvPr id="136" name="Group 135"/>
            <p:cNvGrpSpPr/>
            <p:nvPr/>
          </p:nvGrpSpPr>
          <p:grpSpPr>
            <a:xfrm>
              <a:off x="7470564" y="2647101"/>
              <a:ext cx="184602" cy="186379"/>
              <a:chOff x="7470564" y="2647101"/>
              <a:chExt cx="184602" cy="186379"/>
            </a:xfrm>
          </p:grpSpPr>
          <p:sp>
            <p:nvSpPr>
              <p:cNvPr id="137" name="Oval 718"/>
              <p:cNvSpPr>
                <a:spLocks noChangeArrowheads="1"/>
              </p:cNvSpPr>
              <p:nvPr/>
            </p:nvSpPr>
            <p:spPr bwMode="auto">
              <a:xfrm>
                <a:off x="7470564" y="2782147"/>
                <a:ext cx="50741"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38"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39"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grpSp>
        <p:nvGrpSpPr>
          <p:cNvPr id="140" name="Group 139"/>
          <p:cNvGrpSpPr/>
          <p:nvPr/>
        </p:nvGrpSpPr>
        <p:grpSpPr>
          <a:xfrm>
            <a:off x="6144892" y="1414969"/>
            <a:ext cx="1473640" cy="1040343"/>
            <a:chOff x="6268109" y="1442845"/>
            <a:chExt cx="1503190" cy="1061204"/>
          </a:xfrm>
        </p:grpSpPr>
        <p:sp>
          <p:nvSpPr>
            <p:cNvPr id="141" name="D2C receive endpoint"/>
            <p:cNvSpPr/>
            <p:nvPr/>
          </p:nvSpPr>
          <p:spPr bwMode="auto">
            <a:xfrm>
              <a:off x="6268109" y="1442845"/>
              <a:ext cx="1503190" cy="1061204"/>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D2C receive endpoint</a:t>
              </a:r>
            </a:p>
          </p:txBody>
        </p:sp>
        <p:sp>
          <p:nvSpPr>
            <p:cNvPr id="142" name="D2C receive endpoint"/>
            <p:cNvSpPr>
              <a:spLocks noChangeAspect="1"/>
            </p:cNvSpPr>
            <p:nvPr/>
          </p:nvSpPr>
          <p:spPr>
            <a:xfrm>
              <a:off x="7380889" y="1570723"/>
              <a:ext cx="349250" cy="199256"/>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sz="1176" kern="0">
                <a:solidFill>
                  <a:srgbClr val="161616"/>
                </a:solidFill>
                <a:latin typeface="Segoe UI"/>
              </a:endParaRPr>
            </a:p>
          </p:txBody>
        </p:sp>
      </p:grpSp>
      <p:grpSp>
        <p:nvGrpSpPr>
          <p:cNvPr id="146" name="Group 145"/>
          <p:cNvGrpSpPr/>
          <p:nvPr/>
        </p:nvGrpSpPr>
        <p:grpSpPr>
          <a:xfrm>
            <a:off x="2020495" y="3366647"/>
            <a:ext cx="581202" cy="577052"/>
            <a:chOff x="991788" y="3339288"/>
            <a:chExt cx="592856" cy="588623"/>
          </a:xfrm>
        </p:grpSpPr>
        <p:sp>
          <p:nvSpPr>
            <p:cNvPr id="147" name="Rectangle 146"/>
            <p:cNvSpPr/>
            <p:nvPr/>
          </p:nvSpPr>
          <p:spPr>
            <a:xfrm>
              <a:off x="1208520" y="3537833"/>
              <a:ext cx="205538" cy="14691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010101"/>
                </a:solidFill>
                <a:latin typeface="Segoe UI" panose="020B0502040204020203" pitchFamily="34" charset="0"/>
                <a:cs typeface="Segoe UI" panose="020B0502040204020203" pitchFamily="34" charset="0"/>
              </a:endParaRPr>
            </a:p>
          </p:txBody>
        </p:sp>
        <p:sp>
          <p:nvSpPr>
            <p:cNvPr id="148" name="TextBox 147"/>
            <p:cNvSpPr txBox="1"/>
            <p:nvPr/>
          </p:nvSpPr>
          <p:spPr>
            <a:xfrm>
              <a:off x="991788" y="3339288"/>
              <a:ext cx="592856" cy="588623"/>
            </a:xfrm>
            <a:prstGeom prst="rect">
              <a:avLst/>
            </a:prstGeom>
            <a:noFill/>
          </p:spPr>
          <p:txBody>
            <a:bodyPr wrap="square" lIns="168080" tIns="134464" rIns="168080" bIns="134464" rtlCol="0">
              <a:spAutoFit/>
            </a:bodyPr>
            <a:lstStyle/>
            <a:p>
              <a:pPr defTabSz="914367">
                <a:lnSpc>
                  <a:spcPct val="90000"/>
                </a:lnSpc>
                <a:spcAft>
                  <a:spcPts val="552"/>
                </a:spcAft>
              </a:pPr>
              <a:r>
                <a:rPr lang="en-US" sz="2206" dirty="0">
                  <a:solidFill>
                    <a:srgbClr val="010101"/>
                  </a:solidFill>
                  <a:latin typeface="Segoe UI" panose="020B0502040204020203" pitchFamily="34" charset="0"/>
                  <a:ea typeface="Segoe UI Symbol" panose="020B0502040204020203" pitchFamily="34" charset="0"/>
                  <a:cs typeface="Segoe UI" panose="020B0502040204020203" pitchFamily="34" charset="0"/>
                </a:rPr>
                <a:t>✉</a:t>
              </a:r>
              <a:endParaRPr lang="en-US" sz="2206" dirty="0">
                <a:solidFill>
                  <a:srgbClr val="010101"/>
                </a:solidFill>
                <a:latin typeface="Segoe UI" panose="020B0502040204020203" pitchFamily="34" charset="0"/>
                <a:cs typeface="Segoe UI" panose="020B0502040204020203" pitchFamily="34" charset="0"/>
              </a:endParaRPr>
            </a:p>
          </p:txBody>
        </p:sp>
      </p:grpSp>
      <p:grpSp>
        <p:nvGrpSpPr>
          <p:cNvPr id="149" name="Group 148"/>
          <p:cNvGrpSpPr/>
          <p:nvPr/>
        </p:nvGrpSpPr>
        <p:grpSpPr>
          <a:xfrm>
            <a:off x="6152517" y="4438900"/>
            <a:ext cx="1473640" cy="693496"/>
            <a:chOff x="6268109" y="2562136"/>
            <a:chExt cx="1503190" cy="707402"/>
          </a:xfrm>
        </p:grpSpPr>
        <p:sp>
          <p:nvSpPr>
            <p:cNvPr id="150" name="C2D send endpoint"/>
            <p:cNvSpPr/>
            <p:nvPr/>
          </p:nvSpPr>
          <p:spPr bwMode="auto">
            <a:xfrm>
              <a:off x="6268109" y="2562136"/>
              <a:ext cx="1503190" cy="707402"/>
            </a:xfrm>
            <a:prstGeom prst="rect">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spcBef>
                  <a:spcPct val="0"/>
                </a:spcBef>
                <a:defRPr/>
              </a:pPr>
              <a:r>
                <a:rPr lang="en-US" sz="1176" kern="0" dirty="0">
                  <a:solidFill>
                    <a:srgbClr val="161616"/>
                  </a:solidFill>
                  <a:latin typeface="Segoe UI"/>
                  <a:ea typeface="Segoe UI" pitchFamily="34" charset="0"/>
                  <a:cs typeface="Segoe UI" pitchFamily="34" charset="0"/>
                </a:rPr>
                <a:t>Event Hub Connector</a:t>
              </a:r>
            </a:p>
          </p:txBody>
        </p:sp>
        <p:grpSp>
          <p:nvGrpSpPr>
            <p:cNvPr id="151" name="Group 150"/>
            <p:cNvGrpSpPr/>
            <p:nvPr/>
          </p:nvGrpSpPr>
          <p:grpSpPr>
            <a:xfrm>
              <a:off x="7470564" y="2647101"/>
              <a:ext cx="184602" cy="186379"/>
              <a:chOff x="7470564" y="2647101"/>
              <a:chExt cx="184602" cy="186379"/>
            </a:xfrm>
          </p:grpSpPr>
          <p:sp>
            <p:nvSpPr>
              <p:cNvPr id="152" name="Oval 718"/>
              <p:cNvSpPr>
                <a:spLocks noChangeArrowheads="1"/>
              </p:cNvSpPr>
              <p:nvPr/>
            </p:nvSpPr>
            <p:spPr bwMode="auto">
              <a:xfrm>
                <a:off x="7470564" y="2782147"/>
                <a:ext cx="50741" cy="51333"/>
              </a:xfrm>
              <a:prstGeom prst="ellipse">
                <a:avLst/>
              </a:pr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53" name="Freeform 719"/>
              <p:cNvSpPr>
                <a:spLocks/>
              </p:cNvSpPr>
              <p:nvPr/>
            </p:nvSpPr>
            <p:spPr bwMode="auto">
              <a:xfrm>
                <a:off x="7470564" y="2709885"/>
                <a:ext cx="122015" cy="123595"/>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sp>
            <p:nvSpPr>
              <p:cNvPr id="154" name="Freeform 720"/>
              <p:cNvSpPr>
                <a:spLocks/>
              </p:cNvSpPr>
              <p:nvPr/>
            </p:nvSpPr>
            <p:spPr bwMode="auto">
              <a:xfrm>
                <a:off x="7470564" y="2647101"/>
                <a:ext cx="184602" cy="186379"/>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176" kern="0">
                  <a:solidFill>
                    <a:sysClr val="windowText" lastClr="000000"/>
                  </a:solidFill>
                  <a:latin typeface="Segoe UI"/>
                </a:endParaRPr>
              </a:p>
            </p:txBody>
          </p:sp>
        </p:grpSp>
      </p:grpSp>
    </p:spTree>
    <p:extLst>
      <p:ext uri="{BB962C8B-B14F-4D97-AF65-F5344CB8AC3E}">
        <p14:creationId xmlns:p14="http://schemas.microsoft.com/office/powerpoint/2010/main" val="358148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wrap="square" lIns="0" tIns="89642" rIns="0" bIns="89642" rtlCol="0" anchor="t">
            <a:noAutofit/>
          </a:bodyPr>
          <a:lstStyle/>
          <a:p>
            <a:r>
              <a:rPr lang="en-US" dirty="0"/>
              <a:t>D2C: Consuming events</a:t>
            </a:r>
          </a:p>
        </p:txBody>
      </p:sp>
      <p:cxnSp>
        <p:nvCxnSpPr>
          <p:cNvPr id="44" name="Straight Arrow Connector 43"/>
          <p:cNvCxnSpPr/>
          <p:nvPr/>
        </p:nvCxnSpPr>
        <p:spPr>
          <a:xfrm>
            <a:off x="6399591" y="4018613"/>
            <a:ext cx="199092" cy="0"/>
          </a:xfrm>
          <a:prstGeom prst="straightConnector1">
            <a:avLst/>
          </a:prstGeom>
          <a:ln w="9525">
            <a:solidFill>
              <a:schemeClr val="bg1">
                <a:lumMod val="75000"/>
              </a:schemeClr>
            </a:solidFill>
            <a:headEnd type="none" w="lg" len="med"/>
            <a:tailEnd type="triangle" w="med" len="sm"/>
          </a:ln>
        </p:spPr>
        <p:style>
          <a:lnRef idx="3">
            <a:schemeClr val="accent4"/>
          </a:lnRef>
          <a:fillRef idx="0">
            <a:schemeClr val="accent4"/>
          </a:fillRef>
          <a:effectRef idx="2">
            <a:schemeClr val="accent4"/>
          </a:effectRef>
          <a:fontRef idx="minor">
            <a:schemeClr val="tx1"/>
          </a:fontRef>
        </p:style>
      </p:cxnSp>
      <p:sp>
        <p:nvSpPr>
          <p:cNvPr id="45" name="Rectangle 44"/>
          <p:cNvSpPr/>
          <p:nvPr/>
        </p:nvSpPr>
        <p:spPr bwMode="auto">
          <a:xfrm>
            <a:off x="8067825" y="1315685"/>
            <a:ext cx="3991892" cy="1613565"/>
          </a:xfrm>
          <a:prstGeom prst="rect">
            <a:avLst/>
          </a:prstGeom>
          <a:noFill/>
          <a:ln w="9525">
            <a:solidFill>
              <a:srgbClr val="FFC000"/>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961" kern="0" dirty="0">
                <a:solidFill>
                  <a:srgbClr val="505050"/>
                </a:solidFill>
                <a:latin typeface="Segoe UI Light"/>
                <a:ea typeface="Segoe UI" pitchFamily="34" charset="0"/>
                <a:cs typeface="Segoe UI" pitchFamily="34" charset="0"/>
              </a:rPr>
              <a:t>Interactive path</a:t>
            </a:r>
          </a:p>
        </p:txBody>
      </p:sp>
      <p:sp>
        <p:nvSpPr>
          <p:cNvPr id="46" name="Rectangle 45"/>
          <p:cNvSpPr/>
          <p:nvPr/>
        </p:nvSpPr>
        <p:spPr bwMode="auto">
          <a:xfrm>
            <a:off x="8067825" y="4952923"/>
            <a:ext cx="3991892" cy="1613565"/>
          </a:xfrm>
          <a:prstGeom prst="rect">
            <a:avLst/>
          </a:prstGeom>
          <a:noFill/>
          <a:ln w="9525">
            <a:solidFill>
              <a:srgbClr val="FFC000"/>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961" kern="0" dirty="0">
                <a:solidFill>
                  <a:srgbClr val="505050"/>
                </a:solidFill>
                <a:latin typeface="Segoe UI Light"/>
                <a:ea typeface="Segoe UI" pitchFamily="34" charset="0"/>
                <a:cs typeface="Segoe UI" pitchFamily="34" charset="0"/>
              </a:rPr>
              <a:t>Cold path</a:t>
            </a:r>
          </a:p>
        </p:txBody>
      </p:sp>
      <p:sp>
        <p:nvSpPr>
          <p:cNvPr id="47" name="Rectangle 46"/>
          <p:cNvSpPr/>
          <p:nvPr/>
        </p:nvSpPr>
        <p:spPr bwMode="auto">
          <a:xfrm>
            <a:off x="8067825" y="3134304"/>
            <a:ext cx="3991892" cy="1613565"/>
          </a:xfrm>
          <a:prstGeom prst="rect">
            <a:avLst/>
          </a:prstGeom>
          <a:noFill/>
          <a:ln w="9525">
            <a:solidFill>
              <a:srgbClr val="FFC000"/>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961" kern="0" dirty="0">
                <a:solidFill>
                  <a:srgbClr val="505050"/>
                </a:solidFill>
                <a:latin typeface="Segoe UI Light"/>
                <a:ea typeface="Segoe UI" pitchFamily="34" charset="0"/>
                <a:cs typeface="Segoe UI" pitchFamily="34" charset="0"/>
              </a:rPr>
              <a:t>Hot path</a:t>
            </a:r>
          </a:p>
        </p:txBody>
      </p:sp>
      <p:sp>
        <p:nvSpPr>
          <p:cNvPr id="48" name="Rectangle 47"/>
          <p:cNvSpPr/>
          <p:nvPr/>
        </p:nvSpPr>
        <p:spPr bwMode="auto">
          <a:xfrm>
            <a:off x="8225943" y="5603730"/>
            <a:ext cx="1183281" cy="779890"/>
          </a:xfrm>
          <a:prstGeom prst="rect">
            <a:avLst/>
          </a:prstGeom>
          <a:solidFill>
            <a:schemeClr val="accent1"/>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Blob</a:t>
            </a:r>
          </a:p>
        </p:txBody>
      </p:sp>
      <p:sp>
        <p:nvSpPr>
          <p:cNvPr id="49" name="Rectangle 48"/>
          <p:cNvSpPr/>
          <p:nvPr/>
        </p:nvSpPr>
        <p:spPr>
          <a:xfrm>
            <a:off x="9485195" y="5603730"/>
            <a:ext cx="1183281" cy="779890"/>
          </a:xfrm>
          <a:prstGeom prst="rect">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6386">
              <a:defRPr/>
            </a:pPr>
            <a:r>
              <a:rPr lang="en-US" sz="1176" kern="0" dirty="0">
                <a:solidFill>
                  <a:srgbClr val="FFFFFF"/>
                </a:solidFill>
                <a:latin typeface="Segoe UI"/>
              </a:rPr>
              <a:t>C&amp;N&amp;L</a:t>
            </a:r>
          </a:p>
        </p:txBody>
      </p:sp>
      <p:sp>
        <p:nvSpPr>
          <p:cNvPr id="50" name="Rectangle 49"/>
          <p:cNvSpPr/>
          <p:nvPr/>
        </p:nvSpPr>
        <p:spPr>
          <a:xfrm>
            <a:off x="10744449" y="5603730"/>
            <a:ext cx="1183281" cy="779890"/>
          </a:xfrm>
          <a:prstGeom prst="rect">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6386">
              <a:defRPr/>
            </a:pPr>
            <a:r>
              <a:rPr lang="en-US" sz="1176" kern="0" dirty="0">
                <a:solidFill>
                  <a:srgbClr val="FFFFFF"/>
                </a:solidFill>
                <a:latin typeface="Segoe UI"/>
              </a:rPr>
              <a:t>Analytics</a:t>
            </a:r>
          </a:p>
        </p:txBody>
      </p:sp>
      <p:sp>
        <p:nvSpPr>
          <p:cNvPr id="57" name="Rectangle 56"/>
          <p:cNvSpPr/>
          <p:nvPr/>
        </p:nvSpPr>
        <p:spPr>
          <a:xfrm>
            <a:off x="9468157" y="3834099"/>
            <a:ext cx="1183281" cy="779890"/>
          </a:xfrm>
          <a:prstGeom prst="rect">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6386">
              <a:defRPr/>
            </a:pPr>
            <a:r>
              <a:rPr lang="en-US" sz="1176" kern="0" dirty="0">
                <a:solidFill>
                  <a:srgbClr val="FFFFFF"/>
                </a:solidFill>
                <a:latin typeface="Segoe UI"/>
              </a:rPr>
              <a:t>Cleaning, normalization, logging</a:t>
            </a:r>
          </a:p>
        </p:txBody>
      </p:sp>
      <p:sp>
        <p:nvSpPr>
          <p:cNvPr id="58" name="Rectangle 57"/>
          <p:cNvSpPr/>
          <p:nvPr/>
        </p:nvSpPr>
        <p:spPr>
          <a:xfrm>
            <a:off x="10744449" y="3834099"/>
            <a:ext cx="1183281" cy="779890"/>
          </a:xfrm>
          <a:prstGeom prst="rect">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6386">
              <a:defRPr/>
            </a:pPr>
            <a:r>
              <a:rPr lang="en-US" sz="1176" kern="0" dirty="0">
                <a:solidFill>
                  <a:srgbClr val="FFFFFF"/>
                </a:solidFill>
                <a:latin typeface="Segoe UI"/>
              </a:rPr>
              <a:t>Analytics</a:t>
            </a:r>
          </a:p>
        </p:txBody>
      </p:sp>
      <p:sp>
        <p:nvSpPr>
          <p:cNvPr id="59" name="Rectangle 58"/>
          <p:cNvSpPr/>
          <p:nvPr/>
        </p:nvSpPr>
        <p:spPr bwMode="auto">
          <a:xfrm>
            <a:off x="9468157" y="1997713"/>
            <a:ext cx="1183281" cy="779890"/>
          </a:xfrm>
          <a:prstGeom prst="rect">
            <a:avLst/>
          </a:prstGeom>
          <a:solidFill>
            <a:schemeClr val="accent1"/>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Q/T</a:t>
            </a:r>
          </a:p>
        </p:txBody>
      </p:sp>
      <p:sp>
        <p:nvSpPr>
          <p:cNvPr id="60" name="Rectangle 59"/>
          <p:cNvSpPr/>
          <p:nvPr/>
        </p:nvSpPr>
        <p:spPr bwMode="auto">
          <a:xfrm>
            <a:off x="10744449" y="1997713"/>
            <a:ext cx="1183281" cy="779890"/>
          </a:xfrm>
          <a:prstGeom prst="rect">
            <a:avLst/>
          </a:prstGeom>
          <a:solidFill>
            <a:schemeClr val="accent1"/>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Workers</a:t>
            </a:r>
          </a:p>
        </p:txBody>
      </p:sp>
      <p:sp>
        <p:nvSpPr>
          <p:cNvPr id="63" name="Rectangle 62"/>
          <p:cNvSpPr/>
          <p:nvPr/>
        </p:nvSpPr>
        <p:spPr>
          <a:xfrm>
            <a:off x="5633215" y="2919002"/>
            <a:ext cx="2019441" cy="2285252"/>
          </a:xfrm>
          <a:prstGeom prst="rect">
            <a:avLst/>
          </a:prstGeom>
          <a:solidFill>
            <a:schemeClr val="accent5"/>
          </a:solidFill>
          <a:ln>
            <a:noFill/>
          </a:ln>
        </p:spPr>
        <p:style>
          <a:lnRef idx="1">
            <a:schemeClr val="accent1"/>
          </a:lnRef>
          <a:fillRef idx="2">
            <a:schemeClr val="accent1"/>
          </a:fillRef>
          <a:effectRef idx="1">
            <a:schemeClr val="accent1"/>
          </a:effectRef>
          <a:fontRef idx="minor">
            <a:schemeClr val="dk1"/>
          </a:fontRef>
        </p:style>
        <p:txBody>
          <a:bodyPr rtlCol="0" anchor="ctr" anchorCtr="0"/>
          <a:lstStyle/>
          <a:p>
            <a:pPr defTabSz="896386">
              <a:defRPr/>
            </a:pPr>
            <a:r>
              <a:rPr lang="en-US" sz="1176" kern="0" dirty="0">
                <a:solidFill>
                  <a:srgbClr val="FFFFFF"/>
                </a:solidFill>
                <a:latin typeface="Segoe UI"/>
                <a:ea typeface="Times New Roman" panose="02020603050405020304" pitchFamily="18" charset="0"/>
                <a:cs typeface="Times New Roman" panose="02020603050405020304" pitchFamily="18" charset="0"/>
              </a:rPr>
              <a:t>   </a:t>
            </a:r>
            <a:r>
              <a:rPr lang="en-US" sz="1176" kern="0" dirty="0" err="1">
                <a:solidFill>
                  <a:srgbClr val="FFFFFF"/>
                </a:solidFill>
                <a:latin typeface="Segoe UI"/>
                <a:ea typeface="Times New Roman" panose="02020603050405020304" pitchFamily="18" charset="0"/>
                <a:cs typeface="Times New Roman" panose="02020603050405020304" pitchFamily="18" charset="0"/>
              </a:rPr>
              <a:t>IoT</a:t>
            </a:r>
            <a:r>
              <a:rPr lang="en-US" sz="1176" kern="0" dirty="0">
                <a:solidFill>
                  <a:srgbClr val="FFFFFF"/>
                </a:solidFill>
                <a:latin typeface="Segoe UI"/>
                <a:ea typeface="Times New Roman" panose="02020603050405020304" pitchFamily="18" charset="0"/>
                <a:cs typeface="Times New Roman" panose="02020603050405020304" pitchFamily="18" charset="0"/>
              </a:rPr>
              <a:t> Hub</a:t>
            </a:r>
            <a:endParaRPr lang="en-US" sz="1176" kern="0" dirty="0">
              <a:solidFill>
                <a:srgbClr val="FFFFFF"/>
              </a:solidFill>
              <a:latin typeface="Times New Roman" panose="02020603050405020304" pitchFamily="18" charset="0"/>
              <a:ea typeface="Times New Roman" panose="02020603050405020304" pitchFamily="18" charset="0"/>
            </a:endParaRPr>
          </a:p>
        </p:txBody>
      </p:sp>
      <p:sp>
        <p:nvSpPr>
          <p:cNvPr id="65" name="Rectangle 64"/>
          <p:cNvSpPr/>
          <p:nvPr/>
        </p:nvSpPr>
        <p:spPr>
          <a:xfrm>
            <a:off x="6634459" y="3627983"/>
            <a:ext cx="943133" cy="792644"/>
          </a:xfrm>
          <a:prstGeom prst="rect">
            <a:avLst/>
          </a:prstGeom>
          <a:solidFill>
            <a:schemeClr val="tx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896386">
              <a:defRPr/>
            </a:pPr>
            <a:r>
              <a:rPr lang="en-US" sz="1176" kern="0" dirty="0">
                <a:solidFill>
                  <a:srgbClr val="FFFFFF"/>
                </a:solidFill>
                <a:latin typeface="Segoe UI"/>
              </a:rPr>
              <a:t>Router</a:t>
            </a:r>
          </a:p>
        </p:txBody>
      </p:sp>
      <p:cxnSp>
        <p:nvCxnSpPr>
          <p:cNvPr id="66" name="Straight Arrow Connector 65"/>
          <p:cNvCxnSpPr/>
          <p:nvPr/>
        </p:nvCxnSpPr>
        <p:spPr>
          <a:xfrm>
            <a:off x="5398348" y="4018613"/>
            <a:ext cx="199092" cy="0"/>
          </a:xfrm>
          <a:prstGeom prst="straightConnector1">
            <a:avLst/>
          </a:prstGeom>
          <a:ln w="1905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398348" y="5012736"/>
            <a:ext cx="199092" cy="0"/>
          </a:xfrm>
          <a:prstGeom prst="straightConnector1">
            <a:avLst/>
          </a:prstGeom>
          <a:ln w="1905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398348" y="3024489"/>
            <a:ext cx="199092" cy="0"/>
          </a:xfrm>
          <a:prstGeom prst="straightConnector1">
            <a:avLst/>
          </a:prstGeom>
          <a:ln w="19050">
            <a:no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291397" y="3049150"/>
            <a:ext cx="341819" cy="2022453"/>
            <a:chOff x="5543089" y="3109795"/>
            <a:chExt cx="203084" cy="2063007"/>
          </a:xfrm>
        </p:grpSpPr>
        <p:cxnSp>
          <p:nvCxnSpPr>
            <p:cNvPr id="83" name="Straight Arrow Connector 82"/>
            <p:cNvCxnSpPr/>
            <p:nvPr/>
          </p:nvCxnSpPr>
          <p:spPr>
            <a:xfrm>
              <a:off x="5543089" y="4098698"/>
              <a:ext cx="203084" cy="0"/>
            </a:xfrm>
            <a:prstGeom prst="straightConnector1">
              <a:avLst/>
            </a:prstGeom>
            <a:ln w="9525">
              <a:solidFill>
                <a:schemeClr val="bg1">
                  <a:lumMod val="75000"/>
                </a:schemeClr>
              </a:solidFill>
              <a:headEnd type="none" w="lg" len="med"/>
              <a:tailEnd type="triangle" w="med" len="sm"/>
            </a:ln>
          </p:spPr>
          <p:style>
            <a:lnRef idx="3">
              <a:schemeClr val="accent4"/>
            </a:lnRef>
            <a:fillRef idx="0">
              <a:schemeClr val="accent4"/>
            </a:fillRef>
            <a:effectRef idx="2">
              <a:schemeClr val="accent4"/>
            </a:effectRef>
            <a:fontRef idx="minor">
              <a:schemeClr val="tx1"/>
            </a:fontRef>
          </p:style>
        </p:cxnSp>
        <p:cxnSp>
          <p:nvCxnSpPr>
            <p:cNvPr id="85" name="Straight Arrow Connector 84"/>
            <p:cNvCxnSpPr/>
            <p:nvPr/>
          </p:nvCxnSpPr>
          <p:spPr>
            <a:xfrm>
              <a:off x="5543089" y="5172802"/>
              <a:ext cx="203084" cy="0"/>
            </a:xfrm>
            <a:prstGeom prst="straightConnector1">
              <a:avLst/>
            </a:prstGeom>
            <a:ln w="9525">
              <a:solidFill>
                <a:schemeClr val="bg1">
                  <a:lumMod val="75000"/>
                </a:schemeClr>
              </a:solidFill>
              <a:headEnd type="none" w="lg" len="med"/>
              <a:tailEnd type="triangle" w="med" len="sm"/>
            </a:ln>
          </p:spPr>
          <p:style>
            <a:lnRef idx="3">
              <a:schemeClr val="accent4"/>
            </a:lnRef>
            <a:fillRef idx="0">
              <a:schemeClr val="accent4"/>
            </a:fillRef>
            <a:effectRef idx="2">
              <a:schemeClr val="accent4"/>
            </a:effectRef>
            <a:fontRef idx="minor">
              <a:schemeClr val="tx1"/>
            </a:fontRef>
          </p:style>
        </p:cxnSp>
        <p:cxnSp>
          <p:nvCxnSpPr>
            <p:cNvPr id="86" name="Straight Arrow Connector 85"/>
            <p:cNvCxnSpPr/>
            <p:nvPr/>
          </p:nvCxnSpPr>
          <p:spPr>
            <a:xfrm>
              <a:off x="5543089" y="3109795"/>
              <a:ext cx="203084" cy="0"/>
            </a:xfrm>
            <a:prstGeom prst="straightConnector1">
              <a:avLst/>
            </a:prstGeom>
            <a:ln w="9525">
              <a:solidFill>
                <a:schemeClr val="bg1">
                  <a:lumMod val="75000"/>
                </a:schemeClr>
              </a:solidFill>
              <a:headEnd type="none" w="lg" len="med"/>
              <a:tailEnd type="triangle" w="med" len="sm"/>
            </a:ln>
          </p:spPr>
          <p:style>
            <a:lnRef idx="3">
              <a:schemeClr val="accent4"/>
            </a:lnRef>
            <a:fillRef idx="0">
              <a:schemeClr val="accent4"/>
            </a:fillRef>
            <a:effectRef idx="2">
              <a:schemeClr val="accent4"/>
            </a:effectRef>
            <a:fontRef idx="minor">
              <a:schemeClr val="tx1"/>
            </a:fontRef>
          </p:style>
        </p:cxnSp>
      </p:grpSp>
      <p:cxnSp>
        <p:nvCxnSpPr>
          <p:cNvPr id="7" name="Elbow Connector 6"/>
          <p:cNvCxnSpPr>
            <a:stCxn id="46" idx="1"/>
            <a:endCxn id="45" idx="1"/>
          </p:cNvCxnSpPr>
          <p:nvPr/>
        </p:nvCxnSpPr>
        <p:spPr>
          <a:xfrm rot="10800000">
            <a:off x="8067825" y="2122468"/>
            <a:ext cx="12450" cy="3637238"/>
          </a:xfrm>
          <a:prstGeom prst="bentConnector3">
            <a:avLst>
              <a:gd name="adj1" fmla="val 1800000"/>
            </a:avLst>
          </a:prstGeom>
          <a:ln w="9525">
            <a:solidFill>
              <a:schemeClr val="bg1">
                <a:lumMod val="75000"/>
              </a:schemeClr>
            </a:solidFill>
            <a:headEnd type="triangle" w="med" len="sm"/>
            <a:tailEnd type="triangle" w="med" len="sm"/>
          </a:ln>
        </p:spPr>
        <p:style>
          <a:lnRef idx="3">
            <a:schemeClr val="accent4"/>
          </a:lnRef>
          <a:fillRef idx="0">
            <a:schemeClr val="accent4"/>
          </a:fillRef>
          <a:effectRef idx="2">
            <a:schemeClr val="accent4"/>
          </a:effectRef>
          <a:fontRef idx="minor">
            <a:schemeClr val="tx1"/>
          </a:fontRef>
        </p:style>
      </p:cxnSp>
      <p:cxnSp>
        <p:nvCxnSpPr>
          <p:cNvPr id="71" name="Straight Arrow Connector 70"/>
          <p:cNvCxnSpPr/>
          <p:nvPr/>
        </p:nvCxnSpPr>
        <p:spPr>
          <a:xfrm>
            <a:off x="7571479" y="4018613"/>
            <a:ext cx="487007" cy="0"/>
          </a:xfrm>
          <a:prstGeom prst="straightConnector1">
            <a:avLst/>
          </a:prstGeom>
          <a:ln w="9525">
            <a:solidFill>
              <a:schemeClr val="bg1">
                <a:lumMod val="75000"/>
              </a:schemeClr>
            </a:solidFill>
            <a:headEnd type="none" w="lg" len="med"/>
            <a:tailEnd type="triangle" w="med" len="sm"/>
          </a:ln>
        </p:spPr>
        <p:style>
          <a:lnRef idx="3">
            <a:schemeClr val="accent4"/>
          </a:lnRef>
          <a:fillRef idx="0">
            <a:schemeClr val="accent4"/>
          </a:fillRef>
          <a:effectRef idx="2">
            <a:schemeClr val="accent4"/>
          </a:effectRef>
          <a:fontRef idx="minor">
            <a:schemeClr val="tx1"/>
          </a:fontRef>
        </p:style>
      </p:cxnSp>
      <p:grpSp>
        <p:nvGrpSpPr>
          <p:cNvPr id="74" name="Group 73"/>
          <p:cNvGrpSpPr/>
          <p:nvPr/>
        </p:nvGrpSpPr>
        <p:grpSpPr>
          <a:xfrm>
            <a:off x="269241" y="1314517"/>
            <a:ext cx="3899847" cy="1711403"/>
            <a:chOff x="397329" y="1340379"/>
            <a:chExt cx="6272461" cy="1745720"/>
          </a:xfrm>
        </p:grpSpPr>
        <p:sp>
          <p:nvSpPr>
            <p:cNvPr id="101" name="Rectangle 100"/>
            <p:cNvSpPr/>
            <p:nvPr/>
          </p:nvSpPr>
          <p:spPr>
            <a:xfrm>
              <a:off x="397329" y="1340379"/>
              <a:ext cx="6272461" cy="463021"/>
            </a:xfrm>
            <a:prstGeom prst="rect">
              <a:avLst/>
            </a:prstGeom>
            <a:solidFill>
              <a:schemeClr val="accent1"/>
            </a:solidFill>
          </p:spPr>
          <p:txBody>
            <a:bodyPr wrap="square" lIns="89642" tIns="44821" rIns="89642" bIns="44821" anchor="ctr">
              <a:noAutofit/>
            </a:bodyPr>
            <a:lstStyle/>
            <a:p>
              <a:pPr defTabSz="896386">
                <a:spcBef>
                  <a:spcPts val="588"/>
                </a:spcBef>
                <a:defRPr/>
              </a:pPr>
              <a:r>
                <a:rPr lang="en-US" sz="1765" kern="0" dirty="0">
                  <a:solidFill>
                    <a:srgbClr val="FFFFFF"/>
                  </a:solidFill>
                  <a:latin typeface="Segoe UI Light"/>
                  <a:cs typeface="Segoe UI Semibold" panose="020B0702040204020203" pitchFamily="34" charset="0"/>
                </a:rPr>
                <a:t>Code against SB </a:t>
              </a:r>
              <a:r>
                <a:rPr lang="en-US" sz="1765" kern="0" dirty="0" err="1">
                  <a:solidFill>
                    <a:srgbClr val="FFFFFF"/>
                  </a:solidFill>
                  <a:latin typeface="Segoe UI Light"/>
                  <a:cs typeface="Segoe UI Semibold" panose="020B0702040204020203" pitchFamily="34" charset="0"/>
                </a:rPr>
                <a:t>msg</a:t>
              </a:r>
              <a:r>
                <a:rPr lang="en-US" sz="1765" kern="0" dirty="0">
                  <a:solidFill>
                    <a:srgbClr val="FFFFFF"/>
                  </a:solidFill>
                  <a:latin typeface="Segoe UI Light"/>
                  <a:cs typeface="Segoe UI Semibold" panose="020B0702040204020203" pitchFamily="34" charset="0"/>
                </a:rPr>
                <a:t> API</a:t>
              </a:r>
            </a:p>
          </p:txBody>
        </p:sp>
        <p:sp>
          <p:nvSpPr>
            <p:cNvPr id="102" name="Rectangle 101"/>
            <p:cNvSpPr/>
            <p:nvPr/>
          </p:nvSpPr>
          <p:spPr>
            <a:xfrm>
              <a:off x="397329" y="1803400"/>
              <a:ext cx="6272461" cy="1282699"/>
            </a:xfrm>
            <a:prstGeom prst="rect">
              <a:avLst/>
            </a:prstGeom>
            <a:solidFill>
              <a:schemeClr val="bg1">
                <a:lumMod val="95000"/>
              </a:schemeClr>
            </a:solidFill>
          </p:spPr>
          <p:txBody>
            <a:bodyPr wrap="square" lIns="89642" tIns="44821" rIns="89642" bIns="44821">
              <a:noAutofit/>
            </a:bodyPr>
            <a:lstStyle/>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Easy event processor implementation</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Enable deduplication on Q</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Easy routing to different subcomponents</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Create SB Q/T based on expected throughput</a:t>
              </a:r>
            </a:p>
          </p:txBody>
        </p:sp>
      </p:grpSp>
      <p:grpSp>
        <p:nvGrpSpPr>
          <p:cNvPr id="105" name="Group 104"/>
          <p:cNvGrpSpPr/>
          <p:nvPr/>
        </p:nvGrpSpPr>
        <p:grpSpPr>
          <a:xfrm>
            <a:off x="269241" y="3223866"/>
            <a:ext cx="3899847" cy="1492632"/>
            <a:chOff x="397329" y="1340379"/>
            <a:chExt cx="6272461" cy="1522562"/>
          </a:xfrm>
        </p:grpSpPr>
        <p:sp>
          <p:nvSpPr>
            <p:cNvPr id="106" name="Rectangle 105"/>
            <p:cNvSpPr/>
            <p:nvPr/>
          </p:nvSpPr>
          <p:spPr>
            <a:xfrm>
              <a:off x="397329" y="1340379"/>
              <a:ext cx="6272461" cy="463021"/>
            </a:xfrm>
            <a:prstGeom prst="rect">
              <a:avLst/>
            </a:prstGeom>
            <a:solidFill>
              <a:schemeClr val="accent1"/>
            </a:solidFill>
          </p:spPr>
          <p:txBody>
            <a:bodyPr wrap="square" lIns="89642" tIns="44821" rIns="89642" bIns="44821" anchor="ctr">
              <a:noAutofit/>
            </a:bodyPr>
            <a:lstStyle/>
            <a:p>
              <a:pPr defTabSz="896386">
                <a:spcBef>
                  <a:spcPts val="588"/>
                </a:spcBef>
                <a:defRPr/>
              </a:pPr>
              <a:r>
                <a:rPr lang="en-US" sz="1765" kern="0" dirty="0">
                  <a:solidFill>
                    <a:srgbClr val="FFFFFF"/>
                  </a:solidFill>
                  <a:latin typeface="Segoe UI Light"/>
                  <a:cs typeface="Segoe UI Semibold" panose="020B0702040204020203" pitchFamily="34" charset="0"/>
                </a:rPr>
                <a:t>Use any event processor</a:t>
              </a:r>
            </a:p>
          </p:txBody>
        </p:sp>
        <p:sp>
          <p:nvSpPr>
            <p:cNvPr id="107" name="Rectangle 106"/>
            <p:cNvSpPr/>
            <p:nvPr/>
          </p:nvSpPr>
          <p:spPr>
            <a:xfrm>
              <a:off x="397329" y="1803400"/>
              <a:ext cx="6272461" cy="1059541"/>
            </a:xfrm>
            <a:prstGeom prst="rect">
              <a:avLst/>
            </a:prstGeom>
            <a:solidFill>
              <a:schemeClr val="bg1">
                <a:lumMod val="95000"/>
              </a:schemeClr>
            </a:solidFill>
          </p:spPr>
          <p:txBody>
            <a:bodyPr wrap="square" lIns="89642" tIns="44821" rIns="89642" bIns="44821">
              <a:noAutofit/>
            </a:bodyPr>
            <a:lstStyle/>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Easy to select only “real-time” data.</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Storm / Spark</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Custom code</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Azure Stream Analytics</a:t>
              </a:r>
            </a:p>
          </p:txBody>
        </p:sp>
      </p:grpSp>
      <p:grpSp>
        <p:nvGrpSpPr>
          <p:cNvPr id="108" name="Group 107"/>
          <p:cNvGrpSpPr/>
          <p:nvPr/>
        </p:nvGrpSpPr>
        <p:grpSpPr>
          <a:xfrm>
            <a:off x="269241" y="5153892"/>
            <a:ext cx="3899847" cy="1412596"/>
            <a:chOff x="397329" y="1340379"/>
            <a:chExt cx="6272461" cy="1440922"/>
          </a:xfrm>
        </p:grpSpPr>
        <p:sp>
          <p:nvSpPr>
            <p:cNvPr id="109" name="Rectangle 108"/>
            <p:cNvSpPr/>
            <p:nvPr/>
          </p:nvSpPr>
          <p:spPr>
            <a:xfrm>
              <a:off x="397329" y="1340379"/>
              <a:ext cx="6272461" cy="463021"/>
            </a:xfrm>
            <a:prstGeom prst="rect">
              <a:avLst/>
            </a:prstGeom>
            <a:solidFill>
              <a:schemeClr val="accent1"/>
            </a:solidFill>
          </p:spPr>
          <p:txBody>
            <a:bodyPr wrap="square" lIns="89642" tIns="44821" rIns="89642" bIns="44821" anchor="ctr">
              <a:noAutofit/>
            </a:bodyPr>
            <a:lstStyle/>
            <a:p>
              <a:pPr defTabSz="896386">
                <a:spcBef>
                  <a:spcPts val="588"/>
                </a:spcBef>
                <a:defRPr/>
              </a:pPr>
              <a:r>
                <a:rPr lang="en-US" sz="1765" kern="0" dirty="0">
                  <a:solidFill>
                    <a:srgbClr val="FFFFFF"/>
                  </a:solidFill>
                  <a:latin typeface="Segoe UI Light"/>
                  <a:cs typeface="Segoe UI Semibold" panose="020B0702040204020203" pitchFamily="34" charset="0"/>
                </a:rPr>
                <a:t>Run batches from blob</a:t>
              </a:r>
            </a:p>
          </p:txBody>
        </p:sp>
        <p:sp>
          <p:nvSpPr>
            <p:cNvPr id="110" name="Rectangle 109"/>
            <p:cNvSpPr/>
            <p:nvPr/>
          </p:nvSpPr>
          <p:spPr>
            <a:xfrm>
              <a:off x="397329" y="1803401"/>
              <a:ext cx="6272461" cy="977900"/>
            </a:xfrm>
            <a:prstGeom prst="rect">
              <a:avLst/>
            </a:prstGeom>
            <a:solidFill>
              <a:schemeClr val="bg1">
                <a:lumMod val="95000"/>
              </a:schemeClr>
            </a:solidFill>
          </p:spPr>
          <p:txBody>
            <a:bodyPr wrap="square" lIns="89642" tIns="44821" rIns="89642" bIns="44821">
              <a:noAutofit/>
            </a:bodyPr>
            <a:lstStyle/>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Reuse existing batch code</a:t>
              </a:r>
            </a:p>
            <a:p>
              <a:pPr marL="224097" lvl="1" indent="-161848" defTabSz="896386">
                <a:spcBef>
                  <a:spcPts val="196"/>
                </a:spcBef>
                <a:buFont typeface="Arial" pitchFamily="34" charset="0"/>
                <a:buChar char="•"/>
                <a:defRPr/>
              </a:pPr>
              <a:r>
                <a:rPr lang="en-US" sz="1372" kern="0" dirty="0">
                  <a:solidFill>
                    <a:sysClr val="windowText" lastClr="000000"/>
                  </a:solidFill>
                  <a:latin typeface="Segoe UI"/>
                </a:rPr>
                <a:t>Easy with Azure Data Factory</a:t>
              </a:r>
            </a:p>
          </p:txBody>
        </p:sp>
      </p:gr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338" y="2608492"/>
            <a:ext cx="1031228" cy="831995"/>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615" y="3595407"/>
            <a:ext cx="1031228" cy="831995"/>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224" y="4593110"/>
            <a:ext cx="1031228" cy="831995"/>
          </a:xfrm>
          <a:prstGeom prst="rect">
            <a:avLst/>
          </a:prstGeom>
        </p:spPr>
      </p:pic>
    </p:spTree>
    <p:extLst>
      <p:ext uri="{BB962C8B-B14F-4D97-AF65-F5344CB8AC3E}">
        <p14:creationId xmlns:p14="http://schemas.microsoft.com/office/powerpoint/2010/main" val="2205393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D2C: </a:t>
            </a:r>
            <a:r>
              <a:rPr lang="en-US" dirty="0" err="1">
                <a:latin typeface="Segoe UI Light" panose="020B0502040204020203" pitchFamily="34" charset="0"/>
                <a:cs typeface="Segoe UI Light" panose="020B0502040204020203" pitchFamily="34" charset="0"/>
              </a:rPr>
              <a:t>IoT</a:t>
            </a:r>
            <a:r>
              <a:rPr lang="en-US" dirty="0">
                <a:latin typeface="Segoe UI Light" panose="020B0502040204020203" pitchFamily="34" charset="0"/>
                <a:cs typeface="Segoe UI Light" panose="020B0502040204020203" pitchFamily="34" charset="0"/>
              </a:rPr>
              <a:t> Hub OSS connectors:</a:t>
            </a:r>
            <a:endParaRPr lang="en-US" dirty="0"/>
          </a:p>
        </p:txBody>
      </p:sp>
      <p:sp>
        <p:nvSpPr>
          <p:cNvPr id="4" name="Rounded Rectangle 3"/>
          <p:cNvSpPr/>
          <p:nvPr/>
        </p:nvSpPr>
        <p:spPr>
          <a:xfrm>
            <a:off x="1042077" y="1069218"/>
            <a:ext cx="1600319" cy="4484432"/>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IoT</a:t>
            </a:r>
            <a:r>
              <a:rPr lang="en-US" dirty="0"/>
              <a:t> Hub</a:t>
            </a:r>
          </a:p>
        </p:txBody>
      </p:sp>
      <p:sp>
        <p:nvSpPr>
          <p:cNvPr id="6" name="Rounded Rectangle 5"/>
          <p:cNvSpPr/>
          <p:nvPr/>
        </p:nvSpPr>
        <p:spPr>
          <a:xfrm>
            <a:off x="7168882" y="1371736"/>
            <a:ext cx="1600319" cy="737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a:t>
            </a:r>
          </a:p>
        </p:txBody>
      </p:sp>
      <p:sp>
        <p:nvSpPr>
          <p:cNvPr id="9" name="Notched Right Arrow 8"/>
          <p:cNvSpPr/>
          <p:nvPr/>
        </p:nvSpPr>
        <p:spPr>
          <a:xfrm>
            <a:off x="2642396" y="1526126"/>
            <a:ext cx="1015875"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5872071" y="1526126"/>
            <a:ext cx="1296811"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5"/>
          <p:cNvSpPr/>
          <p:nvPr/>
        </p:nvSpPr>
        <p:spPr>
          <a:xfrm>
            <a:off x="7168882" y="2424000"/>
            <a:ext cx="1622634" cy="631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Cassandra</a:t>
            </a:r>
          </a:p>
        </p:txBody>
      </p:sp>
      <p:sp>
        <p:nvSpPr>
          <p:cNvPr id="12" name="Notched Right Arrow 9"/>
          <p:cNvSpPr/>
          <p:nvPr/>
        </p:nvSpPr>
        <p:spPr>
          <a:xfrm>
            <a:off x="5909907" y="2641509"/>
            <a:ext cx="1216513"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4"/>
          <p:cNvSpPr/>
          <p:nvPr/>
        </p:nvSpPr>
        <p:spPr>
          <a:xfrm>
            <a:off x="3699540" y="1069218"/>
            <a:ext cx="2232545" cy="4484432"/>
          </a:xfrm>
          <a:prstGeom prst="roundRect">
            <a:avLst/>
          </a:prstGeom>
          <a:solidFill>
            <a:schemeClr val="accent5">
              <a:lumMod val="75000"/>
            </a:schemeClr>
          </a:solidFill>
          <a:ln>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hlinkClick r:id="rId3"/>
            </a:endParaRPr>
          </a:p>
          <a:p>
            <a:pPr algn="ctr"/>
            <a:endParaRPr lang="en-US" dirty="0">
              <a:solidFill>
                <a:schemeClr val="tx1"/>
              </a:solidFill>
              <a:hlinkClick r:id="rId3"/>
            </a:endParaRPr>
          </a:p>
          <a:p>
            <a:pPr algn="ctr"/>
            <a:endParaRPr lang="en-US" dirty="0">
              <a:solidFill>
                <a:schemeClr val="tx1"/>
              </a:solidFill>
              <a:hlinkClick r:id="rId3"/>
            </a:endParaRPr>
          </a:p>
          <a:p>
            <a:pPr algn="ctr"/>
            <a:endParaRPr lang="en-US" sz="1200" dirty="0">
              <a:solidFill>
                <a:schemeClr val="tx1"/>
              </a:solidFill>
              <a:hlinkClick r:id="rId3"/>
            </a:endParaRPr>
          </a:p>
          <a:p>
            <a:pPr algn="ctr"/>
            <a:endParaRPr lang="en-US" sz="1200" dirty="0">
              <a:solidFill>
                <a:schemeClr val="tx1"/>
              </a:solidFill>
              <a:hlinkClick r:id="rId3"/>
            </a:endParaRPr>
          </a:p>
          <a:p>
            <a:pPr algn="ctr"/>
            <a:endParaRPr lang="en-US" sz="1200" dirty="0">
              <a:solidFill>
                <a:schemeClr val="tx1"/>
              </a:solidFill>
              <a:hlinkClick r:id="rId3"/>
            </a:endParaRPr>
          </a:p>
          <a:p>
            <a:pPr algn="ctr"/>
            <a:endParaRPr lang="en-US" sz="1200" dirty="0">
              <a:solidFill>
                <a:schemeClr val="tx1"/>
              </a:solidFill>
              <a:hlinkClick r:id="rId3"/>
            </a:endParaRPr>
          </a:p>
          <a:p>
            <a:pPr algn="ctr"/>
            <a:endParaRPr lang="en-US" sz="1200" dirty="0">
              <a:solidFill>
                <a:schemeClr val="tx1"/>
              </a:solidFill>
              <a:hlinkClick r:id="rId3"/>
            </a:endParaRPr>
          </a:p>
          <a:p>
            <a:pPr algn="ctr"/>
            <a:endParaRPr lang="en-US" dirty="0"/>
          </a:p>
        </p:txBody>
      </p:sp>
      <p:sp>
        <p:nvSpPr>
          <p:cNvPr id="15" name="TextBox 14"/>
          <p:cNvSpPr txBox="1"/>
          <p:nvPr/>
        </p:nvSpPr>
        <p:spPr>
          <a:xfrm>
            <a:off x="3797301" y="1278531"/>
            <a:ext cx="2112606" cy="3554819"/>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Kafka Connect IoT Hub</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IoTHub2Cassandra</a:t>
            </a:r>
          </a:p>
          <a:p>
            <a:endParaRPr lang="en-US" dirty="0">
              <a:solidFill>
                <a:schemeClr val="bg1"/>
              </a:solidFill>
            </a:endParaRPr>
          </a:p>
          <a:p>
            <a:endParaRPr lang="en-US" dirty="0">
              <a:solidFill>
                <a:schemeClr val="bg1"/>
              </a:solidFill>
            </a:endParaRPr>
          </a:p>
          <a:p>
            <a:r>
              <a:rPr lang="en-US" dirty="0" err="1">
                <a:solidFill>
                  <a:schemeClr val="bg1"/>
                </a:solidFill>
              </a:rPr>
              <a:t>IoTHubReact</a:t>
            </a:r>
            <a:endParaRPr lang="en-US" dirty="0">
              <a:solidFill>
                <a:schemeClr val="bg1"/>
              </a:solidFill>
            </a:endParaRPr>
          </a:p>
          <a:p>
            <a:r>
              <a:rPr lang="en-US" sz="1500" dirty="0">
                <a:solidFill>
                  <a:schemeClr val="bg1"/>
                </a:solidFill>
              </a:rPr>
              <a:t>(OSS Connectors)</a:t>
            </a:r>
          </a:p>
          <a:p>
            <a:endParaRPr lang="en-US" sz="1500" dirty="0">
              <a:solidFill>
                <a:schemeClr val="bg1"/>
              </a:solidFill>
            </a:endParaRPr>
          </a:p>
          <a:p>
            <a:endParaRPr lang="en-US" sz="1500" dirty="0">
              <a:solidFill>
                <a:schemeClr val="bg1"/>
              </a:solidFill>
            </a:endParaRPr>
          </a:p>
        </p:txBody>
      </p:sp>
      <p:sp>
        <p:nvSpPr>
          <p:cNvPr id="16" name="Rounded Rectangle 5"/>
          <p:cNvSpPr/>
          <p:nvPr/>
        </p:nvSpPr>
        <p:spPr>
          <a:xfrm>
            <a:off x="7168882" y="3429526"/>
            <a:ext cx="1622634" cy="631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Spark</a:t>
            </a:r>
            <a:endParaRPr lang="en-US" dirty="0"/>
          </a:p>
        </p:txBody>
      </p:sp>
      <p:sp>
        <p:nvSpPr>
          <p:cNvPr id="17" name="Rounded Rectangle 5"/>
          <p:cNvSpPr/>
          <p:nvPr/>
        </p:nvSpPr>
        <p:spPr>
          <a:xfrm>
            <a:off x="7210152" y="4651093"/>
            <a:ext cx="1622634" cy="6319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New OS Services</a:t>
            </a:r>
          </a:p>
        </p:txBody>
      </p:sp>
      <p:sp>
        <p:nvSpPr>
          <p:cNvPr id="18" name="Notched Right Arrow 9"/>
          <p:cNvSpPr/>
          <p:nvPr/>
        </p:nvSpPr>
        <p:spPr>
          <a:xfrm>
            <a:off x="5909906" y="3646301"/>
            <a:ext cx="1216513"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Notched Right Arrow 9"/>
          <p:cNvSpPr/>
          <p:nvPr/>
        </p:nvSpPr>
        <p:spPr>
          <a:xfrm>
            <a:off x="5932085" y="4775647"/>
            <a:ext cx="1235603"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8"/>
          <p:cNvSpPr/>
          <p:nvPr/>
        </p:nvSpPr>
        <p:spPr>
          <a:xfrm>
            <a:off x="2642396" y="3866181"/>
            <a:ext cx="1015875" cy="25370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67083" y="5745972"/>
            <a:ext cx="5609542" cy="1398844"/>
          </a:xfrm>
          <a:prstGeom prst="rect">
            <a:avLst/>
          </a:prstGeom>
          <a:noFill/>
        </p:spPr>
        <p:txBody>
          <a:bodyPr wrap="square" lIns="182880" tIns="146304" rIns="182880" bIns="146304" rtlCol="0">
            <a:spAutoFit/>
          </a:bodyPr>
          <a:lstStyle/>
          <a:p>
            <a:pPr>
              <a:lnSpc>
                <a:spcPct val="90000"/>
              </a:lnSpc>
              <a:spcAft>
                <a:spcPts val="600"/>
              </a:spcAft>
            </a:pPr>
            <a:r>
              <a:rPr lang="en-US" sz="1500" dirty="0">
                <a:hlinkClick r:id="rId3"/>
              </a:rPr>
              <a:t>https://github.com/Azure/toketi-kafka-connect-iothub</a:t>
            </a:r>
            <a:endParaRPr lang="en-US" sz="1500" dirty="0"/>
          </a:p>
          <a:p>
            <a:pPr>
              <a:lnSpc>
                <a:spcPct val="90000"/>
              </a:lnSpc>
              <a:spcAft>
                <a:spcPts val="600"/>
              </a:spcAft>
            </a:pPr>
            <a:r>
              <a:rPr lang="en-US" sz="1600" dirty="0">
                <a:hlinkClick r:id="rId4"/>
              </a:rPr>
              <a:t>https://github.com/azure/toketi-iothubreact</a:t>
            </a:r>
            <a:endParaRPr lang="en-US" sz="1600" dirty="0"/>
          </a:p>
          <a:p>
            <a:pPr>
              <a:lnSpc>
                <a:spcPct val="90000"/>
              </a:lnSpc>
              <a:spcAft>
                <a:spcPts val="600"/>
              </a:spcAft>
            </a:pPr>
            <a:r>
              <a:rPr lang="en-US" sz="1500" dirty="0"/>
              <a:t> </a:t>
            </a:r>
          </a:p>
          <a:p>
            <a:pPr>
              <a:lnSpc>
                <a:spcPct val="90000"/>
              </a:lnSpc>
              <a:spcAft>
                <a:spcPts val="600"/>
              </a:spcAft>
            </a:pPr>
            <a:endParaRPr lang="en-US" sz="15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31434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203639" y="1517651"/>
            <a:ext cx="3822699" cy="3822699"/>
            <a:chOff x="6783162" y="1547586"/>
            <a:chExt cx="3899352" cy="3899352"/>
          </a:xfrm>
        </p:grpSpPr>
        <p:sp>
          <p:nvSpPr>
            <p:cNvPr id="4" name="Oval 3"/>
            <p:cNvSpPr/>
            <p:nvPr/>
          </p:nvSpPr>
          <p:spPr bwMode="auto">
            <a:xfrm>
              <a:off x="6783162" y="1547586"/>
              <a:ext cx="3899352" cy="389935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 name="Group 4"/>
            <p:cNvGrpSpPr/>
            <p:nvPr/>
          </p:nvGrpSpPr>
          <p:grpSpPr>
            <a:xfrm>
              <a:off x="7668533" y="2338608"/>
              <a:ext cx="2128610" cy="2317308"/>
              <a:chOff x="5274146" y="2477658"/>
              <a:chExt cx="1753717" cy="1909183"/>
            </a:xfrm>
            <a:solidFill>
              <a:schemeClr val="bg1"/>
            </a:solidFill>
          </p:grpSpPr>
          <p:sp>
            <p:nvSpPr>
              <p:cNvPr id="9" name="Freeform 8"/>
              <p:cNvSpPr>
                <a:spLocks/>
              </p:cNvSpPr>
              <p:nvPr/>
            </p:nvSpPr>
            <p:spPr bwMode="auto">
              <a:xfrm rot="501263">
                <a:off x="5274146" y="2800064"/>
                <a:ext cx="527967" cy="1545656"/>
              </a:xfrm>
              <a:custGeom>
                <a:avLst/>
                <a:gdLst>
                  <a:gd name="connsiteX0" fmla="*/ 77452 w 527967"/>
                  <a:gd name="connsiteY0" fmla="*/ 1377320 h 1545656"/>
                  <a:gd name="connsiteX1" fmla="*/ 48083 w 527967"/>
                  <a:gd name="connsiteY1" fmla="*/ 1406689 h 1545656"/>
                  <a:gd name="connsiteX2" fmla="*/ 48083 w 527967"/>
                  <a:gd name="connsiteY2" fmla="*/ 1438438 h 1545656"/>
                  <a:gd name="connsiteX3" fmla="*/ 77452 w 527967"/>
                  <a:gd name="connsiteY3" fmla="*/ 1467807 h 1545656"/>
                  <a:gd name="connsiteX4" fmla="*/ 450514 w 527967"/>
                  <a:gd name="connsiteY4" fmla="*/ 1467807 h 1545656"/>
                  <a:gd name="connsiteX5" fmla="*/ 479883 w 527967"/>
                  <a:gd name="connsiteY5" fmla="*/ 1438438 h 1545656"/>
                  <a:gd name="connsiteX6" fmla="*/ 479883 w 527967"/>
                  <a:gd name="connsiteY6" fmla="*/ 1406689 h 1545656"/>
                  <a:gd name="connsiteX7" fmla="*/ 450514 w 527967"/>
                  <a:gd name="connsiteY7" fmla="*/ 1377320 h 1545656"/>
                  <a:gd name="connsiteX8" fmla="*/ 77452 w 527967"/>
                  <a:gd name="connsiteY8" fmla="*/ 85887 h 1545656"/>
                  <a:gd name="connsiteX9" fmla="*/ 48083 w 527967"/>
                  <a:gd name="connsiteY9" fmla="*/ 115256 h 1545656"/>
                  <a:gd name="connsiteX10" fmla="*/ 48083 w 527967"/>
                  <a:gd name="connsiteY10" fmla="*/ 147005 h 1545656"/>
                  <a:gd name="connsiteX11" fmla="*/ 77452 w 527967"/>
                  <a:gd name="connsiteY11" fmla="*/ 176374 h 1545656"/>
                  <a:gd name="connsiteX12" fmla="*/ 450514 w 527967"/>
                  <a:gd name="connsiteY12" fmla="*/ 176374 h 1545656"/>
                  <a:gd name="connsiteX13" fmla="*/ 479883 w 527967"/>
                  <a:gd name="connsiteY13" fmla="*/ 147005 h 1545656"/>
                  <a:gd name="connsiteX14" fmla="*/ 479883 w 527967"/>
                  <a:gd name="connsiteY14" fmla="*/ 115256 h 1545656"/>
                  <a:gd name="connsiteX15" fmla="*/ 450514 w 527967"/>
                  <a:gd name="connsiteY15" fmla="*/ 85887 h 1545656"/>
                  <a:gd name="connsiteX16" fmla="*/ 37818 w 527967"/>
                  <a:gd name="connsiteY16" fmla="*/ 0 h 1545656"/>
                  <a:gd name="connsiteX17" fmla="*/ 490149 w 527967"/>
                  <a:gd name="connsiteY17" fmla="*/ 0 h 1545656"/>
                  <a:gd name="connsiteX18" fmla="*/ 527967 w 527967"/>
                  <a:gd name="connsiteY18" fmla="*/ 37818 h 1545656"/>
                  <a:gd name="connsiteX19" fmla="*/ 527967 w 527967"/>
                  <a:gd name="connsiteY19" fmla="*/ 1507838 h 1545656"/>
                  <a:gd name="connsiteX20" fmla="*/ 490149 w 527967"/>
                  <a:gd name="connsiteY20" fmla="*/ 1545656 h 1545656"/>
                  <a:gd name="connsiteX21" fmla="*/ 37818 w 527967"/>
                  <a:gd name="connsiteY21" fmla="*/ 1545656 h 1545656"/>
                  <a:gd name="connsiteX22" fmla="*/ 0 w 527967"/>
                  <a:gd name="connsiteY22" fmla="*/ 1507838 h 1545656"/>
                  <a:gd name="connsiteX23" fmla="*/ 0 w 527967"/>
                  <a:gd name="connsiteY23" fmla="*/ 37818 h 1545656"/>
                  <a:gd name="connsiteX24" fmla="*/ 37818 w 527967"/>
                  <a:gd name="connsiteY24" fmla="*/ 0 h 154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7967" h="1545656">
                    <a:moveTo>
                      <a:pt x="77452" y="1377320"/>
                    </a:moveTo>
                    <a:cubicBezTo>
                      <a:pt x="61232" y="1377320"/>
                      <a:pt x="48083" y="1390469"/>
                      <a:pt x="48083" y="1406689"/>
                    </a:cubicBezTo>
                    <a:lnTo>
                      <a:pt x="48083" y="1438438"/>
                    </a:lnTo>
                    <a:cubicBezTo>
                      <a:pt x="48083" y="1454658"/>
                      <a:pt x="61232" y="1467807"/>
                      <a:pt x="77452" y="1467807"/>
                    </a:cubicBezTo>
                    <a:lnTo>
                      <a:pt x="450514" y="1467807"/>
                    </a:lnTo>
                    <a:cubicBezTo>
                      <a:pt x="466734" y="1467807"/>
                      <a:pt x="479883" y="1454658"/>
                      <a:pt x="479883" y="1438438"/>
                    </a:cubicBezTo>
                    <a:lnTo>
                      <a:pt x="479883" y="1406689"/>
                    </a:lnTo>
                    <a:cubicBezTo>
                      <a:pt x="479883" y="1390469"/>
                      <a:pt x="466734" y="1377320"/>
                      <a:pt x="450514" y="1377320"/>
                    </a:cubicBezTo>
                    <a:close/>
                    <a:moveTo>
                      <a:pt x="77452" y="85887"/>
                    </a:moveTo>
                    <a:cubicBezTo>
                      <a:pt x="61232" y="85887"/>
                      <a:pt x="48083" y="99036"/>
                      <a:pt x="48083" y="115256"/>
                    </a:cubicBezTo>
                    <a:lnTo>
                      <a:pt x="48083" y="147005"/>
                    </a:lnTo>
                    <a:cubicBezTo>
                      <a:pt x="48083" y="163225"/>
                      <a:pt x="61232" y="176374"/>
                      <a:pt x="77452" y="176374"/>
                    </a:cubicBezTo>
                    <a:lnTo>
                      <a:pt x="450514" y="176374"/>
                    </a:lnTo>
                    <a:cubicBezTo>
                      <a:pt x="466734" y="176374"/>
                      <a:pt x="479883" y="163225"/>
                      <a:pt x="479883" y="147005"/>
                    </a:cubicBezTo>
                    <a:lnTo>
                      <a:pt x="479883" y="115256"/>
                    </a:lnTo>
                    <a:cubicBezTo>
                      <a:pt x="479883" y="99036"/>
                      <a:pt x="466734" y="85887"/>
                      <a:pt x="450514" y="85887"/>
                    </a:cubicBezTo>
                    <a:close/>
                    <a:moveTo>
                      <a:pt x="37818" y="0"/>
                    </a:moveTo>
                    <a:lnTo>
                      <a:pt x="490149" y="0"/>
                    </a:lnTo>
                    <a:cubicBezTo>
                      <a:pt x="511035" y="0"/>
                      <a:pt x="527967" y="16932"/>
                      <a:pt x="527967" y="37818"/>
                    </a:cubicBezTo>
                    <a:lnTo>
                      <a:pt x="527967" y="1507838"/>
                    </a:lnTo>
                    <a:cubicBezTo>
                      <a:pt x="527967" y="1528724"/>
                      <a:pt x="511035" y="1545656"/>
                      <a:pt x="490149" y="1545656"/>
                    </a:cubicBezTo>
                    <a:lnTo>
                      <a:pt x="37818" y="1545656"/>
                    </a:lnTo>
                    <a:cubicBezTo>
                      <a:pt x="16932" y="1545656"/>
                      <a:pt x="0" y="1528724"/>
                      <a:pt x="0" y="1507838"/>
                    </a:cubicBezTo>
                    <a:lnTo>
                      <a:pt x="0" y="37818"/>
                    </a:lnTo>
                    <a:cubicBezTo>
                      <a:pt x="0" y="16932"/>
                      <a:pt x="16932" y="0"/>
                      <a:pt x="37818" y="0"/>
                    </a:cubicBezTo>
                    <a:close/>
                  </a:path>
                </a:pathLst>
              </a:custGeom>
              <a:solidFill>
                <a:schemeClr val="accent5"/>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6029326" y="2477658"/>
                <a:ext cx="485775" cy="1909183"/>
              </a:xfrm>
              <a:custGeom>
                <a:avLst/>
                <a:gdLst>
                  <a:gd name="connsiteX0" fmla="*/ 99554 w 485775"/>
                  <a:gd name="connsiteY0" fmla="*/ 1699055 h 1909183"/>
                  <a:gd name="connsiteX1" fmla="*/ 53975 w 485775"/>
                  <a:gd name="connsiteY1" fmla="*/ 1744979 h 1909183"/>
                  <a:gd name="connsiteX2" fmla="*/ 102592 w 485775"/>
                  <a:gd name="connsiteY2" fmla="*/ 1784780 h 1909183"/>
                  <a:gd name="connsiteX3" fmla="*/ 242367 w 485775"/>
                  <a:gd name="connsiteY3" fmla="*/ 1784780 h 1909183"/>
                  <a:gd name="connsiteX4" fmla="*/ 394296 w 485775"/>
                  <a:gd name="connsiteY4" fmla="*/ 1784780 h 1909183"/>
                  <a:gd name="connsiteX5" fmla="*/ 442913 w 485775"/>
                  <a:gd name="connsiteY5" fmla="*/ 1744979 h 1909183"/>
                  <a:gd name="connsiteX6" fmla="*/ 397335 w 485775"/>
                  <a:gd name="connsiteY6" fmla="*/ 1699055 h 1909183"/>
                  <a:gd name="connsiteX7" fmla="*/ 99554 w 485775"/>
                  <a:gd name="connsiteY7" fmla="*/ 1699055 h 1909183"/>
                  <a:gd name="connsiteX8" fmla="*/ 96515 w 485775"/>
                  <a:gd name="connsiteY8" fmla="*/ 151243 h 1909183"/>
                  <a:gd name="connsiteX9" fmla="*/ 53975 w 485775"/>
                  <a:gd name="connsiteY9" fmla="*/ 191044 h 1909183"/>
                  <a:gd name="connsiteX10" fmla="*/ 99554 w 485775"/>
                  <a:gd name="connsiteY10" fmla="*/ 236968 h 1909183"/>
                  <a:gd name="connsiteX11" fmla="*/ 251483 w 485775"/>
                  <a:gd name="connsiteY11" fmla="*/ 236968 h 1909183"/>
                  <a:gd name="connsiteX12" fmla="*/ 403412 w 485775"/>
                  <a:gd name="connsiteY12" fmla="*/ 236968 h 1909183"/>
                  <a:gd name="connsiteX13" fmla="*/ 442913 w 485775"/>
                  <a:gd name="connsiteY13" fmla="*/ 194106 h 1909183"/>
                  <a:gd name="connsiteX14" fmla="*/ 400373 w 485775"/>
                  <a:gd name="connsiteY14" fmla="*/ 151243 h 1909183"/>
                  <a:gd name="connsiteX15" fmla="*/ 96515 w 485775"/>
                  <a:gd name="connsiteY15" fmla="*/ 151243 h 1909183"/>
                  <a:gd name="connsiteX16" fmla="*/ 57686 w 485775"/>
                  <a:gd name="connsiteY16" fmla="*/ 284 h 1909183"/>
                  <a:gd name="connsiteX17" fmla="*/ 425053 w 485775"/>
                  <a:gd name="connsiteY17" fmla="*/ 284 h 1909183"/>
                  <a:gd name="connsiteX18" fmla="*/ 485775 w 485775"/>
                  <a:gd name="connsiteY18" fmla="*/ 63900 h 1909183"/>
                  <a:gd name="connsiteX19" fmla="*/ 485775 w 485775"/>
                  <a:gd name="connsiteY19" fmla="*/ 963606 h 1909183"/>
                  <a:gd name="connsiteX20" fmla="*/ 485775 w 485775"/>
                  <a:gd name="connsiteY20" fmla="*/ 1839077 h 1909183"/>
                  <a:gd name="connsiteX21" fmla="*/ 415945 w 485775"/>
                  <a:gd name="connsiteY21" fmla="*/ 1908751 h 1909183"/>
                  <a:gd name="connsiteX22" fmla="*/ 63758 w 485775"/>
                  <a:gd name="connsiteY22" fmla="*/ 1908751 h 1909183"/>
                  <a:gd name="connsiteX23" fmla="*/ 0 w 485775"/>
                  <a:gd name="connsiteY23" fmla="*/ 1848165 h 1909183"/>
                  <a:gd name="connsiteX24" fmla="*/ 0 w 485775"/>
                  <a:gd name="connsiteY24" fmla="*/ 60871 h 1909183"/>
                  <a:gd name="connsiteX25" fmla="*/ 57686 w 485775"/>
                  <a:gd name="connsiteY25" fmla="*/ 284 h 190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909183">
                    <a:moveTo>
                      <a:pt x="99554" y="1699055"/>
                    </a:moveTo>
                    <a:cubicBezTo>
                      <a:pt x="69168" y="1699055"/>
                      <a:pt x="53975" y="1711302"/>
                      <a:pt x="53975" y="1744979"/>
                    </a:cubicBezTo>
                    <a:cubicBezTo>
                      <a:pt x="53975" y="1781719"/>
                      <a:pt x="75245" y="1784780"/>
                      <a:pt x="102592" y="1784780"/>
                    </a:cubicBezTo>
                    <a:cubicBezTo>
                      <a:pt x="151210" y="1784780"/>
                      <a:pt x="196788" y="1784780"/>
                      <a:pt x="242367" y="1784780"/>
                    </a:cubicBezTo>
                    <a:cubicBezTo>
                      <a:pt x="290984" y="1784780"/>
                      <a:pt x="342640" y="1784780"/>
                      <a:pt x="394296" y="1784780"/>
                    </a:cubicBezTo>
                    <a:cubicBezTo>
                      <a:pt x="421643" y="1784780"/>
                      <a:pt x="442913" y="1781719"/>
                      <a:pt x="442913" y="1744979"/>
                    </a:cubicBezTo>
                    <a:cubicBezTo>
                      <a:pt x="442913" y="1711302"/>
                      <a:pt x="427720" y="1699055"/>
                      <a:pt x="397335" y="1699055"/>
                    </a:cubicBezTo>
                    <a:cubicBezTo>
                      <a:pt x="297061" y="1702117"/>
                      <a:pt x="199827" y="1702117"/>
                      <a:pt x="99554" y="1699055"/>
                    </a:cubicBezTo>
                    <a:close/>
                    <a:moveTo>
                      <a:pt x="96515" y="151243"/>
                    </a:moveTo>
                    <a:cubicBezTo>
                      <a:pt x="69168" y="151243"/>
                      <a:pt x="53975" y="160428"/>
                      <a:pt x="53975" y="191044"/>
                    </a:cubicBezTo>
                    <a:cubicBezTo>
                      <a:pt x="53975" y="224722"/>
                      <a:pt x="66130" y="236968"/>
                      <a:pt x="99554" y="236968"/>
                    </a:cubicBezTo>
                    <a:cubicBezTo>
                      <a:pt x="151210" y="233907"/>
                      <a:pt x="199827" y="236968"/>
                      <a:pt x="251483" y="236968"/>
                    </a:cubicBezTo>
                    <a:cubicBezTo>
                      <a:pt x="303139" y="236968"/>
                      <a:pt x="351756" y="236968"/>
                      <a:pt x="403412" y="236968"/>
                    </a:cubicBezTo>
                    <a:cubicBezTo>
                      <a:pt x="433797" y="236968"/>
                      <a:pt x="442913" y="221660"/>
                      <a:pt x="442913" y="194106"/>
                    </a:cubicBezTo>
                    <a:cubicBezTo>
                      <a:pt x="442913" y="163490"/>
                      <a:pt x="430759" y="151243"/>
                      <a:pt x="400373" y="151243"/>
                    </a:cubicBezTo>
                    <a:cubicBezTo>
                      <a:pt x="300100" y="154305"/>
                      <a:pt x="199827" y="154305"/>
                      <a:pt x="96515" y="151243"/>
                    </a:cubicBezTo>
                    <a:close/>
                    <a:moveTo>
                      <a:pt x="57686" y="284"/>
                    </a:moveTo>
                    <a:cubicBezTo>
                      <a:pt x="179130" y="3314"/>
                      <a:pt x="303610" y="3314"/>
                      <a:pt x="425053" y="284"/>
                    </a:cubicBezTo>
                    <a:cubicBezTo>
                      <a:pt x="476667" y="-2745"/>
                      <a:pt x="485775" y="18460"/>
                      <a:pt x="485775" y="63900"/>
                    </a:cubicBezTo>
                    <a:cubicBezTo>
                      <a:pt x="482739" y="363802"/>
                      <a:pt x="485775" y="663704"/>
                      <a:pt x="485775" y="963606"/>
                    </a:cubicBezTo>
                    <a:cubicBezTo>
                      <a:pt x="485775" y="1254420"/>
                      <a:pt x="482739" y="1548263"/>
                      <a:pt x="485775" y="1839077"/>
                    </a:cubicBezTo>
                    <a:cubicBezTo>
                      <a:pt x="485775" y="1893604"/>
                      <a:pt x="470595" y="1911780"/>
                      <a:pt x="415945" y="1908751"/>
                    </a:cubicBezTo>
                    <a:cubicBezTo>
                      <a:pt x="297537" y="1905722"/>
                      <a:pt x="182166" y="1905722"/>
                      <a:pt x="63758" y="1908751"/>
                    </a:cubicBezTo>
                    <a:cubicBezTo>
                      <a:pt x="18217" y="1911780"/>
                      <a:pt x="0" y="1899663"/>
                      <a:pt x="0" y="1848165"/>
                    </a:cubicBezTo>
                    <a:cubicBezTo>
                      <a:pt x="0" y="1251390"/>
                      <a:pt x="0" y="654616"/>
                      <a:pt x="0" y="60871"/>
                    </a:cubicBezTo>
                    <a:cubicBezTo>
                      <a:pt x="0" y="15431"/>
                      <a:pt x="12145" y="284"/>
                      <a:pt x="57686" y="284"/>
                    </a:cubicBezTo>
                    <a:close/>
                  </a:path>
                </a:pathLst>
              </a:custGeom>
              <a:solidFill>
                <a:schemeClr val="accent5"/>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6624638" y="2628472"/>
                <a:ext cx="403225" cy="1758219"/>
              </a:xfrm>
              <a:custGeom>
                <a:avLst/>
                <a:gdLst>
                  <a:gd name="connsiteX0" fmla="*/ 96573 w 403225"/>
                  <a:gd name="connsiteY0" fmla="*/ 1548241 h 1758219"/>
                  <a:gd name="connsiteX1" fmla="*/ 53975 w 403225"/>
                  <a:gd name="connsiteY1" fmla="*/ 1591104 h 1758219"/>
                  <a:gd name="connsiteX2" fmla="*/ 96573 w 403225"/>
                  <a:gd name="connsiteY2" fmla="*/ 1633966 h 1758219"/>
                  <a:gd name="connsiteX3" fmla="*/ 200025 w 403225"/>
                  <a:gd name="connsiteY3" fmla="*/ 1633966 h 1758219"/>
                  <a:gd name="connsiteX4" fmla="*/ 309563 w 403225"/>
                  <a:gd name="connsiteY4" fmla="*/ 1633966 h 1758219"/>
                  <a:gd name="connsiteX5" fmla="*/ 346075 w 403225"/>
                  <a:gd name="connsiteY5" fmla="*/ 1594165 h 1758219"/>
                  <a:gd name="connsiteX6" fmla="*/ 309563 w 403225"/>
                  <a:gd name="connsiteY6" fmla="*/ 1551303 h 1758219"/>
                  <a:gd name="connsiteX7" fmla="*/ 96573 w 403225"/>
                  <a:gd name="connsiteY7" fmla="*/ 1548241 h 1758219"/>
                  <a:gd name="connsiteX8" fmla="*/ 99616 w 403225"/>
                  <a:gd name="connsiteY8" fmla="*/ 155834 h 1758219"/>
                  <a:gd name="connsiteX9" fmla="*/ 53975 w 403225"/>
                  <a:gd name="connsiteY9" fmla="*/ 191893 h 1758219"/>
                  <a:gd name="connsiteX10" fmla="*/ 99616 w 403225"/>
                  <a:gd name="connsiteY10" fmla="*/ 236967 h 1758219"/>
                  <a:gd name="connsiteX11" fmla="*/ 203068 w 403225"/>
                  <a:gd name="connsiteY11" fmla="*/ 236967 h 1758219"/>
                  <a:gd name="connsiteX12" fmla="*/ 306520 w 403225"/>
                  <a:gd name="connsiteY12" fmla="*/ 236967 h 1758219"/>
                  <a:gd name="connsiteX13" fmla="*/ 346075 w 403225"/>
                  <a:gd name="connsiteY13" fmla="*/ 194898 h 1758219"/>
                  <a:gd name="connsiteX14" fmla="*/ 306520 w 403225"/>
                  <a:gd name="connsiteY14" fmla="*/ 155834 h 1758219"/>
                  <a:gd name="connsiteX15" fmla="*/ 99616 w 403225"/>
                  <a:gd name="connsiteY15" fmla="*/ 155834 h 1758219"/>
                  <a:gd name="connsiteX16" fmla="*/ 57604 w 403225"/>
                  <a:gd name="connsiteY16" fmla="*/ 285 h 1758219"/>
                  <a:gd name="connsiteX17" fmla="*/ 339558 w 403225"/>
                  <a:gd name="connsiteY17" fmla="*/ 285 h 1758219"/>
                  <a:gd name="connsiteX18" fmla="*/ 403225 w 403225"/>
                  <a:gd name="connsiteY18" fmla="*/ 63924 h 1758219"/>
                  <a:gd name="connsiteX19" fmla="*/ 400193 w 403225"/>
                  <a:gd name="connsiteY19" fmla="*/ 879111 h 1758219"/>
                  <a:gd name="connsiteX20" fmla="*/ 403225 w 403225"/>
                  <a:gd name="connsiteY20" fmla="*/ 1688237 h 1758219"/>
                  <a:gd name="connsiteX21" fmla="*/ 333495 w 403225"/>
                  <a:gd name="connsiteY21" fmla="*/ 1757937 h 1758219"/>
                  <a:gd name="connsiteX22" fmla="*/ 57604 w 403225"/>
                  <a:gd name="connsiteY22" fmla="*/ 1757937 h 1758219"/>
                  <a:gd name="connsiteX23" fmla="*/ 0 w 403225"/>
                  <a:gd name="connsiteY23" fmla="*/ 1706419 h 1758219"/>
                  <a:gd name="connsiteX24" fmla="*/ 0 w 403225"/>
                  <a:gd name="connsiteY24" fmla="*/ 54832 h 1758219"/>
                  <a:gd name="connsiteX25" fmla="*/ 57604 w 403225"/>
                  <a:gd name="connsiteY25" fmla="*/ 285 h 17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3225" h="1758219">
                    <a:moveTo>
                      <a:pt x="96573" y="1548241"/>
                    </a:moveTo>
                    <a:cubicBezTo>
                      <a:pt x="66146" y="1548241"/>
                      <a:pt x="53975" y="1563549"/>
                      <a:pt x="53975" y="1591104"/>
                    </a:cubicBezTo>
                    <a:cubicBezTo>
                      <a:pt x="53975" y="1621720"/>
                      <a:pt x="66146" y="1633966"/>
                      <a:pt x="96573" y="1633966"/>
                    </a:cubicBezTo>
                    <a:cubicBezTo>
                      <a:pt x="130043" y="1633966"/>
                      <a:pt x="166555" y="1633966"/>
                      <a:pt x="200025" y="1633966"/>
                    </a:cubicBezTo>
                    <a:cubicBezTo>
                      <a:pt x="236538" y="1633966"/>
                      <a:pt x="273050" y="1633966"/>
                      <a:pt x="309563" y="1633966"/>
                    </a:cubicBezTo>
                    <a:cubicBezTo>
                      <a:pt x="336947" y="1633966"/>
                      <a:pt x="346075" y="1618658"/>
                      <a:pt x="346075" y="1594165"/>
                    </a:cubicBezTo>
                    <a:cubicBezTo>
                      <a:pt x="346075" y="1566611"/>
                      <a:pt x="339990" y="1548241"/>
                      <a:pt x="309563" y="1551303"/>
                    </a:cubicBezTo>
                    <a:cubicBezTo>
                      <a:pt x="236538" y="1551303"/>
                      <a:pt x="166555" y="1551303"/>
                      <a:pt x="96573" y="1548241"/>
                    </a:cubicBezTo>
                    <a:close/>
                    <a:moveTo>
                      <a:pt x="99616" y="155834"/>
                    </a:moveTo>
                    <a:cubicBezTo>
                      <a:pt x="72231" y="152829"/>
                      <a:pt x="57018" y="161844"/>
                      <a:pt x="53975" y="191893"/>
                    </a:cubicBezTo>
                    <a:cubicBezTo>
                      <a:pt x="53975" y="224947"/>
                      <a:pt x="66146" y="236967"/>
                      <a:pt x="99616" y="236967"/>
                    </a:cubicBezTo>
                    <a:cubicBezTo>
                      <a:pt x="133086" y="236967"/>
                      <a:pt x="169598" y="236967"/>
                      <a:pt x="203068" y="236967"/>
                    </a:cubicBezTo>
                    <a:cubicBezTo>
                      <a:pt x="236538" y="236967"/>
                      <a:pt x="273050" y="236967"/>
                      <a:pt x="306520" y="236967"/>
                    </a:cubicBezTo>
                    <a:cubicBezTo>
                      <a:pt x="336947" y="236967"/>
                      <a:pt x="346075" y="224947"/>
                      <a:pt x="346075" y="194898"/>
                    </a:cubicBezTo>
                    <a:cubicBezTo>
                      <a:pt x="346075" y="167854"/>
                      <a:pt x="333904" y="152829"/>
                      <a:pt x="306520" y="155834"/>
                    </a:cubicBezTo>
                    <a:cubicBezTo>
                      <a:pt x="236538" y="155834"/>
                      <a:pt x="166555" y="155834"/>
                      <a:pt x="99616" y="155834"/>
                    </a:cubicBezTo>
                    <a:close/>
                    <a:moveTo>
                      <a:pt x="57604" y="285"/>
                    </a:moveTo>
                    <a:cubicBezTo>
                      <a:pt x="151589" y="3315"/>
                      <a:pt x="245573" y="3315"/>
                      <a:pt x="339558" y="285"/>
                    </a:cubicBezTo>
                    <a:cubicBezTo>
                      <a:pt x="391098" y="-2746"/>
                      <a:pt x="403225" y="18467"/>
                      <a:pt x="403225" y="63924"/>
                    </a:cubicBezTo>
                    <a:cubicBezTo>
                      <a:pt x="400193" y="336663"/>
                      <a:pt x="400193" y="606372"/>
                      <a:pt x="400193" y="879111"/>
                    </a:cubicBezTo>
                    <a:cubicBezTo>
                      <a:pt x="400193" y="1148819"/>
                      <a:pt x="400193" y="1418528"/>
                      <a:pt x="403225" y="1688237"/>
                    </a:cubicBezTo>
                    <a:cubicBezTo>
                      <a:pt x="403225" y="1739754"/>
                      <a:pt x="391098" y="1760967"/>
                      <a:pt x="333495" y="1757937"/>
                    </a:cubicBezTo>
                    <a:cubicBezTo>
                      <a:pt x="242542" y="1754906"/>
                      <a:pt x="148557" y="1757937"/>
                      <a:pt x="57604" y="1757937"/>
                    </a:cubicBezTo>
                    <a:cubicBezTo>
                      <a:pt x="18191" y="1757937"/>
                      <a:pt x="0" y="1748845"/>
                      <a:pt x="0" y="1706419"/>
                    </a:cubicBezTo>
                    <a:cubicBezTo>
                      <a:pt x="0" y="1154880"/>
                      <a:pt x="0" y="603341"/>
                      <a:pt x="0" y="54832"/>
                    </a:cubicBezTo>
                    <a:cubicBezTo>
                      <a:pt x="0" y="9376"/>
                      <a:pt x="18191" y="285"/>
                      <a:pt x="57604" y="285"/>
                    </a:cubicBezTo>
                    <a:close/>
                  </a:path>
                </a:pathLst>
              </a:custGeom>
              <a:solidFill>
                <a:schemeClr val="accent5"/>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ea typeface="Segoe UI" pitchFamily="34" charset="0"/>
                <a:cs typeface="Segoe UI" pitchFamily="34" charset="0"/>
              </a:rPr>
              <a:t>Devices &amp; Gateway</a:t>
            </a:r>
            <a:br>
              <a:rPr lang="en-US" sz="5400" kern="0" dirty="0">
                <a:ea typeface="Segoe UI" pitchFamily="34" charset="0"/>
                <a:cs typeface="Segoe UI" pitchFamily="34" charset="0"/>
              </a:rPr>
            </a:br>
            <a:r>
              <a:rPr lang="en-US" kern="0" dirty="0">
                <a:ea typeface="Segoe UI" pitchFamily="34" charset="0"/>
                <a:cs typeface="Segoe UI" pitchFamily="34" charset="0"/>
              </a:rPr>
              <a:t>SDK</a:t>
            </a:r>
            <a:endParaRPr lang="en-US" sz="8800" dirty="0"/>
          </a:p>
        </p:txBody>
      </p:sp>
      <p:sp>
        <p:nvSpPr>
          <p:cNvPr id="12" name="TextBox 11"/>
          <p:cNvSpPr txBox="1"/>
          <p:nvPr/>
        </p:nvSpPr>
        <p:spPr>
          <a:xfrm>
            <a:off x="10716987" y="6488668"/>
            <a:ext cx="1475014" cy="369332"/>
          </a:xfrm>
          <a:prstGeom prst="rect">
            <a:avLst/>
          </a:prstGeom>
          <a:noFill/>
        </p:spPr>
        <p:txBody>
          <a:bodyPr wrap="square" rtlCol="0">
            <a:spAutoFit/>
          </a:bodyPr>
          <a:lstStyle/>
          <a:p>
            <a:pPr algn="r"/>
            <a:r>
              <a:rPr lang="en-AU"/>
              <a:t>12:00 - Lunch</a:t>
            </a:r>
            <a:endParaRPr lang="en-AU" dirty="0"/>
          </a:p>
        </p:txBody>
      </p:sp>
    </p:spTree>
    <p:extLst>
      <p:ext uri="{BB962C8B-B14F-4D97-AF65-F5344CB8AC3E}">
        <p14:creationId xmlns:p14="http://schemas.microsoft.com/office/powerpoint/2010/main" val="1687680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6683"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3" name="Text Placeholder 2"/>
          <p:cNvSpPr>
            <a:spLocks noGrp="1"/>
          </p:cNvSpPr>
          <p:nvPr>
            <p:ph type="body" sz="quarter" idx="10"/>
          </p:nvPr>
        </p:nvSpPr>
        <p:spPr/>
        <p:txBody>
          <a:bodyPr/>
          <a:lstStyle/>
          <a:p>
            <a:r>
              <a:rPr lang="en-US" dirty="0"/>
              <a:t>SDK Library</a:t>
            </a:r>
          </a:p>
        </p:txBody>
      </p:sp>
      <p:sp>
        <p:nvSpPr>
          <p:cNvPr id="26" name="TextBox 25"/>
          <p:cNvSpPr txBox="1"/>
          <p:nvPr/>
        </p:nvSpPr>
        <p:spPr>
          <a:xfrm>
            <a:off x="269240" y="1306217"/>
            <a:ext cx="5613549" cy="5266496"/>
          </a:xfrm>
          <a:prstGeom prst="rect">
            <a:avLst/>
          </a:prstGeom>
          <a:noFill/>
        </p:spPr>
        <p:txBody>
          <a:bodyPr wrap="square" lIns="0" tIns="0" rIns="0" bIns="0" rtlCol="0">
            <a:noAutofit/>
          </a:bodyPr>
          <a:lstStyle/>
          <a:p>
            <a:pPr defTabSz="896386">
              <a:spcBef>
                <a:spcPts val="1176"/>
              </a:spcBef>
              <a:defRPr/>
            </a:pPr>
            <a:r>
              <a:rPr lang="en-US" sz="3137" kern="0" dirty="0">
                <a:solidFill>
                  <a:schemeClr val="accent5"/>
                </a:solidFill>
                <a:latin typeface="+mj-lt"/>
              </a:rPr>
              <a:t>SDK, agent libraries</a:t>
            </a:r>
          </a:p>
          <a:p>
            <a:pPr marL="457200" lvl="2" defTabSz="896386">
              <a:spcBef>
                <a:spcPts val="196"/>
              </a:spcBef>
            </a:pPr>
            <a:r>
              <a:rPr lang="en-US" sz="1961" kern="0" dirty="0">
                <a:solidFill>
                  <a:sysClr val="windowText" lastClr="000000"/>
                </a:solidFill>
              </a:rPr>
              <a:t>Easily accessible libraries in GitHub </a:t>
            </a:r>
          </a:p>
          <a:p>
            <a:pPr defTabSz="896386">
              <a:spcBef>
                <a:spcPts val="1176"/>
              </a:spcBef>
              <a:defRPr/>
            </a:pPr>
            <a:r>
              <a:rPr lang="en-US" sz="3137" kern="0" dirty="0">
                <a:solidFill>
                  <a:schemeClr val="accent5"/>
                </a:solidFill>
                <a:latin typeface="+mj-lt"/>
              </a:rPr>
              <a:t>Cross platform support</a:t>
            </a:r>
          </a:p>
          <a:p>
            <a:pPr marL="457200" lvl="2" defTabSz="896386">
              <a:spcBef>
                <a:spcPts val="196"/>
              </a:spcBef>
            </a:pPr>
            <a:r>
              <a:rPr lang="en-US" sz="1961" kern="0" dirty="0">
                <a:solidFill>
                  <a:sysClr val="windowText" lastClr="000000"/>
                </a:solidFill>
              </a:rPr>
              <a:t>Choose real time OS, platform and language</a:t>
            </a:r>
          </a:p>
          <a:p>
            <a:pPr defTabSz="896386">
              <a:spcBef>
                <a:spcPts val="1176"/>
              </a:spcBef>
              <a:defRPr/>
            </a:pPr>
            <a:r>
              <a:rPr lang="en-US" sz="3137" kern="0" dirty="0">
                <a:solidFill>
                  <a:schemeClr val="accent5"/>
                </a:solidFill>
                <a:latin typeface="+mj-lt"/>
              </a:rPr>
              <a:t>Device support</a:t>
            </a:r>
          </a:p>
          <a:p>
            <a:pPr marL="457200" lvl="2" defTabSz="896386">
              <a:spcBef>
                <a:spcPts val="196"/>
              </a:spcBef>
            </a:pPr>
            <a:r>
              <a:rPr lang="en-US" sz="1961" kern="0" dirty="0">
                <a:solidFill>
                  <a:sysClr val="windowText" lastClr="000000"/>
                </a:solidFill>
              </a:rPr>
              <a:t>IP and access control capabilities</a:t>
            </a:r>
          </a:p>
          <a:p>
            <a:pPr defTabSz="896386">
              <a:spcBef>
                <a:spcPts val="1176"/>
              </a:spcBef>
              <a:defRPr/>
            </a:pPr>
            <a:r>
              <a:rPr lang="en-US" sz="3137" kern="0" dirty="0">
                <a:solidFill>
                  <a:schemeClr val="accent5"/>
                </a:solidFill>
                <a:latin typeface="+mj-lt"/>
              </a:rPr>
              <a:t>Connect IP, and non-IP devices</a:t>
            </a:r>
          </a:p>
          <a:p>
            <a:pPr marL="457200" lvl="2" defTabSz="896386">
              <a:spcBef>
                <a:spcPts val="196"/>
              </a:spcBef>
            </a:pPr>
            <a:r>
              <a:rPr lang="en-US" sz="1961" kern="0" dirty="0">
                <a:solidFill>
                  <a:sysClr val="windowText" lastClr="000000"/>
                </a:solidFill>
              </a:rPr>
              <a:t>Support for direct connection devices and resource strained or non-IP devices via gateway and field protocols</a:t>
            </a:r>
          </a:p>
        </p:txBody>
      </p:sp>
      <p:sp>
        <p:nvSpPr>
          <p:cNvPr id="27" name="TextBox 26"/>
          <p:cNvSpPr txBox="1"/>
          <p:nvPr/>
        </p:nvSpPr>
        <p:spPr>
          <a:xfrm>
            <a:off x="6368352" y="1306217"/>
            <a:ext cx="5556416" cy="5266496"/>
          </a:xfrm>
          <a:prstGeom prst="rect">
            <a:avLst/>
          </a:prstGeom>
          <a:noFill/>
        </p:spPr>
        <p:txBody>
          <a:bodyPr wrap="square" lIns="0" tIns="0" rIns="0" bIns="0" rtlCol="0">
            <a:noAutofit/>
          </a:bodyPr>
          <a:lstStyle/>
          <a:p>
            <a:pPr defTabSz="896386">
              <a:spcBef>
                <a:spcPts val="1176"/>
              </a:spcBef>
              <a:defRPr/>
            </a:pPr>
            <a:r>
              <a:rPr lang="en-US" sz="3137" kern="0" dirty="0">
                <a:solidFill>
                  <a:schemeClr val="accent5"/>
                </a:solidFill>
                <a:latin typeface="+mj-lt"/>
              </a:rPr>
              <a:t>Open source framework</a:t>
            </a:r>
          </a:p>
          <a:p>
            <a:pPr marL="457200" lvl="2" defTabSz="896386">
              <a:spcBef>
                <a:spcPts val="196"/>
              </a:spcBef>
            </a:pPr>
            <a:r>
              <a:rPr lang="en-US" sz="1961" kern="0" dirty="0">
                <a:solidFill>
                  <a:sysClr val="windowText" lastClr="000000"/>
                </a:solidFill>
              </a:rPr>
              <a:t>Develop custom agents for your devices</a:t>
            </a:r>
          </a:p>
          <a:p>
            <a:pPr defTabSz="896386">
              <a:spcBef>
                <a:spcPts val="1176"/>
              </a:spcBef>
              <a:defRPr/>
            </a:pPr>
            <a:r>
              <a:rPr lang="en-US" sz="3137" kern="0" dirty="0">
                <a:solidFill>
                  <a:schemeClr val="accent5"/>
                </a:solidFill>
                <a:latin typeface="+mj-lt"/>
              </a:rPr>
              <a:t>Secure communication</a:t>
            </a:r>
          </a:p>
          <a:p>
            <a:pPr marL="457200" lvl="2" defTabSz="896386">
              <a:spcBef>
                <a:spcPts val="196"/>
              </a:spcBef>
            </a:pPr>
            <a:r>
              <a:rPr lang="en-US" sz="1961" kern="0" dirty="0">
                <a:solidFill>
                  <a:sysClr val="windowText" lastClr="000000"/>
                </a:solidFill>
              </a:rPr>
              <a:t>Simple and secure D2C and C2D connectivity for messaging, device management and command and control</a:t>
            </a:r>
          </a:p>
          <a:p>
            <a:pPr defTabSz="896386">
              <a:spcBef>
                <a:spcPts val="1176"/>
              </a:spcBef>
              <a:defRPr/>
            </a:pPr>
            <a:r>
              <a:rPr lang="en-US" sz="3137" kern="0" dirty="0">
                <a:solidFill>
                  <a:schemeClr val="accent5"/>
                </a:solidFill>
                <a:latin typeface="+mj-lt"/>
              </a:rPr>
              <a:t>OS support</a:t>
            </a:r>
          </a:p>
          <a:p>
            <a:pPr marL="457200" lvl="2" defTabSz="896386">
              <a:spcBef>
                <a:spcPts val="196"/>
              </a:spcBef>
            </a:pPr>
            <a:r>
              <a:rPr lang="en-US" sz="1961" kern="0" dirty="0">
                <a:solidFill>
                  <a:sysClr val="windowText" lastClr="000000"/>
                </a:solidFill>
              </a:rPr>
              <a:t>RTOS, Linux, Windows, Android, iOS etc.</a:t>
            </a:r>
          </a:p>
          <a:p>
            <a:pPr defTabSz="896386">
              <a:spcBef>
                <a:spcPts val="1176"/>
              </a:spcBef>
              <a:defRPr/>
            </a:pPr>
            <a:r>
              <a:rPr lang="en-US" sz="3137" kern="0" dirty="0">
                <a:solidFill>
                  <a:schemeClr val="accent5"/>
                </a:solidFill>
                <a:latin typeface="+mj-lt"/>
              </a:rPr>
              <a:t>Dev tool support &amp; samples</a:t>
            </a:r>
          </a:p>
          <a:p>
            <a:pPr marL="457200" lvl="2" defTabSz="896386">
              <a:spcBef>
                <a:spcPts val="196"/>
              </a:spcBef>
            </a:pPr>
            <a:r>
              <a:rPr lang="en-US" sz="2000" dirty="0" err="1">
                <a:solidFill>
                  <a:schemeClr val="tx1">
                    <a:lumMod val="50000"/>
                  </a:schemeClr>
                </a:solidFill>
              </a:rPr>
              <a:t>IoTHub</a:t>
            </a:r>
            <a:r>
              <a:rPr lang="en-US" sz="2000" dirty="0">
                <a:solidFill>
                  <a:schemeClr val="tx1">
                    <a:lumMod val="50000"/>
                  </a:schemeClr>
                </a:solidFill>
              </a:rPr>
              <a:t>-explorer, Device Explorer, </a:t>
            </a:r>
            <a:r>
              <a:rPr lang="en-US" dirty="0" err="1">
                <a:solidFill>
                  <a:schemeClr val="tx1">
                    <a:lumMod val="50000"/>
                  </a:schemeClr>
                </a:solidFill>
              </a:rPr>
              <a:t>iothub</a:t>
            </a:r>
            <a:r>
              <a:rPr lang="en-US" dirty="0">
                <a:solidFill>
                  <a:schemeClr val="tx1">
                    <a:lumMod val="50000"/>
                  </a:schemeClr>
                </a:solidFill>
              </a:rPr>
              <a:t>-diagnostics</a:t>
            </a:r>
          </a:p>
          <a:p>
            <a:pPr marL="457200" lvl="2" defTabSz="896386">
              <a:spcBef>
                <a:spcPts val="196"/>
              </a:spcBef>
            </a:pPr>
            <a:endParaRPr lang="en-US" sz="1961" kern="0" dirty="0"/>
          </a:p>
          <a:p>
            <a:pPr marL="457200" lvl="2" defTabSz="896386">
              <a:spcBef>
                <a:spcPts val="196"/>
              </a:spcBef>
            </a:pPr>
            <a:endParaRPr lang="en-US" sz="1961" kern="0" dirty="0">
              <a:solidFill>
                <a:sysClr val="windowText" lastClr="000000"/>
              </a:solidFill>
            </a:endParaRPr>
          </a:p>
        </p:txBody>
      </p:sp>
      <p:sp>
        <p:nvSpPr>
          <p:cNvPr id="6" name="TextBox 5"/>
          <p:cNvSpPr txBox="1"/>
          <p:nvPr/>
        </p:nvSpPr>
        <p:spPr>
          <a:xfrm>
            <a:off x="10716987" y="6488668"/>
            <a:ext cx="1475014" cy="369332"/>
          </a:xfrm>
          <a:prstGeom prst="rect">
            <a:avLst/>
          </a:prstGeom>
          <a:noFill/>
        </p:spPr>
        <p:txBody>
          <a:bodyPr wrap="square" rtlCol="0">
            <a:spAutoFit/>
          </a:bodyPr>
          <a:lstStyle/>
          <a:p>
            <a:pPr algn="r"/>
            <a:r>
              <a:rPr lang="en-AU" dirty="0"/>
              <a:t>13:00</a:t>
            </a:r>
          </a:p>
        </p:txBody>
      </p:sp>
    </p:spTree>
    <p:extLst>
      <p:ext uri="{BB962C8B-B14F-4D97-AF65-F5344CB8AC3E}">
        <p14:creationId xmlns:p14="http://schemas.microsoft.com/office/powerpoint/2010/main" val="248384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fade">
                                      <p:cBhvr>
                                        <p:cTn id="10" dur="500"/>
                                        <p:tgtEl>
                                          <p:spTgt spid="2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Effect transition="in" filter="fade">
                                      <p:cBhvr>
                                        <p:cTn id="15" dur="500"/>
                                        <p:tgtEl>
                                          <p:spTgt spid="2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xEl>
                                              <p:pRg st="3" end="3"/>
                                            </p:txEl>
                                          </p:spTgt>
                                        </p:tgtEl>
                                        <p:attrNameLst>
                                          <p:attrName>style.visibility</p:attrName>
                                        </p:attrNameLst>
                                      </p:cBhvr>
                                      <p:to>
                                        <p:strVal val="visible"/>
                                      </p:to>
                                    </p:set>
                                    <p:animEffect transition="in" filter="fade">
                                      <p:cBhvr>
                                        <p:cTn id="18" dur="500"/>
                                        <p:tgtEl>
                                          <p:spTgt spid="2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animEffect transition="in" filter="fade">
                                      <p:cBhvr>
                                        <p:cTn id="23" dur="500"/>
                                        <p:tgtEl>
                                          <p:spTgt spid="2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xEl>
                                              <p:pRg st="5" end="5"/>
                                            </p:txEl>
                                          </p:spTgt>
                                        </p:tgtEl>
                                        <p:attrNameLst>
                                          <p:attrName>style.visibility</p:attrName>
                                        </p:attrNameLst>
                                      </p:cBhvr>
                                      <p:to>
                                        <p:strVal val="visible"/>
                                      </p:to>
                                    </p:set>
                                    <p:animEffect transition="in" filter="fade">
                                      <p:cBhvr>
                                        <p:cTn id="26" dur="500"/>
                                        <p:tgtEl>
                                          <p:spTgt spid="2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
                                            <p:txEl>
                                              <p:pRg st="6" end="6"/>
                                            </p:txEl>
                                          </p:spTgt>
                                        </p:tgtEl>
                                        <p:attrNameLst>
                                          <p:attrName>style.visibility</p:attrName>
                                        </p:attrNameLst>
                                      </p:cBhvr>
                                      <p:to>
                                        <p:strVal val="visible"/>
                                      </p:to>
                                    </p:set>
                                    <p:animEffect transition="in" filter="fade">
                                      <p:cBhvr>
                                        <p:cTn id="31" dur="500"/>
                                        <p:tgtEl>
                                          <p:spTgt spid="26">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xEl>
                                              <p:pRg st="7" end="7"/>
                                            </p:txEl>
                                          </p:spTgt>
                                        </p:tgtEl>
                                        <p:attrNameLst>
                                          <p:attrName>style.visibility</p:attrName>
                                        </p:attrNameLst>
                                      </p:cBhvr>
                                      <p:to>
                                        <p:strVal val="visible"/>
                                      </p:to>
                                    </p:set>
                                    <p:animEffect transition="in" filter="fade">
                                      <p:cBhvr>
                                        <p:cTn id="34" dur="500"/>
                                        <p:tgtEl>
                                          <p:spTgt spid="2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Effect transition="in" filter="fade">
                                      <p:cBhvr>
                                        <p:cTn id="39" dur="500"/>
                                        <p:tgtEl>
                                          <p:spTgt spid="27">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xEl>
                                              <p:pRg st="1" end="1"/>
                                            </p:txEl>
                                          </p:spTgt>
                                        </p:tgtEl>
                                        <p:attrNameLst>
                                          <p:attrName>style.visibility</p:attrName>
                                        </p:attrNameLst>
                                      </p:cBhvr>
                                      <p:to>
                                        <p:strVal val="visible"/>
                                      </p:to>
                                    </p:set>
                                    <p:animEffect transition="in" filter="fade">
                                      <p:cBhvr>
                                        <p:cTn id="42" dur="500"/>
                                        <p:tgtEl>
                                          <p:spTgt spid="2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xEl>
                                              <p:pRg st="2" end="2"/>
                                            </p:txEl>
                                          </p:spTgt>
                                        </p:tgtEl>
                                        <p:attrNameLst>
                                          <p:attrName>style.visibility</p:attrName>
                                        </p:attrNameLst>
                                      </p:cBhvr>
                                      <p:to>
                                        <p:strVal val="visible"/>
                                      </p:to>
                                    </p:set>
                                    <p:animEffect transition="in" filter="fade">
                                      <p:cBhvr>
                                        <p:cTn id="47" dur="500"/>
                                        <p:tgtEl>
                                          <p:spTgt spid="27">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animEffect transition="in" filter="fade">
                                      <p:cBhvr>
                                        <p:cTn id="50" dur="500"/>
                                        <p:tgtEl>
                                          <p:spTgt spid="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
                                            <p:txEl>
                                              <p:pRg st="4" end="4"/>
                                            </p:txEl>
                                          </p:spTgt>
                                        </p:tgtEl>
                                        <p:attrNameLst>
                                          <p:attrName>style.visibility</p:attrName>
                                        </p:attrNameLst>
                                      </p:cBhvr>
                                      <p:to>
                                        <p:strVal val="visible"/>
                                      </p:to>
                                    </p:set>
                                    <p:animEffect transition="in" filter="fade">
                                      <p:cBhvr>
                                        <p:cTn id="55" dur="500"/>
                                        <p:tgtEl>
                                          <p:spTgt spid="27">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xEl>
                                              <p:pRg st="5" end="5"/>
                                            </p:txEl>
                                          </p:spTgt>
                                        </p:tgtEl>
                                        <p:attrNameLst>
                                          <p:attrName>style.visibility</p:attrName>
                                        </p:attrNameLst>
                                      </p:cBhvr>
                                      <p:to>
                                        <p:strVal val="visible"/>
                                      </p:to>
                                    </p:set>
                                    <p:animEffect transition="in" filter="fade">
                                      <p:cBhvr>
                                        <p:cTn id="58" dur="500"/>
                                        <p:tgtEl>
                                          <p:spTgt spid="27">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xEl>
                                              <p:pRg st="6" end="6"/>
                                            </p:txEl>
                                          </p:spTgt>
                                        </p:tgtEl>
                                        <p:attrNameLst>
                                          <p:attrName>style.visibility</p:attrName>
                                        </p:attrNameLst>
                                      </p:cBhvr>
                                      <p:to>
                                        <p:strVal val="visible"/>
                                      </p:to>
                                    </p:set>
                                    <p:animEffect transition="in" filter="fade">
                                      <p:cBhvr>
                                        <p:cTn id="61" dur="500"/>
                                        <p:tgtEl>
                                          <p:spTgt spid="27">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7">
                                            <p:txEl>
                                              <p:pRg st="7" end="7"/>
                                            </p:txEl>
                                          </p:spTgt>
                                        </p:tgtEl>
                                        <p:attrNameLst>
                                          <p:attrName>style.visibility</p:attrName>
                                        </p:attrNameLst>
                                      </p:cBhvr>
                                      <p:to>
                                        <p:strVal val="visible"/>
                                      </p:to>
                                    </p:set>
                                    <p:animEffect transition="in" filter="fade">
                                      <p:cBhvr>
                                        <p:cTn id="64" dur="500"/>
                                        <p:tgtEl>
                                          <p:spTgt spid="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7709"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Service SDKs support</a:t>
            </a:r>
            <a:endParaRPr lang="en-US" dirty="0"/>
          </a:p>
        </p:txBody>
      </p:sp>
      <p:grpSp>
        <p:nvGrpSpPr>
          <p:cNvPr id="7" name="Group 6"/>
          <p:cNvGrpSpPr/>
          <p:nvPr/>
        </p:nvGrpSpPr>
        <p:grpSpPr>
          <a:xfrm>
            <a:off x="8065210" y="1385527"/>
            <a:ext cx="3859559" cy="2433071"/>
            <a:chOff x="4278255" y="1373205"/>
            <a:chExt cx="3936951" cy="2481859"/>
          </a:xfrm>
        </p:grpSpPr>
        <p:sp>
          <p:nvSpPr>
            <p:cNvPr id="11" name="TextBox 10"/>
            <p:cNvSpPr txBox="1"/>
            <p:nvPr/>
          </p:nvSpPr>
          <p:spPr>
            <a:xfrm>
              <a:off x="4278255" y="1373205"/>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Java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Java (v 1.7+)</a:t>
              </a:r>
            </a:p>
          </p:txBody>
        </p:sp>
        <p:pic>
          <p:nvPicPr>
            <p:cNvPr id="54336" name="Picture 64" descr="https://upload.wikimedia.org/wikipedia/en/8/88/Java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4531" y="1374845"/>
              <a:ext cx="880675" cy="880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168938" y="1385527"/>
            <a:ext cx="3808051" cy="2433071"/>
            <a:chOff x="274320" y="1373205"/>
            <a:chExt cx="3884410" cy="2481859"/>
          </a:xfrm>
        </p:grpSpPr>
        <p:sp>
          <p:nvSpPr>
            <p:cNvPr id="12" name="TextBox 11"/>
            <p:cNvSpPr txBox="1"/>
            <p:nvPr/>
          </p:nvSpPr>
          <p:spPr>
            <a:xfrm>
              <a:off x="274320" y="1373205"/>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Node.js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Node.js (v 0.10+)</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3800" y="1400212"/>
              <a:ext cx="1603648" cy="497334"/>
            </a:xfrm>
            <a:prstGeom prst="rect">
              <a:avLst/>
            </a:prstGeom>
          </p:spPr>
        </p:pic>
      </p:grpSp>
      <p:grpSp>
        <p:nvGrpSpPr>
          <p:cNvPr id="9" name="Group 8"/>
          <p:cNvGrpSpPr/>
          <p:nvPr/>
        </p:nvGrpSpPr>
        <p:grpSpPr>
          <a:xfrm>
            <a:off x="224496" y="3924246"/>
            <a:ext cx="3808051" cy="2433071"/>
            <a:chOff x="274320" y="4013797"/>
            <a:chExt cx="3884410" cy="2481859"/>
          </a:xfrm>
        </p:grpSpPr>
        <p:sp>
          <p:nvSpPr>
            <p:cNvPr id="16" name="TextBox 15"/>
            <p:cNvSpPr txBox="1"/>
            <p:nvPr/>
          </p:nvSpPr>
          <p:spPr>
            <a:xfrm>
              <a:off x="274320" y="4013797"/>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Python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v 2.7.x</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v 3.5.x</a:t>
              </a:r>
            </a:p>
          </p:txBody>
        </p:sp>
        <p:pic>
          <p:nvPicPr>
            <p:cNvPr id="3" name="Picture 2"/>
            <p:cNvPicPr>
              <a:picLocks noChangeAspect="1"/>
            </p:cNvPicPr>
            <p:nvPr/>
          </p:nvPicPr>
          <p:blipFill>
            <a:blip r:embed="rId9"/>
            <a:stretch>
              <a:fillRect/>
            </a:stretch>
          </p:blipFill>
          <p:spPr>
            <a:xfrm>
              <a:off x="2426539" y="4252046"/>
              <a:ext cx="1640909" cy="486119"/>
            </a:xfrm>
            <a:prstGeom prst="rect">
              <a:avLst/>
            </a:prstGeom>
          </p:spPr>
        </p:pic>
      </p:grpSp>
      <p:grpSp>
        <p:nvGrpSpPr>
          <p:cNvPr id="20" name="Group 19"/>
          <p:cNvGrpSpPr/>
          <p:nvPr/>
        </p:nvGrpSpPr>
        <p:grpSpPr>
          <a:xfrm>
            <a:off x="224496" y="1385527"/>
            <a:ext cx="3892935" cy="2433072"/>
            <a:chOff x="277723" y="4013796"/>
            <a:chExt cx="3970996" cy="2481860"/>
          </a:xfrm>
        </p:grpSpPr>
        <p:sp>
          <p:nvSpPr>
            <p:cNvPr id="13" name="TextBox 12"/>
            <p:cNvSpPr txBox="1"/>
            <p:nvPr/>
          </p:nvSpPr>
          <p:spPr>
            <a:xfrm>
              <a:off x="277723" y="4013797"/>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C# libraries supported:</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Windows Desktop (7,8,10)</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Universal Windows Platform</a:t>
              </a:r>
            </a:p>
          </p:txBody>
        </p:sp>
        <p:sp>
          <p:nvSpPr>
            <p:cNvPr id="14" name="TextBox 13"/>
            <p:cNvSpPr txBox="1"/>
            <p:nvPr/>
          </p:nvSpPr>
          <p:spPr>
            <a:xfrm>
              <a:off x="3139440" y="4013796"/>
              <a:ext cx="1109279" cy="62786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161616"/>
                      </a:gs>
                      <a:gs pos="30000">
                        <a:srgbClr val="161616"/>
                      </a:gs>
                    </a:gsLst>
                    <a:lin ang="5400000" scaled="0"/>
                  </a:gradFill>
                  <a:latin typeface="Segoe UI"/>
                </a:rPr>
                <a:t>.NET</a:t>
              </a:r>
            </a:p>
          </p:txBody>
        </p:sp>
      </p:grpSp>
    </p:spTree>
    <p:extLst>
      <p:ext uri="{BB962C8B-B14F-4D97-AF65-F5344CB8AC3E}">
        <p14:creationId xmlns:p14="http://schemas.microsoft.com/office/powerpoint/2010/main" val="52410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8732" name="think-cell Slide" r:id="rId5" imgW="378" imgH="379" progId="TCLayout.ActiveDocument.1">
                  <p:embed/>
                </p:oleObj>
              </mc:Choice>
              <mc:Fallback>
                <p:oleObj name="think-cell Slide" r:id="rId5" imgW="378" imgH="379" progId="TCLayout.ActiveDocument.1">
                  <p:embed/>
                  <p:pic>
                    <p:nvPicPr>
                      <p:cNvPr id="25" name="Object 24"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Device SDKs support</a:t>
            </a:r>
            <a:endParaRPr lang="en-US" dirty="0"/>
          </a:p>
        </p:txBody>
      </p:sp>
      <p:grpSp>
        <p:nvGrpSpPr>
          <p:cNvPr id="7" name="Group 6"/>
          <p:cNvGrpSpPr/>
          <p:nvPr/>
        </p:nvGrpSpPr>
        <p:grpSpPr>
          <a:xfrm>
            <a:off x="8065210" y="1385527"/>
            <a:ext cx="3859559" cy="2433071"/>
            <a:chOff x="4278255" y="1373205"/>
            <a:chExt cx="3936951" cy="2481859"/>
          </a:xfrm>
        </p:grpSpPr>
        <p:sp>
          <p:nvSpPr>
            <p:cNvPr id="11" name="TextBox 10"/>
            <p:cNvSpPr txBox="1"/>
            <p:nvPr/>
          </p:nvSpPr>
          <p:spPr>
            <a:xfrm>
              <a:off x="4278255" y="1373205"/>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Java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Java (v 1.7+)</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Android</a:t>
              </a:r>
            </a:p>
          </p:txBody>
        </p:sp>
        <p:pic>
          <p:nvPicPr>
            <p:cNvPr id="54336" name="Picture 64" descr="https://upload.wikimedia.org/wikipedia/en/8/88/Java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4531" y="1374845"/>
              <a:ext cx="880675" cy="8806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168938" y="1385527"/>
            <a:ext cx="3808051" cy="2433071"/>
            <a:chOff x="274320" y="1373205"/>
            <a:chExt cx="3884410" cy="2481859"/>
          </a:xfrm>
        </p:grpSpPr>
        <p:sp>
          <p:nvSpPr>
            <p:cNvPr id="12" name="TextBox 11"/>
            <p:cNvSpPr txBox="1"/>
            <p:nvPr/>
          </p:nvSpPr>
          <p:spPr>
            <a:xfrm>
              <a:off x="274320" y="1373205"/>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Node.js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Node.js (v 0.10+)</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Node-RED</a:t>
              </a: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3800" y="1400212"/>
              <a:ext cx="1603648" cy="497334"/>
            </a:xfrm>
            <a:prstGeom prst="rect">
              <a:avLst/>
            </a:prstGeom>
          </p:spPr>
        </p:pic>
      </p:grpSp>
      <p:grpSp>
        <p:nvGrpSpPr>
          <p:cNvPr id="9" name="Group 8"/>
          <p:cNvGrpSpPr/>
          <p:nvPr/>
        </p:nvGrpSpPr>
        <p:grpSpPr>
          <a:xfrm>
            <a:off x="4165198" y="3935381"/>
            <a:ext cx="3808051" cy="2433071"/>
            <a:chOff x="274320" y="4013797"/>
            <a:chExt cx="3884410" cy="2481859"/>
          </a:xfrm>
        </p:grpSpPr>
        <p:sp>
          <p:nvSpPr>
            <p:cNvPr id="16" name="TextBox 15"/>
            <p:cNvSpPr txBox="1"/>
            <p:nvPr/>
          </p:nvSpPr>
          <p:spPr>
            <a:xfrm>
              <a:off x="274320" y="4013797"/>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Python library:</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v 2.7.x</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v 3.5.x</a:t>
              </a:r>
            </a:p>
          </p:txBody>
        </p:sp>
        <p:pic>
          <p:nvPicPr>
            <p:cNvPr id="3" name="Picture 2"/>
            <p:cNvPicPr>
              <a:picLocks noChangeAspect="1"/>
            </p:cNvPicPr>
            <p:nvPr/>
          </p:nvPicPr>
          <p:blipFill>
            <a:blip r:embed="rId9"/>
            <a:stretch>
              <a:fillRect/>
            </a:stretch>
          </p:blipFill>
          <p:spPr>
            <a:xfrm>
              <a:off x="2426539" y="4252046"/>
              <a:ext cx="1640909" cy="486119"/>
            </a:xfrm>
            <a:prstGeom prst="rect">
              <a:avLst/>
            </a:prstGeom>
          </p:spPr>
        </p:pic>
      </p:grpSp>
      <p:grpSp>
        <p:nvGrpSpPr>
          <p:cNvPr id="15" name="Group 14"/>
          <p:cNvGrpSpPr/>
          <p:nvPr/>
        </p:nvGrpSpPr>
        <p:grpSpPr>
          <a:xfrm>
            <a:off x="255982" y="1385526"/>
            <a:ext cx="3808051" cy="2433071"/>
            <a:chOff x="261115" y="1412812"/>
            <a:chExt cx="3884410" cy="2481859"/>
          </a:xfrm>
        </p:grpSpPr>
        <p:sp>
          <p:nvSpPr>
            <p:cNvPr id="18" name="TextBox 17"/>
            <p:cNvSpPr txBox="1"/>
            <p:nvPr/>
          </p:nvSpPr>
          <p:spPr>
            <a:xfrm>
              <a:off x="261115" y="1412812"/>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C library:</a:t>
              </a:r>
            </a:p>
            <a:p>
              <a:pPr marL="224097" indent="-166517" defTabSz="448193">
                <a:spcBef>
                  <a:spcPts val="98"/>
                </a:spcBef>
                <a:spcAft>
                  <a:spcPts val="294"/>
                </a:spcAft>
                <a:buFont typeface="Arial" panose="020B0604020202020204" pitchFamily="34" charset="0"/>
                <a:buChar char="•"/>
                <a:defRPr/>
              </a:pPr>
              <a:r>
                <a:rPr lang="en-US" sz="1961" kern="0" dirty="0">
                  <a:solidFill>
                    <a:sysClr val="windowText" lastClr="000000"/>
                  </a:solidFill>
                  <a:latin typeface="Segoe UI"/>
                  <a:cs typeface="Segoe UI Semibold" panose="020B0702040204020203" pitchFamily="34" charset="0"/>
                </a:rPr>
                <a:t>Microcontrollers</a:t>
              </a:r>
            </a:p>
            <a:p>
              <a:pPr marL="224097" indent="-166517" defTabSz="448193">
                <a:spcBef>
                  <a:spcPts val="98"/>
                </a:spcBef>
                <a:spcAft>
                  <a:spcPts val="294"/>
                </a:spcAft>
                <a:buFont typeface="Arial" panose="020B0604020202020204" pitchFamily="34" charset="0"/>
                <a:buChar char="•"/>
                <a:defRPr/>
              </a:pPr>
              <a:r>
                <a:rPr lang="en-US" sz="1961" kern="0" dirty="0">
                  <a:solidFill>
                    <a:sysClr val="windowText" lastClr="000000"/>
                  </a:solidFill>
                  <a:latin typeface="Segoe UI"/>
                  <a:cs typeface="Segoe UI Semibold" panose="020B0702040204020203" pitchFamily="34" charset="0"/>
                </a:rPr>
                <a:t>RTOS</a:t>
              </a:r>
            </a:p>
            <a:p>
              <a:pPr marL="224097" indent="-166517" defTabSz="448193">
                <a:spcBef>
                  <a:spcPts val="98"/>
                </a:spcBef>
                <a:spcAft>
                  <a:spcPts val="294"/>
                </a:spcAft>
                <a:buFont typeface="Arial" panose="020B0604020202020204" pitchFamily="34" charset="0"/>
                <a:buChar char="•"/>
                <a:defRPr/>
              </a:pPr>
              <a:r>
                <a:rPr lang="en-US" sz="1961" kern="0" dirty="0">
                  <a:solidFill>
                    <a:sysClr val="windowText" lastClr="000000"/>
                  </a:solidFill>
                  <a:latin typeface="Segoe UI"/>
                  <a:cs typeface="Segoe UI Semibold" panose="020B0702040204020203" pitchFamily="34" charset="0"/>
                </a:rPr>
                <a:t>Linux</a:t>
              </a:r>
            </a:p>
            <a:p>
              <a:pPr marL="224097" indent="-166517" defTabSz="448193">
                <a:spcBef>
                  <a:spcPts val="98"/>
                </a:spcBef>
                <a:spcAft>
                  <a:spcPts val="294"/>
                </a:spcAft>
                <a:buFont typeface="Arial" panose="020B0604020202020204" pitchFamily="34" charset="0"/>
                <a:buChar char="•"/>
                <a:defRPr/>
              </a:pPr>
              <a:r>
                <a:rPr lang="en-US" sz="1961" kern="0" dirty="0">
                  <a:solidFill>
                    <a:sysClr val="windowText" lastClr="000000"/>
                  </a:solidFill>
                  <a:latin typeface="Segoe UI"/>
                  <a:cs typeface="Segoe UI Semibold" panose="020B0702040204020203" pitchFamily="34" charset="0"/>
                </a:rPr>
                <a:t>Windows</a:t>
              </a:r>
            </a:p>
            <a:p>
              <a:pPr defTabSz="448193">
                <a:spcBef>
                  <a:spcPts val="588"/>
                </a:spcBef>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p:txBody>
        </p:sp>
        <p:pic>
          <p:nvPicPr>
            <p:cNvPr id="10" name="Picture 9"/>
            <p:cNvPicPr>
              <a:picLocks noChangeAspect="1"/>
            </p:cNvPicPr>
            <p:nvPr/>
          </p:nvPicPr>
          <p:blipFill>
            <a:blip r:embed="rId10"/>
            <a:stretch>
              <a:fillRect/>
            </a:stretch>
          </p:blipFill>
          <p:spPr>
            <a:xfrm>
              <a:off x="3301983" y="1512935"/>
              <a:ext cx="612615" cy="612615"/>
            </a:xfrm>
            <a:prstGeom prst="rect">
              <a:avLst/>
            </a:prstGeom>
          </p:spPr>
        </p:pic>
      </p:grpSp>
      <p:grpSp>
        <p:nvGrpSpPr>
          <p:cNvPr id="20" name="Group 19"/>
          <p:cNvGrpSpPr/>
          <p:nvPr/>
        </p:nvGrpSpPr>
        <p:grpSpPr>
          <a:xfrm>
            <a:off x="272264" y="3935380"/>
            <a:ext cx="3892935" cy="2433072"/>
            <a:chOff x="277723" y="4013796"/>
            <a:chExt cx="3970996" cy="2481860"/>
          </a:xfrm>
        </p:grpSpPr>
        <p:sp>
          <p:nvSpPr>
            <p:cNvPr id="13" name="TextBox 12"/>
            <p:cNvSpPr txBox="1"/>
            <p:nvPr/>
          </p:nvSpPr>
          <p:spPr>
            <a:xfrm>
              <a:off x="277723" y="4013797"/>
              <a:ext cx="3884410" cy="2481859"/>
            </a:xfrm>
            <a:prstGeom prst="rect">
              <a:avLst/>
            </a:prstGeom>
            <a:solidFill>
              <a:schemeClr val="bg1">
                <a:lumMod val="95000"/>
              </a:schemeClr>
            </a:solidFill>
          </p:spPr>
          <p:txBody>
            <a:bodyPr wrap="square" lIns="89642" tIns="627497" rIns="89642" bIns="44821" rtlCol="0" anchor="t">
              <a:noAutofit/>
            </a:bodyPr>
            <a:lstStyle/>
            <a:p>
              <a:pPr defTabSz="448193">
                <a:spcBef>
                  <a:spcPts val="588"/>
                </a:spcBef>
                <a:defRPr/>
              </a:pPr>
              <a:r>
                <a:rPr lang="en-US" sz="1961" kern="0" dirty="0">
                  <a:solidFill>
                    <a:sysClr val="windowText" lastClr="000000"/>
                  </a:solidFill>
                  <a:latin typeface="Segoe UI Semibold" panose="020B0702040204020203" pitchFamily="34" charset="0"/>
                  <a:cs typeface="Segoe UI Semibold" panose="020B0702040204020203" pitchFamily="34" charset="0"/>
                </a:rPr>
                <a:t>C# libraries supported:</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Windows Desktop (7,8,10)</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Universal Windows Platform</a:t>
              </a:r>
            </a:p>
            <a:p>
              <a:pPr marL="224097" indent="-166517" defTabSz="448193">
                <a:spcBef>
                  <a:spcPts val="98"/>
                </a:spcBef>
                <a:spcAft>
                  <a:spcPts val="294"/>
                </a:spcAft>
                <a:buFont typeface="Arial" panose="020B0604020202020204" pitchFamily="34" charset="0"/>
                <a:buChar char="•"/>
                <a:defRPr/>
              </a:pPr>
              <a:r>
                <a:rPr lang="en-US" sz="1765" kern="0" dirty="0">
                  <a:solidFill>
                    <a:sysClr val="windowText" lastClr="000000"/>
                  </a:solidFill>
                  <a:latin typeface="Segoe UI"/>
                  <a:cs typeface="Segoe UI Semibold" panose="020B0702040204020203" pitchFamily="34" charset="0"/>
                </a:rPr>
                <a:t>Windows 10 IoT Core</a:t>
              </a:r>
            </a:p>
            <a:p>
              <a:pPr marL="224097" indent="-166517" defTabSz="448193">
                <a:spcBef>
                  <a:spcPts val="98"/>
                </a:spcBef>
                <a:spcAft>
                  <a:spcPts val="294"/>
                </a:spcAft>
                <a:buFont typeface="Arial" panose="020B0604020202020204" pitchFamily="34" charset="0"/>
                <a:buChar char="•"/>
                <a:defRPr/>
              </a:pPr>
              <a:r>
                <a:rPr lang="en-US" sz="1765" kern="0" dirty="0" err="1">
                  <a:solidFill>
                    <a:sysClr val="windowText" lastClr="000000"/>
                  </a:solidFill>
                  <a:latin typeface="Segoe UI"/>
                  <a:cs typeface="Segoe UI Semibold" panose="020B0702040204020203" pitchFamily="34" charset="0"/>
                </a:rPr>
                <a:t>Xamarin</a:t>
              </a:r>
              <a:r>
                <a:rPr lang="en-US" sz="1765" kern="0" dirty="0">
                  <a:solidFill>
                    <a:sysClr val="windowText" lastClr="000000"/>
                  </a:solidFill>
                  <a:latin typeface="Segoe UI"/>
                  <a:cs typeface="Segoe UI Semibold" panose="020B0702040204020203" pitchFamily="34" charset="0"/>
                </a:rPr>
                <a:t> (iOS, Android)</a:t>
              </a:r>
            </a:p>
          </p:txBody>
        </p:sp>
        <p:sp>
          <p:nvSpPr>
            <p:cNvPr id="14" name="TextBox 13"/>
            <p:cNvSpPr txBox="1"/>
            <p:nvPr/>
          </p:nvSpPr>
          <p:spPr>
            <a:xfrm>
              <a:off x="3139440" y="4013796"/>
              <a:ext cx="1109279" cy="62786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161616"/>
                      </a:gs>
                      <a:gs pos="30000">
                        <a:srgbClr val="161616"/>
                      </a:gs>
                    </a:gsLst>
                    <a:lin ang="5400000" scaled="0"/>
                  </a:gradFill>
                  <a:latin typeface="Segoe UI"/>
                </a:rPr>
                <a:t>.NET</a:t>
              </a:r>
            </a:p>
          </p:txBody>
        </p:sp>
      </p:grpSp>
      <p:sp>
        <p:nvSpPr>
          <p:cNvPr id="2" name="Rectangle 1"/>
          <p:cNvSpPr/>
          <p:nvPr/>
        </p:nvSpPr>
        <p:spPr>
          <a:xfrm>
            <a:off x="8058132" y="3935380"/>
            <a:ext cx="1889776" cy="2462213"/>
          </a:xfrm>
          <a:prstGeom prst="rect">
            <a:avLst/>
          </a:prstGeom>
        </p:spPr>
        <p:txBody>
          <a:bodyPr wrap="square">
            <a:spAutoFit/>
          </a:bodyPr>
          <a:lstStyle/>
          <a:p>
            <a:r>
              <a:rPr lang="en-AU" sz="1400" dirty="0"/>
              <a:t>Android (Java or </a:t>
            </a:r>
            <a:r>
              <a:rPr lang="en-AU" sz="1400" dirty="0" err="1"/>
              <a:t>Xamarin</a:t>
            </a:r>
            <a:r>
              <a:rPr lang="en-AU" sz="1400" dirty="0"/>
              <a:t>)</a:t>
            </a:r>
          </a:p>
          <a:p>
            <a:r>
              <a:rPr lang="en-AU" sz="1400" dirty="0"/>
              <a:t>Arduino</a:t>
            </a:r>
          </a:p>
          <a:p>
            <a:r>
              <a:rPr lang="en-AU" sz="1400" dirty="0"/>
              <a:t>Debian Linux (v 7.5)</a:t>
            </a:r>
          </a:p>
          <a:p>
            <a:r>
              <a:rPr lang="en-AU" sz="1400" dirty="0"/>
              <a:t>ESP8266</a:t>
            </a:r>
          </a:p>
          <a:p>
            <a:r>
              <a:rPr lang="en-AU" sz="1400" dirty="0"/>
              <a:t>Fedora Linux (v 20)</a:t>
            </a:r>
          </a:p>
          <a:p>
            <a:r>
              <a:rPr lang="en-AU" sz="1400" dirty="0" err="1"/>
              <a:t>FreeRTOS</a:t>
            </a:r>
            <a:endParaRPr lang="en-AU" sz="1400" dirty="0"/>
          </a:p>
          <a:p>
            <a:r>
              <a:rPr lang="en-AU" sz="1400" dirty="0"/>
              <a:t>iOS (</a:t>
            </a:r>
            <a:r>
              <a:rPr lang="en-AU" sz="1400" dirty="0" err="1"/>
              <a:t>Xamarin</a:t>
            </a:r>
            <a:r>
              <a:rPr lang="en-AU" sz="1400" dirty="0"/>
              <a:t>)</a:t>
            </a:r>
          </a:p>
          <a:p>
            <a:r>
              <a:rPr lang="en-AU" sz="1400" dirty="0" err="1"/>
              <a:t>mbed</a:t>
            </a:r>
            <a:r>
              <a:rPr lang="en-AU" sz="1400" dirty="0"/>
              <a:t> OS (v 2.0)</a:t>
            </a:r>
          </a:p>
          <a:p>
            <a:r>
              <a:rPr lang="en-AU" sz="1400" dirty="0" err="1"/>
              <a:t>OpenWRT</a:t>
            </a:r>
            <a:endParaRPr lang="en-AU" sz="1400" dirty="0"/>
          </a:p>
          <a:p>
            <a:r>
              <a:rPr lang="en-AU" sz="1400" dirty="0" err="1"/>
              <a:t>Raspbian</a:t>
            </a:r>
            <a:r>
              <a:rPr lang="en-AU" sz="1400" dirty="0"/>
              <a:t> Linux (v 3.18)</a:t>
            </a:r>
          </a:p>
        </p:txBody>
      </p:sp>
      <p:sp>
        <p:nvSpPr>
          <p:cNvPr id="6" name="Rectangle 5"/>
          <p:cNvSpPr/>
          <p:nvPr/>
        </p:nvSpPr>
        <p:spPr>
          <a:xfrm>
            <a:off x="10032791" y="3936280"/>
            <a:ext cx="2018715" cy="2631490"/>
          </a:xfrm>
          <a:prstGeom prst="rect">
            <a:avLst/>
          </a:prstGeom>
        </p:spPr>
        <p:txBody>
          <a:bodyPr wrap="square">
            <a:spAutoFit/>
          </a:bodyPr>
          <a:lstStyle/>
          <a:p>
            <a:r>
              <a:rPr lang="en-US" sz="1400" dirty="0">
                <a:solidFill>
                  <a:schemeClr val="tx1">
                    <a:lumMod val="50000"/>
                  </a:schemeClr>
                </a:solidFill>
              </a:rPr>
              <a:t>STM32 </a:t>
            </a:r>
          </a:p>
          <a:p>
            <a:r>
              <a:rPr lang="en-US" sz="1400" dirty="0">
                <a:solidFill>
                  <a:schemeClr val="tx1">
                    <a:lumMod val="50000"/>
                  </a:schemeClr>
                </a:solidFill>
              </a:rPr>
              <a:t>TI RTOS</a:t>
            </a:r>
          </a:p>
          <a:p>
            <a:r>
              <a:rPr lang="en-US" sz="1400" dirty="0" err="1">
                <a:solidFill>
                  <a:schemeClr val="tx1">
                    <a:lumMod val="50000"/>
                  </a:schemeClr>
                </a:solidFill>
              </a:rPr>
              <a:t>Ubilinux</a:t>
            </a:r>
            <a:r>
              <a:rPr lang="en-US" sz="1400" dirty="0">
                <a:solidFill>
                  <a:schemeClr val="tx1">
                    <a:lumMod val="50000"/>
                  </a:schemeClr>
                </a:solidFill>
              </a:rPr>
              <a:t> (v3.0)</a:t>
            </a:r>
          </a:p>
          <a:p>
            <a:r>
              <a:rPr lang="en-US" sz="1400" dirty="0">
                <a:solidFill>
                  <a:schemeClr val="tx1">
                    <a:lumMod val="50000"/>
                  </a:schemeClr>
                </a:solidFill>
              </a:rPr>
              <a:t>Ubuntu Linux (v 14.04)</a:t>
            </a:r>
          </a:p>
          <a:p>
            <a:r>
              <a:rPr lang="en-US" sz="1400" dirty="0">
                <a:solidFill>
                  <a:schemeClr val="tx1">
                    <a:lumMod val="50000"/>
                  </a:schemeClr>
                </a:solidFill>
              </a:rPr>
              <a:t>Windows Desktop (7, 8, 10)</a:t>
            </a:r>
          </a:p>
          <a:p>
            <a:r>
              <a:rPr lang="en-US" sz="1400" dirty="0">
                <a:solidFill>
                  <a:schemeClr val="tx1">
                    <a:lumMod val="50000"/>
                  </a:schemeClr>
                </a:solidFill>
              </a:rPr>
              <a:t>Windows </a:t>
            </a:r>
            <a:r>
              <a:rPr lang="en-US" sz="1400" dirty="0" err="1">
                <a:solidFill>
                  <a:schemeClr val="tx1">
                    <a:lumMod val="50000"/>
                  </a:schemeClr>
                </a:solidFill>
              </a:rPr>
              <a:t>IoT</a:t>
            </a:r>
            <a:r>
              <a:rPr lang="en-US" sz="1400" dirty="0">
                <a:solidFill>
                  <a:schemeClr val="tx1">
                    <a:lumMod val="50000"/>
                  </a:schemeClr>
                </a:solidFill>
              </a:rPr>
              <a:t> Core (v 10)</a:t>
            </a:r>
          </a:p>
          <a:p>
            <a:r>
              <a:rPr lang="en-US" sz="1400" dirty="0">
                <a:solidFill>
                  <a:schemeClr val="tx1">
                    <a:lumMod val="50000"/>
                  </a:schemeClr>
                </a:solidFill>
              </a:rPr>
              <a:t>Windows Server (v 2012 R2)</a:t>
            </a:r>
          </a:p>
          <a:p>
            <a:r>
              <a:rPr lang="en-US" sz="1400" dirty="0" err="1">
                <a:solidFill>
                  <a:schemeClr val="tx1">
                    <a:lumMod val="50000"/>
                  </a:schemeClr>
                </a:solidFill>
              </a:rPr>
              <a:t>Yocto</a:t>
            </a:r>
            <a:r>
              <a:rPr lang="en-US" sz="1400" dirty="0">
                <a:solidFill>
                  <a:schemeClr val="tx1">
                    <a:lumMod val="50000"/>
                  </a:schemeClr>
                </a:solidFill>
              </a:rPr>
              <a:t> Linux (v 2.1)</a:t>
            </a:r>
          </a:p>
          <a:p>
            <a:r>
              <a:rPr lang="en-US" sz="1400" dirty="0">
                <a:solidFill>
                  <a:schemeClr val="tx1">
                    <a:lumMod val="50000"/>
                  </a:schemeClr>
                </a:solidFill>
              </a:rPr>
              <a:t>… </a:t>
            </a:r>
            <a:r>
              <a:rPr lang="en-US" sz="1100" dirty="0"/>
              <a:t>more @ </a:t>
            </a:r>
            <a:r>
              <a:rPr lang="en-US" sz="1100" dirty="0">
                <a:hlinkClick r:id="rId11"/>
              </a:rPr>
              <a:t>Azure Certified for </a:t>
            </a:r>
            <a:r>
              <a:rPr lang="en-US" sz="1100" dirty="0" err="1">
                <a:hlinkClick r:id="rId11"/>
              </a:rPr>
              <a:t>IoT</a:t>
            </a:r>
            <a:r>
              <a:rPr lang="en-US" sz="1100" dirty="0">
                <a:hlinkClick r:id="rId11"/>
              </a:rPr>
              <a:t> device catalog</a:t>
            </a:r>
            <a:r>
              <a:rPr lang="en-US" sz="1100" dirty="0"/>
              <a:t>.</a:t>
            </a:r>
            <a:endParaRPr lang="en-US" sz="1100" dirty="0">
              <a:solidFill>
                <a:schemeClr val="tx1">
                  <a:lumMod val="50000"/>
                </a:schemeClr>
              </a:solidFill>
            </a:endParaRPr>
          </a:p>
        </p:txBody>
      </p:sp>
    </p:spTree>
    <p:extLst>
      <p:ext uri="{BB962C8B-B14F-4D97-AF65-F5344CB8AC3E}">
        <p14:creationId xmlns:p14="http://schemas.microsoft.com/office/powerpoint/2010/main" val="25736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IoT Hub Developers tools</a:t>
            </a:r>
            <a:endParaRPr lang="en-US" dirty="0"/>
          </a:p>
        </p:txBody>
      </p:sp>
      <p:sp>
        <p:nvSpPr>
          <p:cNvPr id="9" name="Rectangle 8"/>
          <p:cNvSpPr/>
          <p:nvPr/>
        </p:nvSpPr>
        <p:spPr>
          <a:xfrm>
            <a:off x="344039" y="1232899"/>
            <a:ext cx="10975601" cy="5397188"/>
          </a:xfrm>
          <a:prstGeom prst="rect">
            <a:avLst/>
          </a:prstGeom>
          <a:solidFill>
            <a:sysClr val="window" lastClr="FFFFFF">
              <a:lumMod val="95000"/>
            </a:sys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4"/>
          <p:cNvSpPr txBox="1">
            <a:spLocks/>
          </p:cNvSpPr>
          <p:nvPr/>
        </p:nvSpPr>
        <p:spPr>
          <a:xfrm>
            <a:off x="836422" y="1436256"/>
            <a:ext cx="9990834" cy="49904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2"/>
                    </a:gs>
                    <a:gs pos="99000">
                      <a:schemeClr val="tx2"/>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err="1">
                <a:ln>
                  <a:noFill/>
                </a:ln>
                <a:solidFill>
                  <a:schemeClr val="accent5">
                    <a:lumMod val="75000"/>
                  </a:schemeClr>
                </a:solidFill>
                <a:effectLst/>
                <a:uLnTx/>
                <a:uFillTx/>
                <a:ea typeface="+mn-ea"/>
                <a:cs typeface="+mn-cs"/>
              </a:rPr>
              <a:t>IoTHub</a:t>
            </a:r>
            <a:r>
              <a:rPr kumimoji="0" lang="en-US" sz="3200" b="0" i="0" u="none" strike="noStrike" kern="1200" cap="none" spc="0" normalizeH="0" baseline="0" noProof="0" dirty="0">
                <a:ln>
                  <a:noFill/>
                </a:ln>
                <a:solidFill>
                  <a:schemeClr val="accent5">
                    <a:lumMod val="75000"/>
                  </a:schemeClr>
                </a:solidFill>
                <a:effectLst/>
                <a:uLnTx/>
                <a:uFillTx/>
                <a:ea typeface="+mn-ea"/>
                <a:cs typeface="+mn-cs"/>
              </a:rPr>
              <a:t>-explorer: node based CLI</a:t>
            </a:r>
          </a:p>
          <a:p>
            <a:pPr marL="0" marR="0" lvl="1" indent="0" algn="l" defTabSz="914400" rtl="0" eaLnBrk="1" fontAlgn="auto" latinLnBrk="0" hangingPunct="1">
              <a:lnSpc>
                <a:spcPct val="90000"/>
              </a:lnSpc>
              <a:spcBef>
                <a:spcPts val="500"/>
              </a:spcBef>
              <a:spcAft>
                <a:spcPts val="0"/>
              </a:spcAft>
              <a:buClrTx/>
              <a:buSzTx/>
              <a:buFontTx/>
              <a:buNone/>
              <a:tabLst/>
              <a:defRPr/>
            </a:pPr>
            <a:r>
              <a:rPr kumimoji="0" lang="en-US" sz="1961" b="0" i="0" u="none" strike="noStrike" kern="1200" cap="none" spc="0" normalizeH="0" baseline="0" noProof="0" dirty="0" err="1">
                <a:ln>
                  <a:noFill/>
                </a:ln>
                <a:solidFill>
                  <a:sysClr val="windowText" lastClr="000000"/>
                </a:solidFill>
                <a:effectLst/>
                <a:uLnTx/>
                <a:uFillTx/>
                <a:ea typeface="+mn-ea"/>
                <a:cs typeface="+mn-cs"/>
              </a:rPr>
              <a:t>npm</a:t>
            </a:r>
            <a:r>
              <a:rPr kumimoji="0" lang="en-US" sz="1961" b="0" i="0" u="none" strike="noStrike" kern="1200" cap="none" spc="0" normalizeH="0" baseline="0" noProof="0" dirty="0">
                <a:ln>
                  <a:noFill/>
                </a:ln>
                <a:solidFill>
                  <a:sysClr val="windowText" lastClr="000000"/>
                </a:solidFill>
                <a:effectLst/>
                <a:uLnTx/>
                <a:uFillTx/>
                <a:ea typeface="+mn-ea"/>
                <a:cs typeface="+mn-cs"/>
              </a:rPr>
              <a:t> install -g </a:t>
            </a:r>
            <a:r>
              <a:rPr kumimoji="0" lang="en-US" sz="1961" b="0" i="0" u="none" strike="noStrike" kern="1200" cap="none" spc="0" normalizeH="0" baseline="0" noProof="0" dirty="0" err="1">
                <a:ln>
                  <a:noFill/>
                </a:ln>
                <a:solidFill>
                  <a:sysClr val="windowText" lastClr="000000"/>
                </a:solidFill>
                <a:effectLst/>
                <a:uLnTx/>
                <a:uFillTx/>
                <a:ea typeface="+mn-ea"/>
                <a:cs typeface="+mn-cs"/>
              </a:rPr>
              <a:t>iothub</a:t>
            </a:r>
            <a:r>
              <a:rPr kumimoji="0" lang="en-US" sz="1961" b="0" i="0" u="none" strike="noStrike" kern="1200" cap="none" spc="0" normalizeH="0" baseline="0" noProof="0" dirty="0">
                <a:ln>
                  <a:noFill/>
                </a:ln>
                <a:solidFill>
                  <a:sysClr val="windowText" lastClr="000000"/>
                </a:solidFill>
                <a:effectLst/>
                <a:uLnTx/>
                <a:uFillTx/>
                <a:ea typeface="+mn-ea"/>
                <a:cs typeface="+mn-cs"/>
              </a:rPr>
              <a:t>-explorer</a:t>
            </a:r>
          </a:p>
          <a:p>
            <a:pPr>
              <a:lnSpc>
                <a:spcPct val="100000"/>
              </a:lnSpc>
            </a:pPr>
            <a:r>
              <a:rPr lang="en-US" sz="3200" dirty="0">
                <a:solidFill>
                  <a:schemeClr val="accent5">
                    <a:lumMod val="75000"/>
                  </a:schemeClr>
                </a:solidFill>
              </a:rPr>
              <a:t>Device Explorer: Windows centennial app</a:t>
            </a:r>
          </a:p>
          <a:p>
            <a:pPr marL="0" marR="0" lvl="1" indent="0" algn="l" defTabSz="914400" rtl="0" eaLnBrk="1" fontAlgn="auto" latinLnBrk="0" hangingPunct="1">
              <a:lnSpc>
                <a:spcPct val="90000"/>
              </a:lnSpc>
              <a:spcBef>
                <a:spcPts val="500"/>
              </a:spcBef>
              <a:spcAft>
                <a:spcPts val="0"/>
              </a:spcAft>
              <a:buClrTx/>
              <a:buSzTx/>
              <a:buFontTx/>
              <a:buNone/>
              <a:tabLst/>
              <a:defRPr/>
            </a:pPr>
            <a:r>
              <a:rPr kumimoji="0" lang="fr-FR" sz="1961" b="0" i="0" u="none" strike="noStrike" kern="1200" cap="none" spc="0" normalizeH="0" baseline="0" noProof="0" dirty="0">
                <a:ln>
                  <a:noFill/>
                </a:ln>
                <a:solidFill>
                  <a:sysClr val="windowText" lastClr="000000"/>
                </a:solidFill>
                <a:effectLst/>
                <a:uLnTx/>
                <a:uFillTx/>
                <a:ea typeface="+mn-ea"/>
                <a:cs typeface="+mn-cs"/>
              </a:rPr>
              <a:t>Installer in releases of github.com/azure/azure-</a:t>
            </a:r>
            <a:r>
              <a:rPr kumimoji="0" lang="fr-FR" sz="1961" b="0" i="0" u="none" strike="noStrike" kern="1200" cap="none" spc="0" normalizeH="0" baseline="0" noProof="0" dirty="0" err="1">
                <a:ln>
                  <a:noFill/>
                </a:ln>
                <a:solidFill>
                  <a:sysClr val="windowText" lastClr="000000"/>
                </a:solidFill>
                <a:effectLst/>
                <a:uLnTx/>
                <a:uFillTx/>
                <a:ea typeface="+mn-ea"/>
                <a:cs typeface="+mn-cs"/>
              </a:rPr>
              <a:t>iot</a:t>
            </a:r>
            <a:r>
              <a:rPr kumimoji="0" lang="fr-FR" sz="1961" b="0" i="0" u="none" strike="noStrike" kern="1200" cap="none" spc="0" normalizeH="0" baseline="0" noProof="0" dirty="0">
                <a:ln>
                  <a:noFill/>
                </a:ln>
                <a:solidFill>
                  <a:sysClr val="windowText" lastClr="000000"/>
                </a:solidFill>
                <a:effectLst/>
                <a:uLnTx/>
                <a:uFillTx/>
                <a:ea typeface="+mn-ea"/>
                <a:cs typeface="+mn-cs"/>
              </a:rPr>
              <a:t>-</a:t>
            </a:r>
            <a:r>
              <a:rPr kumimoji="0" lang="fr-FR" sz="1961" b="0" i="0" u="none" strike="noStrike" kern="1200" cap="none" spc="0" normalizeH="0" baseline="0" noProof="0" dirty="0" err="1">
                <a:ln>
                  <a:noFill/>
                </a:ln>
                <a:solidFill>
                  <a:sysClr val="windowText" lastClr="000000"/>
                </a:solidFill>
                <a:effectLst/>
                <a:uLnTx/>
                <a:uFillTx/>
                <a:ea typeface="+mn-ea"/>
                <a:cs typeface="+mn-cs"/>
              </a:rPr>
              <a:t>sdks</a:t>
            </a:r>
            <a:endParaRPr kumimoji="0" lang="en-US" sz="1961" b="0" i="0" u="none" strike="noStrike" kern="1200" cap="none" spc="0" normalizeH="0" baseline="0" noProof="0" dirty="0">
              <a:ln>
                <a:noFill/>
              </a:ln>
              <a:solidFill>
                <a:sysClr val="windowText" lastClr="000000"/>
              </a:solidFill>
              <a:effectLst/>
              <a:uLnTx/>
              <a:uFillTx/>
              <a:ea typeface="+mn-ea"/>
              <a:cs typeface="+mn-cs"/>
            </a:endParaRPr>
          </a:p>
          <a:p>
            <a:pPr marR="0" lvl="0" fontAlgn="auto">
              <a:lnSpc>
                <a:spcPct val="110000"/>
              </a:lnSpc>
              <a:spcAft>
                <a:spcPts val="0"/>
              </a:spcAft>
              <a:buClrTx/>
              <a:buSzTx/>
              <a:tabLst/>
              <a:defRPr/>
            </a:pPr>
            <a:r>
              <a:rPr lang="en-US" sz="3200" dirty="0">
                <a:solidFill>
                  <a:schemeClr val="accent5">
                    <a:lumMod val="75000"/>
                  </a:schemeClr>
                </a:solidFill>
              </a:rPr>
              <a:t>New X-Plat UI tool coming soon</a:t>
            </a:r>
          </a:p>
          <a:p>
            <a:pPr marL="0" marR="0" lvl="1" indent="0" algn="l" defTabSz="914400" rtl="0" eaLnBrk="1" fontAlgn="auto" latinLnBrk="0" hangingPunct="1">
              <a:lnSpc>
                <a:spcPct val="90000"/>
              </a:lnSpc>
              <a:spcBef>
                <a:spcPts val="500"/>
              </a:spcBef>
              <a:spcAft>
                <a:spcPts val="0"/>
              </a:spcAft>
              <a:buClrTx/>
              <a:buSzTx/>
              <a:buFontTx/>
              <a:buNone/>
              <a:tabLst/>
              <a:defRPr/>
            </a:pPr>
            <a:r>
              <a:rPr kumimoji="0" lang="fr-FR" sz="1961" b="0" i="0" u="none" strike="noStrike" kern="1200" cap="none" spc="0" normalizeH="0" baseline="0" noProof="0" dirty="0" err="1">
                <a:ln>
                  <a:noFill/>
                </a:ln>
                <a:solidFill>
                  <a:sysClr val="windowText" lastClr="000000"/>
                </a:solidFill>
                <a:effectLst/>
                <a:uLnTx/>
                <a:uFillTx/>
                <a:ea typeface="+mn-ea"/>
                <a:cs typeface="+mn-cs"/>
              </a:rPr>
              <a:t>Coming</a:t>
            </a:r>
            <a:r>
              <a:rPr kumimoji="0" lang="fr-FR" sz="1961" b="0" i="0" u="none" strike="noStrike" kern="1200" cap="none" spc="0" normalizeH="0" baseline="0" noProof="0" dirty="0">
                <a:ln>
                  <a:noFill/>
                </a:ln>
                <a:solidFill>
                  <a:sysClr val="windowText" lastClr="000000"/>
                </a:solidFill>
                <a:effectLst/>
                <a:uLnTx/>
                <a:uFillTx/>
                <a:ea typeface="+mn-ea"/>
                <a:cs typeface="+mn-cs"/>
              </a:rPr>
              <a:t> </a:t>
            </a:r>
            <a:r>
              <a:rPr kumimoji="0" lang="fr-FR" sz="1961" b="0" i="0" u="none" strike="noStrike" kern="1200" cap="none" spc="0" normalizeH="0" baseline="0" noProof="0" dirty="0" err="1">
                <a:ln>
                  <a:noFill/>
                </a:ln>
                <a:solidFill>
                  <a:sysClr val="windowText" lastClr="000000"/>
                </a:solidFill>
                <a:effectLst/>
                <a:uLnTx/>
                <a:uFillTx/>
                <a:ea typeface="+mn-ea"/>
                <a:cs typeface="+mn-cs"/>
              </a:rPr>
              <a:t>soon</a:t>
            </a:r>
            <a:r>
              <a:rPr kumimoji="0" lang="fr-FR" sz="1961" b="0" i="0" u="none" strike="noStrike" kern="1200" cap="none" spc="0" normalizeH="0" baseline="0" noProof="0" dirty="0">
                <a:ln>
                  <a:noFill/>
                </a:ln>
                <a:solidFill>
                  <a:sysClr val="windowText" lastClr="000000"/>
                </a:solidFill>
                <a:effectLst/>
                <a:uLnTx/>
                <a:uFillTx/>
                <a:ea typeface="+mn-ea"/>
                <a:cs typeface="+mn-cs"/>
              </a:rPr>
              <a:t>!</a:t>
            </a:r>
            <a:endParaRPr kumimoji="0" lang="en-US" sz="1961" b="0" i="0" u="none" strike="noStrike" kern="1200" cap="none" spc="0" normalizeH="0" baseline="0" noProof="0" dirty="0">
              <a:ln>
                <a:noFill/>
              </a:ln>
              <a:solidFill>
                <a:sysClr val="windowText" lastClr="000000"/>
              </a:solidFill>
              <a:effectLst/>
              <a:uLnTx/>
              <a:uFillTx/>
              <a:ea typeface="+mn-ea"/>
              <a:cs typeface="+mn-cs"/>
            </a:endParaRPr>
          </a:p>
          <a:p>
            <a:pPr>
              <a:lnSpc>
                <a:spcPct val="120000"/>
              </a:lnSpc>
            </a:pPr>
            <a:r>
              <a:rPr lang="en-US" sz="3200" dirty="0">
                <a:solidFill>
                  <a:schemeClr val="accent5">
                    <a:lumMod val="75000"/>
                  </a:schemeClr>
                </a:solidFill>
              </a:rPr>
              <a:t>Device discovery CLI</a:t>
            </a:r>
          </a:p>
          <a:p>
            <a:pPr marL="0" marR="0" lvl="1" indent="0" algn="l" defTabSz="914400" rtl="0" eaLnBrk="1" fontAlgn="auto" latinLnBrk="0" hangingPunct="1">
              <a:lnSpc>
                <a:spcPct val="90000"/>
              </a:lnSpc>
              <a:spcBef>
                <a:spcPts val="500"/>
              </a:spcBef>
              <a:spcAft>
                <a:spcPts val="0"/>
              </a:spcAft>
              <a:buClrTx/>
              <a:buSzTx/>
              <a:buFontTx/>
              <a:buNone/>
              <a:tabLst/>
              <a:defRPr/>
            </a:pPr>
            <a:r>
              <a:rPr kumimoji="0" lang="en-US" sz="1961" b="0" i="0" u="none" strike="noStrike" kern="1200" cap="none" spc="0" normalizeH="0" baseline="0" noProof="0" dirty="0" err="1">
                <a:ln>
                  <a:noFill/>
                </a:ln>
                <a:solidFill>
                  <a:sysClr val="windowText" lastClr="000000"/>
                </a:solidFill>
                <a:effectLst/>
                <a:uLnTx/>
                <a:uFillTx/>
                <a:ea typeface="+mn-ea"/>
                <a:cs typeface="+mn-cs"/>
              </a:rPr>
              <a:t>npm</a:t>
            </a:r>
            <a:r>
              <a:rPr kumimoji="0" lang="en-US" sz="1961" b="0" i="0" u="none" strike="noStrike" kern="1200" cap="none" spc="0" normalizeH="0" baseline="0" noProof="0" dirty="0">
                <a:ln>
                  <a:noFill/>
                </a:ln>
                <a:solidFill>
                  <a:sysClr val="windowText" lastClr="000000"/>
                </a:solidFill>
                <a:effectLst/>
                <a:uLnTx/>
                <a:uFillTx/>
                <a:ea typeface="+mn-ea"/>
                <a:cs typeface="+mn-cs"/>
              </a:rPr>
              <a:t> install -g device-discovery-cli</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err="1">
                <a:solidFill>
                  <a:schemeClr val="accent5">
                    <a:lumMod val="75000"/>
                  </a:schemeClr>
                </a:solidFill>
              </a:rPr>
              <a:t>IoTHub</a:t>
            </a:r>
            <a:r>
              <a:rPr lang="en-US" sz="3200" dirty="0">
                <a:solidFill>
                  <a:schemeClr val="accent5">
                    <a:lumMod val="75000"/>
                  </a:schemeClr>
                </a:solidFill>
              </a:rPr>
              <a:t> Diagnostics tool</a:t>
            </a:r>
          </a:p>
          <a:p>
            <a:pPr marL="0" marR="0" lvl="1" indent="0" algn="l" defTabSz="914400" rtl="0" eaLnBrk="1" fontAlgn="auto" latinLnBrk="0" hangingPunct="1">
              <a:lnSpc>
                <a:spcPct val="90000"/>
              </a:lnSpc>
              <a:spcBef>
                <a:spcPts val="500"/>
              </a:spcBef>
              <a:spcAft>
                <a:spcPts val="0"/>
              </a:spcAft>
              <a:buClrTx/>
              <a:buSzTx/>
              <a:buFontTx/>
              <a:buNone/>
              <a:tabLst/>
              <a:defRPr/>
            </a:pPr>
            <a:r>
              <a:rPr kumimoji="0" lang="en-US" sz="1961" b="0" i="0" u="none" strike="noStrike" kern="1200" cap="none" spc="0" normalizeH="0" baseline="0" noProof="0" dirty="0">
                <a:ln>
                  <a:noFill/>
                </a:ln>
                <a:solidFill>
                  <a:sysClr val="windowText" lastClr="000000"/>
                </a:solidFill>
                <a:effectLst/>
                <a:uLnTx/>
                <a:uFillTx/>
                <a:ea typeface="+mn-ea"/>
                <a:cs typeface="+mn-cs"/>
              </a:rPr>
              <a:t>github.com/azure/</a:t>
            </a:r>
            <a:r>
              <a:rPr kumimoji="0" lang="en-US" sz="1961" b="0" i="0" u="none" strike="noStrike" kern="1200" cap="none" spc="0" normalizeH="0" baseline="0" noProof="0" dirty="0" err="1">
                <a:ln>
                  <a:noFill/>
                </a:ln>
                <a:solidFill>
                  <a:sysClr val="windowText" lastClr="000000"/>
                </a:solidFill>
                <a:effectLst/>
                <a:uLnTx/>
                <a:uFillTx/>
                <a:ea typeface="+mn-ea"/>
                <a:cs typeface="+mn-cs"/>
              </a:rPr>
              <a:t>iothub</a:t>
            </a:r>
            <a:r>
              <a:rPr kumimoji="0" lang="en-US" sz="1961" b="0" i="0" u="none" strike="noStrike" kern="1200" cap="none" spc="0" normalizeH="0" baseline="0" noProof="0" dirty="0">
                <a:ln>
                  <a:noFill/>
                </a:ln>
                <a:solidFill>
                  <a:sysClr val="windowText" lastClr="000000"/>
                </a:solidFill>
                <a:effectLst/>
                <a:uLnTx/>
                <a:uFillTx/>
                <a:ea typeface="+mn-ea"/>
                <a:cs typeface="+mn-cs"/>
              </a:rPr>
              <a:t>-diagnostics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solidFill>
                  <a:schemeClr val="accent5">
                    <a:lumMod val="75000"/>
                  </a:schemeClr>
                </a:solidFill>
              </a:rPr>
              <a:t>IoT Developer Center Samples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1800" b="0" i="0" u="none" strike="noStrike" kern="1200" cap="none" spc="0" normalizeH="0" baseline="0" noProof="0" dirty="0">
                <a:ln>
                  <a:noFill/>
                </a:ln>
                <a:solidFill>
                  <a:sysClr val="windowText" lastClr="000000"/>
                </a:solidFill>
                <a:effectLst/>
                <a:uLnTx/>
                <a:uFillTx/>
                <a:ea typeface="+mn-ea"/>
                <a:cs typeface="+mn-cs"/>
              </a:rPr>
              <a:t>Azure.com/</a:t>
            </a:r>
            <a:r>
              <a:rPr kumimoji="0" lang="fr-FR" sz="1800" b="0" i="0" u="none" strike="noStrike" kern="1200" cap="none" spc="0" normalizeH="0" baseline="0" noProof="0" dirty="0" err="1">
                <a:ln>
                  <a:noFill/>
                </a:ln>
                <a:solidFill>
                  <a:sysClr val="windowText" lastClr="000000"/>
                </a:solidFill>
                <a:effectLst/>
                <a:uLnTx/>
                <a:uFillTx/>
                <a:ea typeface="+mn-ea"/>
                <a:cs typeface="+mn-cs"/>
              </a:rPr>
              <a:t>iotdev</a:t>
            </a:r>
            <a:endParaRPr kumimoji="0" lang="en-US" sz="2500" b="0" i="0" u="none" strike="noStrike" kern="120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8372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Segoe UI Light" panose="020B0502040204020203" pitchFamily="34" charset="0"/>
                <a:cs typeface="Segoe UI Light" panose="020B0502040204020203" pitchFamily="34" charset="0"/>
              </a:rPr>
              <a:t>Azure IoT </a:t>
            </a:r>
            <a:r>
              <a:rPr lang="EN-US" dirty="0">
                <a:latin typeface="Segoe UI Light" panose="020B0502040204020203" pitchFamily="34" charset="0"/>
                <a:cs typeface="Segoe UI Light" panose="020B0502040204020203" pitchFamily="34" charset="0"/>
              </a:rPr>
              <a:t>Gateway scenario and benefits</a:t>
            </a:r>
            <a:endParaRPr lang="en-US" dirty="0"/>
          </a:p>
        </p:txBody>
      </p:sp>
      <p:sp>
        <p:nvSpPr>
          <p:cNvPr id="6" name="Rectangle 5"/>
          <p:cNvSpPr/>
          <p:nvPr/>
        </p:nvSpPr>
        <p:spPr bwMode="auto">
          <a:xfrm>
            <a:off x="384311" y="1714014"/>
            <a:ext cx="6920379" cy="4447407"/>
          </a:xfrm>
          <a:prstGeom prst="rect">
            <a:avLst/>
          </a:prstGeom>
          <a:noFill/>
          <a:ln>
            <a:noFill/>
            <a:headEnd type="none" w="med" len="med"/>
            <a:tailEnd type="none" w="med" len="med"/>
          </a:ln>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dirty="0">
                <a:solidFill>
                  <a:schemeClr val="accent5">
                    <a:lumMod val="75000"/>
                  </a:schemeClr>
                </a:solidFill>
                <a:latin typeface="+mj-lt"/>
              </a:rPr>
              <a:t>Security</a:t>
            </a:r>
            <a:r>
              <a:rPr kumimoji="0" lang="en-US" sz="2200" i="0" u="none" strike="noStrike" kern="1200" cap="none" spc="0" normalizeH="0" baseline="0" noProof="0" dirty="0">
                <a:ln>
                  <a:noFill/>
                </a:ln>
                <a:solidFill>
                  <a:schemeClr val="accent5">
                    <a:lumMod val="75000"/>
                  </a:schemeClr>
                </a:solidFill>
                <a:effectLst/>
                <a:uLnTx/>
                <a:uFillTx/>
                <a:latin typeface="+mj-lt"/>
              </a:rPr>
              <a:t> and isolation of devices</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Bridge networks and isolate public Internet</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Ensure cloud security and encryption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200" dirty="0">
                <a:solidFill>
                  <a:schemeClr val="accent5">
                    <a:lumMod val="75000"/>
                  </a:schemeClr>
                </a:solidFill>
                <a:latin typeface="+mj-lt"/>
              </a:rPr>
              <a:t>Integration with any device</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Low resource devices</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Device agents can be simplified</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Connect new and legacy devices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200" dirty="0">
                <a:solidFill>
                  <a:schemeClr val="accent5">
                    <a:lumMod val="75000"/>
                  </a:schemeClr>
                </a:solidFill>
                <a:latin typeface="+mj-lt"/>
              </a:rPr>
              <a:t>Cloud offload</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Run logic on premises to reduce network &amp; cloud consumption</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Low-latency / critical messages</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Segregate message types</a:t>
            </a:r>
          </a:p>
          <a:p>
            <a:pPr marL="0" marR="0" lvl="0" indent="-121039" algn="l" defTabSz="914367" rtl="0" eaLnBrk="1" fontAlgn="auto" latinLnBrk="0" hangingPunct="1">
              <a:lnSpc>
                <a:spcPct val="100000"/>
              </a:lnSpc>
              <a:spcBef>
                <a:spcPts val="0"/>
              </a:spcBef>
              <a:spcAft>
                <a:spcPts val="0"/>
              </a:spcAft>
              <a:buClrTx/>
              <a:buSzTx/>
              <a:buFontTx/>
              <a:buNone/>
              <a:tabLst/>
              <a:defRPr/>
            </a:pPr>
            <a:r>
              <a:rPr lang="en-US" sz="2200" dirty="0">
                <a:solidFill>
                  <a:schemeClr val="accent5">
                    <a:lumMod val="75000"/>
                  </a:schemeClr>
                </a:solidFill>
                <a:latin typeface="+mj-lt"/>
              </a:rPr>
              <a:t>Edge processing</a:t>
            </a:r>
          </a:p>
          <a:p>
            <a:pPr marL="0" marR="0" lvl="0" indent="-121039" algn="l" defTabSz="914367" rtl="0" eaLnBrk="1" fontAlgn="auto" latinLnBrk="0" hangingPunct="1">
              <a:lnSpc>
                <a:spcPct val="100000"/>
              </a:lnSpc>
              <a:spcBef>
                <a:spcPts val="0"/>
              </a:spcBef>
              <a:spcAft>
                <a:spcPts val="0"/>
              </a:spcAft>
              <a:buClrTx/>
              <a:buSzTx/>
              <a:buFontTx/>
              <a:buNone/>
              <a:tabLst/>
              <a:defRPr/>
            </a:pPr>
            <a:r>
              <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Enable time-sensitive decisions</a:t>
            </a:r>
          </a:p>
          <a:p>
            <a:pPr marL="0" marR="0" lvl="0" indent="-121039" algn="l" defTabSz="914367" rtl="0" eaLnBrk="1" fontAlgn="auto" latinLnBrk="0" hangingPunct="1">
              <a:lnSpc>
                <a:spcPct val="100000"/>
              </a:lnSpc>
              <a:spcBef>
                <a:spcPts val="0"/>
              </a:spcBef>
              <a:spcAft>
                <a:spcPts val="0"/>
              </a:spcAft>
              <a:buClrTx/>
              <a:buSzTx/>
              <a:buFontTx/>
              <a:buNone/>
              <a:tabLst/>
              <a:defRPr/>
            </a:pPr>
            <a:r>
              <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Run edge analytics </a:t>
            </a:r>
          </a:p>
          <a:p>
            <a:pPr marL="0" marR="0" lvl="0" indent="-121039"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       Auditing - Central choke point to apply data policies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200" dirty="0">
                <a:solidFill>
                  <a:schemeClr val="accent5">
                    <a:lumMod val="75000"/>
                  </a:schemeClr>
                </a:solidFill>
                <a:latin typeface="+mj-lt"/>
              </a:rPr>
              <a:t>Batching</a:t>
            </a:r>
          </a:p>
          <a:p>
            <a:pPr marL="336145" marR="0" lvl="1"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Segoe UI"/>
              </a:rPr>
              <a:t>Optimize bandwidth and messages</a:t>
            </a:r>
          </a:p>
          <a:p>
            <a:pPr marL="457112" marR="0" lvl="0" indent="-457112" algn="l" defTabSz="913924" rtl="0" eaLnBrk="1" fontAlgn="base" latinLnBrk="0" hangingPunct="1">
              <a:lnSpc>
                <a:spcPct val="100000"/>
              </a:lnSpc>
              <a:spcBef>
                <a:spcPct val="0"/>
              </a:spcBef>
              <a:spcAft>
                <a:spcPts val="588"/>
              </a:spcAft>
              <a:buClrTx/>
              <a:buSzTx/>
              <a:buFontTx/>
              <a:buAutoNum type="arabicPeriod"/>
              <a:tabLst/>
              <a:defRPr/>
            </a:pPr>
            <a:endPar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endParaRPr>
          </a:p>
          <a:p>
            <a:pPr marL="457112" marR="0" lvl="0" indent="-457112" algn="l" defTabSz="913924" rtl="0" eaLnBrk="1" fontAlgn="base" latinLnBrk="0" hangingPunct="1">
              <a:lnSpc>
                <a:spcPct val="100000"/>
              </a:lnSpc>
              <a:spcBef>
                <a:spcPct val="0"/>
              </a:spcBef>
              <a:spcAft>
                <a:spcPts val="588"/>
              </a:spcAft>
              <a:buClrTx/>
              <a:buSzTx/>
              <a:buFontTx/>
              <a:buAutoNum type="arabicPeriod"/>
              <a:tabLst/>
              <a:defRPr/>
            </a:pPr>
            <a:endPar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endParaRPr>
          </a:p>
          <a:p>
            <a:pPr marL="457112" marR="0" lvl="0" indent="-457112" algn="ctr" defTabSz="913924" rtl="0" eaLnBrk="1" fontAlgn="base" latinLnBrk="0" hangingPunct="1">
              <a:lnSpc>
                <a:spcPct val="100000"/>
              </a:lnSpc>
              <a:spcBef>
                <a:spcPct val="0"/>
              </a:spcBef>
              <a:spcAft>
                <a:spcPct val="0"/>
              </a:spcAft>
              <a:buClrTx/>
              <a:buSzTx/>
              <a:buFontTx/>
              <a:buAutoNum type="arabicPeriod"/>
              <a:tabLst/>
              <a:defRPr/>
            </a:pPr>
            <a:endPar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endParaRPr>
          </a:p>
          <a:p>
            <a:pPr marL="457112" marR="0" lvl="0" indent="-457112" algn="ctr" defTabSz="913924" rtl="0" eaLnBrk="1" fontAlgn="base" latinLnBrk="0" hangingPunct="1">
              <a:lnSpc>
                <a:spcPct val="100000"/>
              </a:lnSpc>
              <a:spcBef>
                <a:spcPct val="0"/>
              </a:spcBef>
              <a:spcAft>
                <a:spcPct val="0"/>
              </a:spcAft>
              <a:buClrTx/>
              <a:buSzTx/>
              <a:buFontTx/>
              <a:buAutoNum type="arabicPeriod"/>
              <a:tabLst/>
              <a:defRPr/>
            </a:pPr>
            <a:endPar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endParaRPr>
          </a:p>
          <a:p>
            <a:pPr marL="457112" marR="0" lvl="0" indent="-457112" algn="ctr" defTabSz="913924" rtl="0" eaLnBrk="1" fontAlgn="base" latinLnBrk="0" hangingPunct="1">
              <a:lnSpc>
                <a:spcPct val="100000"/>
              </a:lnSpc>
              <a:spcBef>
                <a:spcPct val="0"/>
              </a:spcBef>
              <a:spcAft>
                <a:spcPct val="0"/>
              </a:spcAft>
              <a:buClrTx/>
              <a:buSzTx/>
              <a:buFontTx/>
              <a:buAutoNum type="arabicPeriod"/>
              <a:tabLst/>
              <a:defRPr/>
            </a:pPr>
            <a:endParaRPr kumimoji="0" lang="en-US"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endParaRPr>
          </a:p>
        </p:txBody>
      </p:sp>
      <p:sp>
        <p:nvSpPr>
          <p:cNvPr id="9" name="Rectangle 8"/>
          <p:cNvSpPr/>
          <p:nvPr/>
        </p:nvSpPr>
        <p:spPr bwMode="auto">
          <a:xfrm>
            <a:off x="7525408" y="1879694"/>
            <a:ext cx="4014392" cy="3828348"/>
          </a:xfrm>
          <a:prstGeom prst="rect">
            <a:avLst/>
          </a:prstGeom>
          <a:noFill/>
          <a:ln>
            <a:noFill/>
            <a:headEnd type="none" w="med" len="med"/>
            <a:tailEnd type="none" w="med" len="med"/>
          </a:ln>
          <a:effectLst/>
          <a:scene3d>
            <a:camera prst="orthographicFront">
              <a:rot lat="0" lon="0" rev="0"/>
            </a:camera>
            <a:lightRig rig="contrasting" dir="t">
              <a:rot lat="0" lon="0" rev="1500000"/>
            </a:lightRig>
          </a:scene3d>
          <a:sp3d prstMaterial="metal">
            <a:bevelT w="88900" h="88900"/>
          </a:sp3d>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448193" marR="0" lvl="0" indent="-448193" algn="l" defTabSz="913924" rtl="0" eaLnBrk="1" fontAlgn="base" latinLnBrk="0" hangingPunct="1">
              <a:lnSpc>
                <a:spcPct val="100000"/>
              </a:lnSpc>
              <a:spcBef>
                <a:spcPct val="0"/>
              </a:spcBef>
              <a:spcAft>
                <a:spcPts val="588"/>
              </a:spcAft>
              <a:buClrTx/>
              <a:buSzTx/>
              <a:buFont typeface="+mj-lt"/>
              <a:buAutoNum type="arabicPeriod"/>
              <a:tabLst/>
              <a:defRPr/>
            </a:pPr>
            <a:r>
              <a:rPr lang="en-US" sz="2200" dirty="0">
                <a:solidFill>
                  <a:schemeClr val="accent5">
                    <a:lumMod val="75000"/>
                  </a:schemeClr>
                </a:solidFill>
                <a:latin typeface="+mj-lt"/>
              </a:rPr>
              <a:t>SI &amp; end user</a:t>
            </a:r>
            <a:r>
              <a:rPr kumimoji="0" lang="en-US" sz="2000" b="1"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a:t>
            </a:r>
            <a:r>
              <a:rPr kumimoji="0" lang="en-US" sz="2000"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Reduced time to market and maintenance costs for gateway solutions</a:t>
            </a:r>
          </a:p>
          <a:p>
            <a:pPr marL="457112" marR="0" lvl="0" indent="-457112" algn="l" defTabSz="913924" rtl="0" eaLnBrk="1" fontAlgn="base" latinLnBrk="0" hangingPunct="1">
              <a:lnSpc>
                <a:spcPct val="100000"/>
              </a:lnSpc>
              <a:spcBef>
                <a:spcPct val="0"/>
              </a:spcBef>
              <a:spcAft>
                <a:spcPts val="588"/>
              </a:spcAft>
              <a:buClrTx/>
              <a:buSzTx/>
              <a:buFontTx/>
              <a:buAutoNum type="arabicPeriod"/>
              <a:tabLst/>
              <a:defRPr/>
            </a:pPr>
            <a:r>
              <a:rPr lang="en-US" sz="2200" dirty="0">
                <a:solidFill>
                  <a:schemeClr val="accent5">
                    <a:lumMod val="75000"/>
                  </a:schemeClr>
                </a:solidFill>
                <a:latin typeface="+mj-lt"/>
              </a:rPr>
              <a:t>OEM </a:t>
            </a:r>
            <a:r>
              <a:rPr kumimoji="0" lang="en-US" sz="2000"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Increased margins on gateway hardware compared to IoT Devices</a:t>
            </a:r>
          </a:p>
          <a:p>
            <a:pPr marL="457112" marR="0" lvl="0" indent="-457112" algn="l" defTabSz="913924" rtl="0" eaLnBrk="1" fontAlgn="base" latinLnBrk="0" hangingPunct="1">
              <a:lnSpc>
                <a:spcPct val="100000"/>
              </a:lnSpc>
              <a:spcBef>
                <a:spcPct val="0"/>
              </a:spcBef>
              <a:spcAft>
                <a:spcPts val="588"/>
              </a:spcAft>
              <a:buClrTx/>
              <a:buSzTx/>
              <a:buFontTx/>
              <a:buAutoNum type="arabicPeriod"/>
              <a:tabLst/>
              <a:defRPr/>
            </a:pPr>
            <a:r>
              <a:rPr lang="en-US" sz="2200" dirty="0">
                <a:solidFill>
                  <a:schemeClr val="accent5">
                    <a:lumMod val="75000"/>
                  </a:schemeClr>
                </a:solidFill>
                <a:latin typeface="+mj-lt"/>
              </a:rPr>
              <a:t>ISV </a:t>
            </a:r>
            <a:r>
              <a:rPr kumimoji="0" lang="en-US" sz="2000" b="0" i="0" u="none" strike="noStrike" kern="0" cap="none" spc="-50" normalizeH="0" baseline="0" noProof="0" dirty="0">
                <a:ln>
                  <a:noFill/>
                </a:ln>
                <a:solidFill>
                  <a:schemeClr val="tx1">
                    <a:lumMod val="50000"/>
                  </a:schemeClr>
                </a:solidFill>
                <a:effectLst/>
                <a:uLnTx/>
                <a:uFillTx/>
                <a:latin typeface="Segoe UI" pitchFamily="34" charset="0"/>
                <a:ea typeface="Segoe UI" pitchFamily="34" charset="0"/>
                <a:cs typeface="Segoe UI" pitchFamily="34" charset="0"/>
              </a:rPr>
              <a:t>- Monetize modules built on top of Azure IoT Gateway SDK</a:t>
            </a:r>
          </a:p>
        </p:txBody>
      </p:sp>
      <p:sp>
        <p:nvSpPr>
          <p:cNvPr id="4" name="Rectangle 3"/>
          <p:cNvSpPr/>
          <p:nvPr/>
        </p:nvSpPr>
        <p:spPr>
          <a:xfrm>
            <a:off x="384312" y="1243320"/>
            <a:ext cx="6920378" cy="470694"/>
          </a:xfrm>
          <a:prstGeom prst="rect">
            <a:avLst/>
          </a:prstGeom>
          <a:solidFill>
            <a:schemeClr val="accent5"/>
          </a:solidFill>
        </p:spPr>
        <p:txBody>
          <a:bodyPr wrap="square">
            <a:spAutoFit/>
          </a:bodyPr>
          <a:lstStyle/>
          <a:p>
            <a:pPr marL="0" marR="0" lvl="0" indent="0" algn="l" defTabSz="914201" rtl="0" eaLnBrk="1" fontAlgn="base" latinLnBrk="0" hangingPunct="1">
              <a:lnSpc>
                <a:spcPct val="90000"/>
              </a:lnSpc>
              <a:spcBef>
                <a:spcPct val="0"/>
              </a:spcBef>
              <a:spcAft>
                <a:spcPts val="1176"/>
              </a:spcAft>
              <a:buClrTx/>
              <a:buSzTx/>
              <a:buFontTx/>
              <a:buNone/>
              <a:tabLst/>
              <a:defRPr/>
            </a:pPr>
            <a:r>
              <a:rPr kumimoji="0" lang="en-US" sz="2745" b="0" i="0" u="none" strike="noStrike" kern="0" cap="none" spc="0" normalizeH="0" baseline="0" noProof="0" dirty="0">
                <a:ln>
                  <a:noFill/>
                </a:ln>
                <a:solidFill>
                  <a:prstClr val="white"/>
                </a:solidFill>
                <a:effectLst/>
                <a:uLnTx/>
                <a:uFillTx/>
                <a:latin typeface="Segoe UI Light"/>
                <a:ea typeface="Segoe UI Black" panose="020B0A02040204020203" pitchFamily="34" charset="0"/>
                <a:cs typeface="Segoe UI Black" panose="020B0A02040204020203" pitchFamily="34" charset="0"/>
              </a:rPr>
              <a:t>End user IoT gateway scenarios</a:t>
            </a:r>
          </a:p>
        </p:txBody>
      </p:sp>
      <p:sp>
        <p:nvSpPr>
          <p:cNvPr id="5" name="Rectangle 4"/>
          <p:cNvSpPr/>
          <p:nvPr/>
        </p:nvSpPr>
        <p:spPr>
          <a:xfrm>
            <a:off x="7525407" y="1243321"/>
            <a:ext cx="4014392" cy="470693"/>
          </a:xfrm>
          <a:prstGeom prst="rect">
            <a:avLst/>
          </a:prstGeom>
          <a:solidFill>
            <a:schemeClr val="accent5"/>
          </a:solidFill>
        </p:spPr>
        <p:txBody>
          <a:bodyPr wrap="square" anchor="t">
            <a:spAutoFit/>
          </a:bodyPr>
          <a:lstStyle/>
          <a:p>
            <a:pPr marL="0" marR="0" lvl="0" indent="0" algn="l" defTabSz="914201"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prstClr val="white"/>
                </a:solidFill>
                <a:effectLst/>
                <a:uLnTx/>
                <a:uFillTx/>
                <a:latin typeface="Segoe UI Light"/>
                <a:ea typeface="Segoe UI Black" panose="020B0A02040204020203" pitchFamily="34" charset="0"/>
                <a:cs typeface="Segoe UI Black" panose="020B0A02040204020203" pitchFamily="34" charset="0"/>
              </a:rPr>
              <a:t>Benefits</a:t>
            </a:r>
          </a:p>
        </p:txBody>
      </p:sp>
    </p:spTree>
    <p:extLst>
      <p:ext uri="{BB962C8B-B14F-4D97-AF65-F5344CB8AC3E}">
        <p14:creationId xmlns:p14="http://schemas.microsoft.com/office/powerpoint/2010/main" val="80707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42821" y="1114213"/>
            <a:ext cx="11191695" cy="4145965"/>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dirty="0">
                  <a:solidFill>
                    <a:srgbClr val="FFFFFF"/>
                  </a:solidFill>
                  <a:latin typeface="Segoe UI Light"/>
                </a:rPr>
                <a:t>25 BILLION</a:t>
              </a:r>
              <a:br>
                <a:rPr lang="en-US" sz="2353" dirty="0">
                  <a:solidFill>
                    <a:srgbClr val="FFFFFF"/>
                  </a:solidFill>
                  <a:latin typeface="Segoe UI"/>
                </a:rPr>
              </a:br>
              <a:r>
                <a:rPr lang="en-US" sz="4313" dirty="0">
                  <a:solidFill>
                    <a:srgbClr val="FFFFFF"/>
                  </a:solidFill>
                  <a:latin typeface="Segoe UI"/>
                </a:rPr>
                <a:t>Connected “things”</a:t>
              </a:r>
              <a:br>
                <a:rPr lang="en-US" sz="4313" dirty="0">
                  <a:solidFill>
                    <a:srgbClr val="FFFFFF"/>
                  </a:solidFill>
                  <a:latin typeface="Segoe UI"/>
                </a:rPr>
              </a:br>
              <a:r>
                <a:rPr lang="en-US" sz="4313" dirty="0">
                  <a:solidFill>
                    <a:srgbClr val="FFFFFF"/>
                  </a:solidFill>
                  <a:latin typeface="Segoe UI"/>
                </a:rPr>
                <a:t>will be in use by </a:t>
              </a:r>
              <a:r>
                <a:rPr lang="en-US" sz="4313" b="1" dirty="0">
                  <a:solidFill>
                    <a:srgbClr val="FFFFFF"/>
                  </a:solidFill>
                  <a:latin typeface="Segoe UI"/>
                </a:rPr>
                <a:t>2020</a:t>
              </a:r>
              <a:endParaRPr lang="en-US" sz="4313"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79285" tIns="143428" rIns="179285" bIns="143428" rtlCol="0">
              <a:spAutoFit/>
            </a:bodyPr>
            <a:lstStyle/>
            <a:p>
              <a:pPr algn="r" defTabSz="914367">
                <a:lnSpc>
                  <a:spcPct val="90000"/>
                </a:lnSpc>
              </a:pPr>
              <a:r>
                <a:rPr lang="en-US" sz="1765" b="1" dirty="0">
                  <a:solidFill>
                    <a:srgbClr val="FFFFFF"/>
                  </a:solidFill>
                  <a:latin typeface="Segoe UI"/>
                  <a:cs typeface="Segoe UI"/>
                </a:rPr>
                <a:t>Gartner</a:t>
              </a:r>
              <a:endParaRPr lang="en-US" sz="1765" dirty="0">
                <a:solidFill>
                  <a:srgbClr val="FFFFFF"/>
                </a:solidFill>
                <a:latin typeface="Segoe UI"/>
                <a:cs typeface="Segoe UI"/>
              </a:endParaRPr>
            </a:p>
          </p:txBody>
        </p:sp>
      </p:grpSp>
      <p:grpSp>
        <p:nvGrpSpPr>
          <p:cNvPr id="163" name="Group 162"/>
          <p:cNvGrpSpPr/>
          <p:nvPr/>
        </p:nvGrpSpPr>
        <p:grpSpPr>
          <a:xfrm>
            <a:off x="542821" y="1114213"/>
            <a:ext cx="11323558" cy="4145965"/>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dirty="0">
                  <a:solidFill>
                    <a:srgbClr val="FFFFFF"/>
                  </a:solidFill>
                  <a:latin typeface="Segoe UI Light"/>
                </a:rPr>
                <a:t>$7.2 TRILLION</a:t>
              </a:r>
              <a:br>
                <a:rPr lang="en-US" sz="9411" dirty="0">
                  <a:solidFill>
                    <a:srgbClr val="FFFFFF"/>
                  </a:solidFill>
                  <a:latin typeface="Segoe UI Light"/>
                </a:rPr>
              </a:br>
              <a:r>
                <a:rPr lang="en-US" sz="3921" dirty="0">
                  <a:solidFill>
                    <a:srgbClr val="FFFFFF"/>
                  </a:solidFill>
                  <a:latin typeface="Segoe UI"/>
                </a:rPr>
                <a:t>worldwide market for IoT solutions</a:t>
              </a:r>
              <a:br>
                <a:rPr lang="en-US" sz="3921" dirty="0">
                  <a:solidFill>
                    <a:srgbClr val="FFFFFF"/>
                  </a:solidFill>
                  <a:latin typeface="Segoe UI"/>
                </a:rPr>
              </a:br>
              <a:r>
                <a:rPr lang="en-US" sz="3921" dirty="0">
                  <a:solidFill>
                    <a:srgbClr val="FFFFFF"/>
                  </a:solidFill>
                  <a:latin typeface="Segoe UI"/>
                </a:rPr>
                <a:t>by 2020</a:t>
              </a:r>
              <a:endParaRPr lang="en-US" sz="3921" dirty="0">
                <a:solidFill>
                  <a:srgbClr val="FFFFFF"/>
                </a:solidFill>
                <a:latin typeface="Segoe UI"/>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79285" tIns="143428" rIns="179285" bIns="143428" rtlCol="0">
              <a:spAutoFit/>
            </a:bodyPr>
            <a:lstStyle/>
            <a:p>
              <a:pPr defTabSz="914367"/>
              <a:r>
                <a:rPr lang="en-US" sz="1765" b="1" dirty="0">
                  <a:solidFill>
                    <a:srgbClr val="FFFFFF"/>
                  </a:solidFill>
                  <a:latin typeface="Segoe UI"/>
                  <a:cs typeface="Segoe UI"/>
                </a:rPr>
                <a:t>IDC: </a:t>
              </a:r>
              <a:r>
                <a:rPr lang="en-US" sz="1372" dirty="0">
                  <a:solidFill>
                    <a:srgbClr val="FFFFFF"/>
                  </a:solidFill>
                  <a:latin typeface="Segoe UI"/>
                </a:rPr>
                <a:t>Worldwide and Regional Internet of Things (IoT) 2014–2020 Forecast</a:t>
              </a:r>
              <a:endParaRPr lang="en-US" sz="1372" dirty="0">
                <a:solidFill>
                  <a:srgbClr val="FFFFFF"/>
                </a:solidFill>
                <a:latin typeface="Segoe UI"/>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4006" y="-46038"/>
            <a:ext cx="10221594" cy="1325563"/>
          </a:xfrm>
        </p:spPr>
        <p:txBody>
          <a:bodyPr/>
          <a:lstStyle/>
          <a:p>
            <a:r>
              <a:rPr lang="en-US" dirty="0">
                <a:latin typeface="Segoe UI Light" panose="020B0502040204020203" pitchFamily="34" charset="0"/>
                <a:cs typeface="Segoe UI Light" panose="020B0502040204020203" pitchFamily="34" charset="0"/>
              </a:rPr>
              <a:t>Azure IoT Gateway SDK architecture</a:t>
            </a:r>
          </a:p>
        </p:txBody>
      </p:sp>
      <p:sp>
        <p:nvSpPr>
          <p:cNvPr id="3" name="Rectangle 2"/>
          <p:cNvSpPr/>
          <p:nvPr/>
        </p:nvSpPr>
        <p:spPr>
          <a:xfrm>
            <a:off x="346596" y="1032995"/>
            <a:ext cx="658706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00B050"/>
                </a:solidFill>
                <a:effectLst/>
                <a:uLnTx/>
                <a:uFillTx/>
                <a:latin typeface="Segoe UI Light"/>
                <a:ea typeface="+mn-ea"/>
                <a:cs typeface="+mn-cs"/>
                <a:hlinkClick r:id="rId3"/>
              </a:rPr>
              <a:t>https://github.com/Azure/azure-iot-gateway-sdk/</a:t>
            </a:r>
            <a:endParaRPr kumimoji="0" lang="en-US" sz="2400" i="0" u="none" strike="noStrike" kern="0" cap="none" spc="0" normalizeH="0" baseline="0" noProof="0" dirty="0">
              <a:ln>
                <a:noFill/>
              </a:ln>
              <a:solidFill>
                <a:srgbClr val="00B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00B050"/>
                </a:solidFill>
                <a:effectLst/>
                <a:uLnTx/>
                <a:uFillTx/>
                <a:latin typeface="Segoe UI Light"/>
                <a:ea typeface="+mn-ea"/>
                <a:cs typeface="+mn-cs"/>
              </a:rPr>
              <a:t> </a:t>
            </a:r>
            <a:endParaRPr kumimoji="0" lang="en-US" sz="2400" i="0" u="none" strike="noStrike" kern="1200" cap="none" spc="0" normalizeH="0" baseline="0" noProof="0" dirty="0">
              <a:ln>
                <a:noFill/>
              </a:ln>
              <a:solidFill>
                <a:prstClr val="white"/>
              </a:solidFill>
              <a:effectLst/>
              <a:uLnTx/>
              <a:uFillTx/>
              <a:latin typeface="Segoe UI"/>
              <a:ea typeface="+mn-ea"/>
              <a:cs typeface="+mn-cs"/>
            </a:endParaRPr>
          </a:p>
        </p:txBody>
      </p:sp>
      <p:sp>
        <p:nvSpPr>
          <p:cNvPr id="150" name="Rectangle 149"/>
          <p:cNvSpPr/>
          <p:nvPr/>
        </p:nvSpPr>
        <p:spPr>
          <a:xfrm>
            <a:off x="10295730" y="1585952"/>
            <a:ext cx="1721997" cy="3941211"/>
          </a:xfrm>
          <a:prstGeom prst="rect">
            <a:avLst/>
          </a:prstGeom>
          <a:solidFill>
            <a:schemeClr val="accent5"/>
          </a:solidFill>
          <a:ln w="12700" cap="flat" cmpd="sng" algn="ctr">
            <a:solidFill>
              <a:sysClr val="window" lastClr="FFFFFF"/>
            </a:solidFill>
            <a:prstDash val="soli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51" name="TextBox 150"/>
          <p:cNvSpPr txBox="1"/>
          <p:nvPr/>
        </p:nvSpPr>
        <p:spPr>
          <a:xfrm>
            <a:off x="1428304" y="1585953"/>
            <a:ext cx="8287256" cy="3941211"/>
          </a:xfrm>
          <a:prstGeom prst="rect">
            <a:avLst/>
          </a:prstGeom>
          <a:solidFill>
            <a:srgbClr val="002060"/>
          </a:solidFill>
        </p:spPr>
        <p:txBody>
          <a:bodyPr wrap="square" rtlCol="0">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 On-prem gateway</a:t>
            </a:r>
          </a:p>
        </p:txBody>
      </p:sp>
      <p:sp>
        <p:nvSpPr>
          <p:cNvPr id="152" name="TextBox 151"/>
          <p:cNvSpPr txBox="1"/>
          <p:nvPr/>
        </p:nvSpPr>
        <p:spPr>
          <a:xfrm>
            <a:off x="1856602" y="2910016"/>
            <a:ext cx="1176613" cy="669832"/>
          </a:xfrm>
          <a:prstGeom prst="rect">
            <a:avLst/>
          </a:prstGeom>
          <a:solidFill>
            <a:srgbClr val="0070C0"/>
          </a:solidFill>
        </p:spPr>
        <p:txBody>
          <a:bodyPr wrap="squar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Protocol X</a:t>
            </a:r>
          </a:p>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Ingestion</a:t>
            </a:r>
          </a:p>
        </p:txBody>
      </p:sp>
      <p:cxnSp>
        <p:nvCxnSpPr>
          <p:cNvPr id="153" name="Straight Arrow Connector 152"/>
          <p:cNvCxnSpPr>
            <a:cxnSpLocks/>
          </p:cNvCxnSpPr>
          <p:nvPr/>
        </p:nvCxnSpPr>
        <p:spPr>
          <a:xfrm>
            <a:off x="9746194" y="3244932"/>
            <a:ext cx="652265" cy="0"/>
          </a:xfrm>
          <a:prstGeom prst="straightConnector1">
            <a:avLst/>
          </a:prstGeom>
          <a:noFill/>
          <a:ln w="28575" cap="flat" cmpd="sng" algn="ctr">
            <a:solidFill>
              <a:schemeClr val="tx1"/>
            </a:solidFill>
            <a:prstDash val="solid"/>
            <a:headEnd type="triangle" w="med" len="med"/>
            <a:tailEnd type="triangle" w="med" len="med"/>
          </a:ln>
          <a:effectLst/>
        </p:spPr>
      </p:cxnSp>
      <p:sp>
        <p:nvSpPr>
          <p:cNvPr id="154" name="Freeform 58"/>
          <p:cNvSpPr>
            <a:spLocks noEditPoints="1"/>
          </p:cNvSpPr>
          <p:nvPr/>
        </p:nvSpPr>
        <p:spPr bwMode="auto">
          <a:xfrm>
            <a:off x="10454187" y="692795"/>
            <a:ext cx="1405081" cy="84187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ysClr val="window" lastClr="FFFFFF">
              <a:lumMod val="85000"/>
            </a:sys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55" name="TextBox 154"/>
          <p:cNvSpPr txBox="1"/>
          <p:nvPr/>
        </p:nvSpPr>
        <p:spPr>
          <a:xfrm>
            <a:off x="6992109" y="2897440"/>
            <a:ext cx="1254196" cy="669832"/>
          </a:xfrm>
          <a:prstGeom prst="rect">
            <a:avLst/>
          </a:prstGeom>
          <a:solidFill>
            <a:srgbClr val="0070C0"/>
          </a:solidFill>
        </p:spPr>
        <p:txBody>
          <a:bodyPr wrap="square" lIns="89642" tIns="143428" rIns="89642" bIns="143428"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Logger</a:t>
            </a:r>
          </a:p>
        </p:txBody>
      </p:sp>
      <p:sp>
        <p:nvSpPr>
          <p:cNvPr id="156" name="Rectangle 155"/>
          <p:cNvSpPr/>
          <p:nvPr/>
        </p:nvSpPr>
        <p:spPr>
          <a:xfrm>
            <a:off x="7139031" y="2645410"/>
            <a:ext cx="1132682" cy="241605"/>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Custom Module </a:t>
            </a:r>
          </a:p>
        </p:txBody>
      </p:sp>
      <p:sp>
        <p:nvSpPr>
          <p:cNvPr id="157" name="Rectangle 156"/>
          <p:cNvSpPr/>
          <p:nvPr/>
        </p:nvSpPr>
        <p:spPr>
          <a:xfrm>
            <a:off x="1856602" y="2661141"/>
            <a:ext cx="1148610" cy="239872"/>
          </a:xfrm>
          <a:prstGeom prst="rect">
            <a:avLst/>
          </a:prstGeom>
        </p:spPr>
        <p:txBody>
          <a:bodyPr wrap="squar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Custom Module </a:t>
            </a:r>
          </a:p>
        </p:txBody>
      </p:sp>
      <p:sp>
        <p:nvSpPr>
          <p:cNvPr id="158" name="TextBox 157"/>
          <p:cNvSpPr txBox="1"/>
          <p:nvPr/>
        </p:nvSpPr>
        <p:spPr>
          <a:xfrm>
            <a:off x="8553478" y="2926381"/>
            <a:ext cx="1080092" cy="615522"/>
          </a:xfrm>
          <a:prstGeom prst="rect">
            <a:avLst/>
          </a:prstGeom>
          <a:solidFill>
            <a:srgbClr val="0070C0"/>
          </a:solidFill>
        </p:spPr>
        <p:txBody>
          <a:bodyPr wrap="squar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IoT Hub</a:t>
            </a:r>
          </a:p>
          <a:p>
            <a:pPr marL="0" marR="0" lvl="0" indent="0" defTabSz="896386"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Send to cloud</a:t>
            </a:r>
          </a:p>
        </p:txBody>
      </p:sp>
      <p:sp>
        <p:nvSpPr>
          <p:cNvPr id="159" name="Rectangle 158"/>
          <p:cNvSpPr/>
          <p:nvPr/>
        </p:nvSpPr>
        <p:spPr>
          <a:xfrm>
            <a:off x="8562405" y="2633187"/>
            <a:ext cx="614912" cy="241605"/>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Module </a:t>
            </a:r>
          </a:p>
        </p:txBody>
      </p:sp>
      <p:sp>
        <p:nvSpPr>
          <p:cNvPr id="160" name="Rectangle 159"/>
          <p:cNvSpPr/>
          <p:nvPr/>
        </p:nvSpPr>
        <p:spPr bwMode="auto">
          <a:xfrm>
            <a:off x="1844133" y="4778444"/>
            <a:ext cx="7789438" cy="532409"/>
          </a:xfrm>
          <a:prstGeom prst="rect">
            <a:avLst/>
          </a:prstGeom>
          <a:solidFill>
            <a:srgbClr val="0070C0"/>
          </a:solidFill>
        </p:spPr>
        <p:txBody>
          <a:bodyPr wrap="square" lIns="89642" tIns="143428" rIns="89642" bIns="143428" rtlCol="0">
            <a:noAutofit/>
          </a:bodyPr>
          <a:lstStyle/>
          <a:p>
            <a:pPr marL="0" marR="0" lvl="0" indent="0" algn="ctr"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Message Broker</a:t>
            </a:r>
          </a:p>
        </p:txBody>
      </p:sp>
      <p:cxnSp>
        <p:nvCxnSpPr>
          <p:cNvPr id="161" name="Straight Arrow Connector 160"/>
          <p:cNvCxnSpPr/>
          <p:nvPr/>
        </p:nvCxnSpPr>
        <p:spPr>
          <a:xfrm flipV="1">
            <a:off x="8038254" y="3541903"/>
            <a:ext cx="0" cy="1206535"/>
          </a:xfrm>
          <a:prstGeom prst="straightConnector1">
            <a:avLst/>
          </a:prstGeom>
          <a:noFill/>
          <a:ln w="9525" cap="flat" cmpd="sng" algn="ctr">
            <a:solidFill>
              <a:sysClr val="window" lastClr="FFFFFF"/>
            </a:solidFill>
            <a:prstDash val="solid"/>
            <a:headEnd type="none"/>
            <a:tailEnd type="triangle"/>
          </a:ln>
          <a:effectLst/>
        </p:spPr>
      </p:cxnSp>
      <p:cxnSp>
        <p:nvCxnSpPr>
          <p:cNvPr id="162" name="Straight Arrow Connector 161"/>
          <p:cNvCxnSpPr>
            <a:cxnSpLocks/>
          </p:cNvCxnSpPr>
          <p:nvPr/>
        </p:nvCxnSpPr>
        <p:spPr>
          <a:xfrm>
            <a:off x="2600552" y="3621447"/>
            <a:ext cx="0" cy="1206535"/>
          </a:xfrm>
          <a:prstGeom prst="straightConnector1">
            <a:avLst/>
          </a:prstGeom>
          <a:noFill/>
          <a:ln w="9525" cap="flat" cmpd="sng" algn="ctr">
            <a:solidFill>
              <a:sysClr val="window" lastClr="FFFFFF"/>
            </a:solidFill>
            <a:prstDash val="solid"/>
            <a:headEnd type="none"/>
            <a:tailEnd type="triangle"/>
          </a:ln>
          <a:effectLst/>
        </p:spPr>
      </p:cxnSp>
      <p:grpSp>
        <p:nvGrpSpPr>
          <p:cNvPr id="163" name="Group 162"/>
          <p:cNvGrpSpPr/>
          <p:nvPr/>
        </p:nvGrpSpPr>
        <p:grpSpPr>
          <a:xfrm>
            <a:off x="1844133" y="3658507"/>
            <a:ext cx="755373" cy="986784"/>
            <a:chOff x="5575765" y="3447932"/>
            <a:chExt cx="868422" cy="1006571"/>
          </a:xfrm>
        </p:grpSpPr>
        <p:sp>
          <p:nvSpPr>
            <p:cNvPr id="164" name="TextBox 163"/>
            <p:cNvSpPr txBox="1"/>
            <p:nvPr/>
          </p:nvSpPr>
          <p:spPr>
            <a:xfrm>
              <a:off x="5575765" y="3713970"/>
              <a:ext cx="868422" cy="309315"/>
            </a:xfrm>
            <a:prstGeom prst="rect">
              <a:avLst/>
            </a:prstGeom>
            <a:solidFill>
              <a:schemeClr val="accent5">
                <a:lumMod val="75000"/>
              </a:scheme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Properties</a:t>
              </a:r>
            </a:p>
          </p:txBody>
        </p:sp>
        <p:sp>
          <p:nvSpPr>
            <p:cNvPr id="165" name="TextBox 164"/>
            <p:cNvSpPr txBox="1"/>
            <p:nvPr/>
          </p:nvSpPr>
          <p:spPr>
            <a:xfrm>
              <a:off x="5575765" y="4145188"/>
              <a:ext cx="868422" cy="309315"/>
            </a:xfrm>
            <a:prstGeom prst="rect">
              <a:avLst/>
            </a:prstGeom>
            <a:solidFill>
              <a:schemeClr val="accent5">
                <a:lumMod val="75000"/>
              </a:scheme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Content</a:t>
              </a:r>
            </a:p>
          </p:txBody>
        </p:sp>
        <p:sp>
          <p:nvSpPr>
            <p:cNvPr id="166" name="TextBox 165"/>
            <p:cNvSpPr txBox="1"/>
            <p:nvPr/>
          </p:nvSpPr>
          <p:spPr>
            <a:xfrm>
              <a:off x="5586821" y="3447932"/>
              <a:ext cx="693253" cy="138950"/>
            </a:xfrm>
            <a:prstGeom prst="rect">
              <a:avLst/>
            </a:prstGeom>
            <a:noFill/>
          </p:spPr>
          <p:txBody>
            <a:bodyPr wrap="square" lIns="0" tIns="0" rIns="0" bIns="0" rtlCol="0" anchor="ctr">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1</a:t>
              </a:r>
            </a:p>
          </p:txBody>
        </p:sp>
      </p:grpSp>
      <p:grpSp>
        <p:nvGrpSpPr>
          <p:cNvPr id="167" name="Group 166"/>
          <p:cNvGrpSpPr/>
          <p:nvPr/>
        </p:nvGrpSpPr>
        <p:grpSpPr>
          <a:xfrm>
            <a:off x="4085117" y="3639132"/>
            <a:ext cx="717276" cy="986783"/>
            <a:chOff x="5221449" y="3899178"/>
            <a:chExt cx="868423" cy="1006570"/>
          </a:xfrm>
        </p:grpSpPr>
        <p:sp>
          <p:nvSpPr>
            <p:cNvPr id="168" name="TextBox 167"/>
            <p:cNvSpPr txBox="1"/>
            <p:nvPr/>
          </p:nvSpPr>
          <p:spPr>
            <a:xfrm>
              <a:off x="5221450" y="4157633"/>
              <a:ext cx="868422" cy="309315"/>
            </a:xfrm>
            <a:prstGeom prst="rect">
              <a:avLst/>
            </a:prstGeom>
            <a:solidFill>
              <a:srgbClr val="FFC000"/>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Properties</a:t>
              </a:r>
            </a:p>
          </p:txBody>
        </p:sp>
        <p:sp>
          <p:nvSpPr>
            <p:cNvPr id="169" name="TextBox 168"/>
            <p:cNvSpPr txBox="1"/>
            <p:nvPr/>
          </p:nvSpPr>
          <p:spPr>
            <a:xfrm>
              <a:off x="5221449" y="4596433"/>
              <a:ext cx="868422" cy="309315"/>
            </a:xfrm>
            <a:prstGeom prst="rect">
              <a:avLst/>
            </a:prstGeom>
            <a:solidFill>
              <a:srgbClr val="FFC000"/>
            </a:solidFill>
          </p:spPr>
          <p:txBody>
            <a:bodyPr wrap="square" lIns="89642" tIns="89642" rIns="89642" bIns="89642"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Content</a:t>
              </a:r>
            </a:p>
          </p:txBody>
        </p:sp>
        <p:sp>
          <p:nvSpPr>
            <p:cNvPr id="170" name="TextBox 169"/>
            <p:cNvSpPr txBox="1"/>
            <p:nvPr/>
          </p:nvSpPr>
          <p:spPr>
            <a:xfrm>
              <a:off x="5232502" y="3899178"/>
              <a:ext cx="776317" cy="138465"/>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2 </a:t>
              </a:r>
            </a:p>
          </p:txBody>
        </p:sp>
      </p:grpSp>
      <p:sp>
        <p:nvSpPr>
          <p:cNvPr id="171" name="TextBox 170"/>
          <p:cNvSpPr txBox="1"/>
          <p:nvPr/>
        </p:nvSpPr>
        <p:spPr>
          <a:xfrm>
            <a:off x="8646340" y="3640337"/>
            <a:ext cx="592453" cy="135743"/>
          </a:xfrm>
          <a:prstGeom prst="rect">
            <a:avLst/>
          </a:prstGeom>
          <a:noFill/>
        </p:spPr>
        <p:txBody>
          <a:bodyPr wrap="squar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endPar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endParaRPr>
          </a:p>
        </p:txBody>
      </p:sp>
      <p:grpSp>
        <p:nvGrpSpPr>
          <p:cNvPr id="172" name="Group 171"/>
          <p:cNvGrpSpPr/>
          <p:nvPr/>
        </p:nvGrpSpPr>
        <p:grpSpPr>
          <a:xfrm>
            <a:off x="8557176" y="3628659"/>
            <a:ext cx="796840" cy="944901"/>
            <a:chOff x="7034592" y="3914757"/>
            <a:chExt cx="874157" cy="895335"/>
          </a:xfrm>
        </p:grpSpPr>
        <p:sp>
          <p:nvSpPr>
            <p:cNvPr id="173" name="TextBox 172"/>
            <p:cNvSpPr txBox="1"/>
            <p:nvPr/>
          </p:nvSpPr>
          <p:spPr>
            <a:xfrm>
              <a:off x="7040327" y="4134976"/>
              <a:ext cx="868422" cy="287328"/>
            </a:xfrm>
            <a:prstGeom prst="rect">
              <a:avLst/>
            </a:prstGeom>
            <a:solidFill>
              <a:srgbClr val="B4A0FF">
                <a:lumMod val="90000"/>
              </a:srgb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Properties</a:t>
              </a:r>
            </a:p>
          </p:txBody>
        </p:sp>
        <p:sp>
          <p:nvSpPr>
            <p:cNvPr id="174" name="TextBox 173"/>
            <p:cNvSpPr txBox="1"/>
            <p:nvPr/>
          </p:nvSpPr>
          <p:spPr>
            <a:xfrm>
              <a:off x="7034592" y="4522764"/>
              <a:ext cx="868422" cy="287328"/>
            </a:xfrm>
            <a:prstGeom prst="rect">
              <a:avLst/>
            </a:prstGeom>
            <a:solidFill>
              <a:srgbClr val="B4A0FF">
                <a:lumMod val="90000"/>
              </a:srgbClr>
            </a:solidFill>
          </p:spPr>
          <p:txBody>
            <a:bodyPr wrap="square" lIns="89642" tIns="89642" rIns="89642" bIns="89642"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Content</a:t>
              </a:r>
            </a:p>
          </p:txBody>
        </p:sp>
        <p:sp>
          <p:nvSpPr>
            <p:cNvPr id="175" name="TextBox 174"/>
            <p:cNvSpPr txBox="1"/>
            <p:nvPr/>
          </p:nvSpPr>
          <p:spPr>
            <a:xfrm>
              <a:off x="7051381" y="3914757"/>
              <a:ext cx="664729" cy="128622"/>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3</a:t>
              </a:r>
            </a:p>
          </p:txBody>
        </p:sp>
      </p:grpSp>
      <p:cxnSp>
        <p:nvCxnSpPr>
          <p:cNvPr id="176" name="Straight Arrow Connector 175"/>
          <p:cNvCxnSpPr/>
          <p:nvPr/>
        </p:nvCxnSpPr>
        <p:spPr>
          <a:xfrm flipV="1">
            <a:off x="5789523" y="3579849"/>
            <a:ext cx="0" cy="1206535"/>
          </a:xfrm>
          <a:prstGeom prst="straightConnector1">
            <a:avLst/>
          </a:prstGeom>
          <a:noFill/>
          <a:ln w="9525" cap="flat" cmpd="sng" algn="ctr">
            <a:solidFill>
              <a:sysClr val="window" lastClr="FFFFFF"/>
            </a:solidFill>
            <a:prstDash val="solid"/>
            <a:headEnd type="none"/>
            <a:tailEnd type="triangle"/>
          </a:ln>
          <a:effectLst/>
        </p:spPr>
      </p:cxnSp>
      <p:sp>
        <p:nvSpPr>
          <p:cNvPr id="177" name="TextBox 176"/>
          <p:cNvSpPr txBox="1"/>
          <p:nvPr/>
        </p:nvSpPr>
        <p:spPr>
          <a:xfrm>
            <a:off x="5095531" y="2915574"/>
            <a:ext cx="1237189" cy="669832"/>
          </a:xfrm>
          <a:prstGeom prst="rect">
            <a:avLst/>
          </a:prstGeom>
          <a:solidFill>
            <a:srgbClr val="0070C0"/>
          </a:solidFill>
        </p:spPr>
        <p:txBody>
          <a:bodyPr wrap="squar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Identity Mapping</a:t>
            </a:r>
          </a:p>
        </p:txBody>
      </p:sp>
      <p:sp>
        <p:nvSpPr>
          <p:cNvPr id="178" name="Rectangle 177"/>
          <p:cNvSpPr/>
          <p:nvPr/>
        </p:nvSpPr>
        <p:spPr>
          <a:xfrm>
            <a:off x="5132939" y="2643217"/>
            <a:ext cx="1132682" cy="241605"/>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Custom Module </a:t>
            </a:r>
          </a:p>
        </p:txBody>
      </p:sp>
      <p:sp>
        <p:nvSpPr>
          <p:cNvPr id="179" name="Action Button: Document 178">
            <a:hlinkClick r:id="" action="ppaction://noaction" highlightClick="1"/>
          </p:cNvPr>
          <p:cNvSpPr/>
          <p:nvPr/>
        </p:nvSpPr>
        <p:spPr bwMode="auto">
          <a:xfrm>
            <a:off x="6848734" y="1986315"/>
            <a:ext cx="989696" cy="522914"/>
          </a:xfrm>
          <a:prstGeom prst="actionButtonDocument">
            <a:avLst/>
          </a:prstGeom>
          <a:solidFill>
            <a:srgbClr val="92D050"/>
          </a:solidFill>
          <a:ln>
            <a:noFill/>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Local file</a:t>
            </a:r>
          </a:p>
        </p:txBody>
      </p:sp>
      <p:grpSp>
        <p:nvGrpSpPr>
          <p:cNvPr id="180" name="Group 179"/>
          <p:cNvGrpSpPr/>
          <p:nvPr/>
        </p:nvGrpSpPr>
        <p:grpSpPr>
          <a:xfrm>
            <a:off x="2866986" y="3651329"/>
            <a:ext cx="731112" cy="1006456"/>
            <a:chOff x="5507019" y="3925013"/>
            <a:chExt cx="868422" cy="1005119"/>
          </a:xfrm>
        </p:grpSpPr>
        <p:sp>
          <p:nvSpPr>
            <p:cNvPr id="181" name="TextBox 180"/>
            <p:cNvSpPr txBox="1"/>
            <p:nvPr/>
          </p:nvSpPr>
          <p:spPr>
            <a:xfrm>
              <a:off x="5507019" y="4189599"/>
              <a:ext cx="868422" cy="309315"/>
            </a:xfrm>
            <a:prstGeom prst="rect">
              <a:avLst/>
            </a:prstGeom>
            <a:solidFill>
              <a:schemeClr val="accent5">
                <a:lumMod val="75000"/>
              </a:scheme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Properties</a:t>
              </a:r>
            </a:p>
          </p:txBody>
        </p:sp>
        <p:sp>
          <p:nvSpPr>
            <p:cNvPr id="182" name="TextBox 181"/>
            <p:cNvSpPr txBox="1"/>
            <p:nvPr/>
          </p:nvSpPr>
          <p:spPr>
            <a:xfrm>
              <a:off x="5507019" y="4620817"/>
              <a:ext cx="868422" cy="309315"/>
            </a:xfrm>
            <a:prstGeom prst="rect">
              <a:avLst/>
            </a:prstGeom>
            <a:solidFill>
              <a:schemeClr val="accent5">
                <a:lumMod val="75000"/>
              </a:scheme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Content</a:t>
              </a:r>
            </a:p>
          </p:txBody>
        </p:sp>
        <p:sp>
          <p:nvSpPr>
            <p:cNvPr id="183" name="TextBox 182"/>
            <p:cNvSpPr txBox="1"/>
            <p:nvPr/>
          </p:nvSpPr>
          <p:spPr>
            <a:xfrm>
              <a:off x="5518076" y="3925013"/>
              <a:ext cx="703722" cy="135596"/>
            </a:xfrm>
            <a:prstGeom prst="rect">
              <a:avLst/>
            </a:prstGeom>
            <a:noFill/>
          </p:spPr>
          <p:txBody>
            <a:bodyPr wrap="none" lIns="0" tIns="0" rIns="0" bIns="0" rtlCol="0" anchor="ctr">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1</a:t>
              </a:r>
            </a:p>
          </p:txBody>
        </p:sp>
      </p:grpSp>
      <p:cxnSp>
        <p:nvCxnSpPr>
          <p:cNvPr id="184" name="Straight Arrow Connector 183"/>
          <p:cNvCxnSpPr>
            <a:cxnSpLocks/>
          </p:cNvCxnSpPr>
          <p:nvPr/>
        </p:nvCxnSpPr>
        <p:spPr>
          <a:xfrm flipV="1">
            <a:off x="3685481" y="3570119"/>
            <a:ext cx="4933" cy="1184294"/>
          </a:xfrm>
          <a:prstGeom prst="straightConnector1">
            <a:avLst/>
          </a:prstGeom>
          <a:noFill/>
          <a:ln w="9525" cap="flat" cmpd="sng" algn="ctr">
            <a:solidFill>
              <a:sysClr val="window" lastClr="FFFFFF"/>
            </a:solidFill>
            <a:prstDash val="solid"/>
            <a:headEnd type="none"/>
            <a:tailEnd type="triangle"/>
          </a:ln>
          <a:effectLst/>
        </p:spPr>
      </p:cxnSp>
      <p:cxnSp>
        <p:nvCxnSpPr>
          <p:cNvPr id="185" name="Straight Arrow Connector 184"/>
          <p:cNvCxnSpPr>
            <a:cxnSpLocks/>
          </p:cNvCxnSpPr>
          <p:nvPr/>
        </p:nvCxnSpPr>
        <p:spPr>
          <a:xfrm flipV="1">
            <a:off x="7482464" y="2480222"/>
            <a:ext cx="0" cy="392837"/>
          </a:xfrm>
          <a:prstGeom prst="straightConnector1">
            <a:avLst/>
          </a:prstGeom>
          <a:noFill/>
          <a:ln w="9525" cap="flat" cmpd="sng" algn="ctr">
            <a:solidFill>
              <a:sysClr val="window" lastClr="FFFFFF"/>
            </a:solidFill>
            <a:prstDash val="solid"/>
            <a:headEnd type="none"/>
            <a:tailEnd type="triangle"/>
          </a:ln>
          <a:effectLst/>
        </p:spPr>
      </p:cxnSp>
      <p:cxnSp>
        <p:nvCxnSpPr>
          <p:cNvPr id="186" name="Straight Arrow Connector 185"/>
          <p:cNvCxnSpPr>
            <a:cxnSpLocks/>
          </p:cNvCxnSpPr>
          <p:nvPr/>
        </p:nvCxnSpPr>
        <p:spPr>
          <a:xfrm>
            <a:off x="3984207" y="3586266"/>
            <a:ext cx="0" cy="1206535"/>
          </a:xfrm>
          <a:prstGeom prst="straightConnector1">
            <a:avLst/>
          </a:prstGeom>
          <a:noFill/>
          <a:ln w="9525" cap="flat" cmpd="sng" algn="ctr">
            <a:solidFill>
              <a:sysClr val="window" lastClr="FFFFFF"/>
            </a:solidFill>
            <a:prstDash val="solid"/>
            <a:headEnd type="none"/>
            <a:tailEnd type="triangle"/>
          </a:ln>
          <a:effectLst/>
        </p:spPr>
      </p:cxnSp>
      <p:sp>
        <p:nvSpPr>
          <p:cNvPr id="187" name="Rectangle 186"/>
          <p:cNvSpPr/>
          <p:nvPr/>
        </p:nvSpPr>
        <p:spPr>
          <a:xfrm>
            <a:off x="9705830" y="3018928"/>
            <a:ext cx="789204" cy="803346"/>
          </a:xfrm>
          <a:prstGeom prst="rect">
            <a:avLst/>
          </a:prstGeom>
        </p:spPr>
        <p:txBody>
          <a:bodyPr wrap="squar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 HTTPS</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 MQTT</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 AMQP</a:t>
            </a:r>
          </a:p>
        </p:txBody>
      </p:sp>
      <p:sp>
        <p:nvSpPr>
          <p:cNvPr id="188" name="Rounded Rectangle 17"/>
          <p:cNvSpPr/>
          <p:nvPr/>
        </p:nvSpPr>
        <p:spPr bwMode="auto">
          <a:xfrm>
            <a:off x="294006" y="3822274"/>
            <a:ext cx="522426" cy="522426"/>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Freeform 114"/>
          <p:cNvSpPr>
            <a:spLocks noChangeAspect="1" noEditPoints="1"/>
          </p:cNvSpPr>
          <p:nvPr/>
        </p:nvSpPr>
        <p:spPr bwMode="black">
          <a:xfrm>
            <a:off x="384501" y="3925892"/>
            <a:ext cx="341437" cy="34143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90" name="Straight Arrow Connector 189"/>
          <p:cNvCxnSpPr>
            <a:cxnSpLocks/>
          </p:cNvCxnSpPr>
          <p:nvPr/>
        </p:nvCxnSpPr>
        <p:spPr>
          <a:xfrm flipV="1">
            <a:off x="872721" y="4083487"/>
            <a:ext cx="535791" cy="13123"/>
          </a:xfrm>
          <a:prstGeom prst="straightConnector1">
            <a:avLst/>
          </a:prstGeom>
          <a:noFill/>
          <a:ln w="28575" cap="flat" cmpd="sng" algn="ctr">
            <a:solidFill>
              <a:schemeClr val="tx1"/>
            </a:solidFill>
            <a:prstDash val="solid"/>
            <a:headEnd type="triangle" w="med" len="med"/>
            <a:tailEnd type="triangle" w="med" len="med"/>
          </a:ln>
          <a:effectLst/>
        </p:spPr>
      </p:cxnSp>
      <p:sp>
        <p:nvSpPr>
          <p:cNvPr id="191" name="Rectangle 190"/>
          <p:cNvSpPr/>
          <p:nvPr/>
        </p:nvSpPr>
        <p:spPr>
          <a:xfrm>
            <a:off x="739373" y="3870787"/>
            <a:ext cx="789204" cy="518215"/>
          </a:xfrm>
          <a:prstGeom prst="rect">
            <a:avLst/>
          </a:prstGeom>
        </p:spPr>
        <p:txBody>
          <a:bodyPr wrap="squar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Protocol X</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solidFill>
                  <a:schemeClr val="tx1">
                    <a:lumMod val="50000"/>
                  </a:schemeClr>
                </a:solidFill>
                <a:effectLst/>
                <a:uLnTx/>
                <a:uFillTx/>
                <a:latin typeface="Segoe UI" panose="020B0502040204020203" pitchFamily="34" charset="0"/>
                <a:cs typeface="Segoe UI" panose="020B0502040204020203" pitchFamily="34" charset="0"/>
              </a:rPr>
              <a:t>Telemetry</a:t>
            </a:r>
          </a:p>
        </p:txBody>
      </p:sp>
      <p:sp>
        <p:nvSpPr>
          <p:cNvPr id="192" name="TextBox 191"/>
          <p:cNvSpPr txBox="1"/>
          <p:nvPr/>
        </p:nvSpPr>
        <p:spPr>
          <a:xfrm>
            <a:off x="3422693" y="2915873"/>
            <a:ext cx="1209702" cy="669832"/>
          </a:xfrm>
          <a:prstGeom prst="rect">
            <a:avLst/>
          </a:prstGeom>
          <a:solidFill>
            <a:srgbClr val="0070C0"/>
          </a:solidFill>
        </p:spPr>
        <p:txBody>
          <a:bodyPr wrap="squar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        Filter</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endParaRPr>
          </a:p>
        </p:txBody>
      </p:sp>
      <p:sp>
        <p:nvSpPr>
          <p:cNvPr id="193" name="Rectangle 192"/>
          <p:cNvSpPr/>
          <p:nvPr/>
        </p:nvSpPr>
        <p:spPr>
          <a:xfrm>
            <a:off x="3370789" y="2649082"/>
            <a:ext cx="1144843" cy="239872"/>
          </a:xfrm>
          <a:prstGeom prst="rect">
            <a:avLst/>
          </a:prstGeom>
        </p:spPr>
        <p:txBody>
          <a:bodyPr wrap="squar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Custom Module </a:t>
            </a:r>
          </a:p>
        </p:txBody>
      </p:sp>
      <p:sp>
        <p:nvSpPr>
          <p:cNvPr id="194" name="TextBox 193"/>
          <p:cNvSpPr txBox="1"/>
          <p:nvPr/>
        </p:nvSpPr>
        <p:spPr>
          <a:xfrm>
            <a:off x="5041291" y="3903158"/>
            <a:ext cx="717275" cy="303235"/>
          </a:xfrm>
          <a:prstGeom prst="rect">
            <a:avLst/>
          </a:prstGeom>
          <a:solidFill>
            <a:srgbClr val="FFC000"/>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Properties</a:t>
            </a:r>
          </a:p>
        </p:txBody>
      </p:sp>
      <p:sp>
        <p:nvSpPr>
          <p:cNvPr id="195" name="TextBox 194"/>
          <p:cNvSpPr txBox="1"/>
          <p:nvPr/>
        </p:nvSpPr>
        <p:spPr>
          <a:xfrm>
            <a:off x="5041291" y="4333333"/>
            <a:ext cx="717275" cy="303235"/>
          </a:xfrm>
          <a:prstGeom prst="rect">
            <a:avLst/>
          </a:prstGeom>
          <a:solidFill>
            <a:srgbClr val="FFC000"/>
          </a:solidFill>
        </p:spPr>
        <p:txBody>
          <a:bodyPr wrap="square" lIns="89642" tIns="89642" rIns="89642" bIns="89642"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white"/>
                    </a:gs>
                    <a:gs pos="30000">
                      <a:prstClr val="white"/>
                    </a:gs>
                  </a:gsLst>
                  <a:lin ang="5400000" scaled="0"/>
                </a:gradFill>
                <a:effectLst/>
                <a:uLnTx/>
                <a:uFillTx/>
                <a:latin typeface="Segoe UI" panose="020B0502040204020203" pitchFamily="34" charset="0"/>
                <a:cs typeface="Segoe UI" panose="020B0502040204020203" pitchFamily="34" charset="0"/>
              </a:rPr>
              <a:t>Content</a:t>
            </a:r>
          </a:p>
        </p:txBody>
      </p:sp>
      <p:sp>
        <p:nvSpPr>
          <p:cNvPr id="196" name="TextBox 195"/>
          <p:cNvSpPr txBox="1"/>
          <p:nvPr/>
        </p:nvSpPr>
        <p:spPr>
          <a:xfrm>
            <a:off x="5050424" y="3649784"/>
            <a:ext cx="641201" cy="135743"/>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2 </a:t>
            </a:r>
          </a:p>
        </p:txBody>
      </p:sp>
      <p:cxnSp>
        <p:nvCxnSpPr>
          <p:cNvPr id="197" name="Straight Arrow Connector 196"/>
          <p:cNvCxnSpPr>
            <a:cxnSpLocks/>
          </p:cNvCxnSpPr>
          <p:nvPr/>
        </p:nvCxnSpPr>
        <p:spPr>
          <a:xfrm>
            <a:off x="6096000" y="3586266"/>
            <a:ext cx="0" cy="1206535"/>
          </a:xfrm>
          <a:prstGeom prst="straightConnector1">
            <a:avLst/>
          </a:prstGeom>
          <a:noFill/>
          <a:ln w="9525" cap="flat" cmpd="sng" algn="ctr">
            <a:solidFill>
              <a:sysClr val="window" lastClr="FFFFFF"/>
            </a:solidFill>
            <a:prstDash val="solid"/>
            <a:headEnd type="none"/>
            <a:tailEnd type="triangle"/>
          </a:ln>
          <a:effectLst/>
        </p:spPr>
      </p:cxnSp>
      <p:sp>
        <p:nvSpPr>
          <p:cNvPr id="198" name="TextBox 197"/>
          <p:cNvSpPr txBox="1"/>
          <p:nvPr/>
        </p:nvSpPr>
        <p:spPr>
          <a:xfrm>
            <a:off x="6134827" y="3870787"/>
            <a:ext cx="761502" cy="303235"/>
          </a:xfrm>
          <a:prstGeom prst="rect">
            <a:avLst/>
          </a:prstGeom>
          <a:solidFill>
            <a:srgbClr val="B4A0FF">
              <a:lumMod val="90000"/>
            </a:srgbClr>
          </a:solidFill>
        </p:spPr>
        <p:txBody>
          <a:bodyPr wrap="square" lIns="89642" tIns="89642" rIns="89642" bIns="89642" rtlCol="0" anchor="ctr">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Properties</a:t>
            </a:r>
          </a:p>
        </p:txBody>
      </p:sp>
      <p:sp>
        <p:nvSpPr>
          <p:cNvPr id="199" name="TextBox 198"/>
          <p:cNvSpPr txBox="1"/>
          <p:nvPr/>
        </p:nvSpPr>
        <p:spPr>
          <a:xfrm>
            <a:off x="6134828" y="4293529"/>
            <a:ext cx="761502" cy="303235"/>
          </a:xfrm>
          <a:prstGeom prst="rect">
            <a:avLst/>
          </a:prstGeom>
          <a:solidFill>
            <a:srgbClr val="B4A0FF">
              <a:lumMod val="90000"/>
            </a:srgbClr>
          </a:solidFill>
        </p:spPr>
        <p:txBody>
          <a:bodyPr wrap="square" lIns="89642" tIns="89642" rIns="89642" bIns="89642"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Content</a:t>
            </a:r>
          </a:p>
        </p:txBody>
      </p:sp>
      <p:sp>
        <p:nvSpPr>
          <p:cNvPr id="200" name="TextBox 199"/>
          <p:cNvSpPr txBox="1"/>
          <p:nvPr/>
        </p:nvSpPr>
        <p:spPr>
          <a:xfrm>
            <a:off x="6165707" y="3621447"/>
            <a:ext cx="605935" cy="135743"/>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3</a:t>
            </a:r>
          </a:p>
        </p:txBody>
      </p:sp>
      <p:cxnSp>
        <p:nvCxnSpPr>
          <p:cNvPr id="201" name="Straight Arrow Connector 200"/>
          <p:cNvCxnSpPr/>
          <p:nvPr/>
        </p:nvCxnSpPr>
        <p:spPr>
          <a:xfrm flipV="1">
            <a:off x="9382891" y="3541904"/>
            <a:ext cx="0" cy="1206535"/>
          </a:xfrm>
          <a:prstGeom prst="straightConnector1">
            <a:avLst/>
          </a:prstGeom>
          <a:noFill/>
          <a:ln w="9525" cap="flat" cmpd="sng" algn="ctr">
            <a:solidFill>
              <a:sysClr val="window" lastClr="FFFFFF"/>
            </a:solidFill>
            <a:prstDash val="solid"/>
            <a:headEnd type="none"/>
            <a:tailEnd type="triangle"/>
          </a:ln>
          <a:effectLst/>
        </p:spPr>
      </p:cxnSp>
      <p:cxnSp>
        <p:nvCxnSpPr>
          <p:cNvPr id="202" name="Straight Arrow Connector 201"/>
          <p:cNvCxnSpPr/>
          <p:nvPr/>
        </p:nvCxnSpPr>
        <p:spPr>
          <a:xfrm flipV="1">
            <a:off x="8112956" y="3546310"/>
            <a:ext cx="0" cy="1206535"/>
          </a:xfrm>
          <a:prstGeom prst="straightConnector1">
            <a:avLst/>
          </a:prstGeom>
          <a:noFill/>
          <a:ln w="9525" cap="flat" cmpd="sng" algn="ctr">
            <a:solidFill>
              <a:sysClr val="window" lastClr="FFFFFF"/>
            </a:solidFill>
            <a:prstDash val="solid"/>
            <a:headEnd type="none"/>
            <a:tailEnd type="triangle"/>
          </a:ln>
          <a:effectLst/>
        </p:spPr>
      </p:cxnSp>
      <p:cxnSp>
        <p:nvCxnSpPr>
          <p:cNvPr id="203" name="Straight Arrow Connector 202"/>
          <p:cNvCxnSpPr/>
          <p:nvPr/>
        </p:nvCxnSpPr>
        <p:spPr>
          <a:xfrm flipV="1">
            <a:off x="8210718" y="3556559"/>
            <a:ext cx="0" cy="1206535"/>
          </a:xfrm>
          <a:prstGeom prst="straightConnector1">
            <a:avLst/>
          </a:prstGeom>
          <a:noFill/>
          <a:ln w="9525" cap="flat" cmpd="sng" algn="ctr">
            <a:solidFill>
              <a:sysClr val="window" lastClr="FFFFFF"/>
            </a:solidFill>
            <a:prstDash val="solid"/>
            <a:headEnd type="none"/>
            <a:tailEnd type="triangle"/>
          </a:ln>
          <a:effectLst/>
        </p:spPr>
      </p:cxnSp>
      <p:sp>
        <p:nvSpPr>
          <p:cNvPr id="204" name="TextBox 203"/>
          <p:cNvSpPr txBox="1"/>
          <p:nvPr/>
        </p:nvSpPr>
        <p:spPr>
          <a:xfrm>
            <a:off x="7100694" y="3645415"/>
            <a:ext cx="859210" cy="135743"/>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Semibold" panose="020B0702040204020203" pitchFamily="34" charset="0"/>
                <a:cs typeface="Segoe UI Semibold" panose="020B0702040204020203" pitchFamily="34" charset="0"/>
              </a:rPr>
              <a:t>Message 1, 2, 3</a:t>
            </a:r>
          </a:p>
        </p:txBody>
      </p:sp>
      <p:sp>
        <p:nvSpPr>
          <p:cNvPr id="205" name="Rectangle 204"/>
          <p:cNvSpPr/>
          <p:nvPr/>
        </p:nvSpPr>
        <p:spPr bwMode="auto">
          <a:xfrm>
            <a:off x="7121555" y="3852209"/>
            <a:ext cx="255908" cy="753013"/>
          </a:xfrm>
          <a:prstGeom prst="rect">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panose="020B0502040204020203" pitchFamily="34" charset="0"/>
              <a:cs typeface="Segoe UI" panose="020B0502040204020203" pitchFamily="34" charset="0"/>
            </a:endParaRPr>
          </a:p>
        </p:txBody>
      </p:sp>
      <p:sp>
        <p:nvSpPr>
          <p:cNvPr id="206" name="Rectangle 205"/>
          <p:cNvSpPr/>
          <p:nvPr/>
        </p:nvSpPr>
        <p:spPr bwMode="auto">
          <a:xfrm>
            <a:off x="7406338" y="3852209"/>
            <a:ext cx="257454" cy="755128"/>
          </a:xfrm>
          <a:prstGeom prst="rect">
            <a:avLst/>
          </a:prstGeom>
          <a:solidFill>
            <a:srgbClr val="FFC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panose="020B0502040204020203" pitchFamily="34" charset="0"/>
              <a:cs typeface="Segoe UI" panose="020B0502040204020203" pitchFamily="34" charset="0"/>
            </a:endParaRPr>
          </a:p>
        </p:txBody>
      </p:sp>
      <p:sp>
        <p:nvSpPr>
          <p:cNvPr id="207" name="Rectangle 206"/>
          <p:cNvSpPr/>
          <p:nvPr/>
        </p:nvSpPr>
        <p:spPr bwMode="auto">
          <a:xfrm>
            <a:off x="7694146" y="3850094"/>
            <a:ext cx="257454" cy="755128"/>
          </a:xfrm>
          <a:prstGeom prst="rect">
            <a:avLst/>
          </a:prstGeom>
          <a:solidFill>
            <a:srgbClr val="B4A0FF">
              <a:lumMod val="9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1615508" y="5459091"/>
            <a:ext cx="6139079" cy="1754326"/>
          </a:xfrm>
          <a:prstGeom prst="rect">
            <a:avLst/>
          </a:prstGeom>
          <a:noFill/>
        </p:spPr>
        <p:txBody>
          <a:bodyPr wrap="square" lIns="182880" tIns="146304" rIns="182880" bIns="146304" rtlCol="0">
            <a:spAutoFit/>
          </a:bodyPr>
          <a:lstStyle/>
          <a:p>
            <a:pPr marL="457183" lvl="1" defTabSz="914367">
              <a:defRPr/>
            </a:pPr>
            <a:r>
              <a:rPr lang="en-US" sz="1200" dirty="0">
                <a:latin typeface="Segoe UI" panose="020B0502040204020203" pitchFamily="34" charset="0"/>
                <a:cs typeface="Segoe UI" panose="020B0502040204020203" pitchFamily="34" charset="0"/>
              </a:rPr>
              <a:t>BLE (Bluetooth Low Energy) Module</a:t>
            </a:r>
          </a:p>
          <a:p>
            <a:pPr marL="457183" lvl="1" defTabSz="914367">
              <a:defRPr/>
            </a:pPr>
            <a:r>
              <a:rPr lang="en-US" sz="1200" dirty="0">
                <a:latin typeface="Segoe UI" panose="020B0502040204020203" pitchFamily="34" charset="0"/>
                <a:cs typeface="Segoe UI" panose="020B0502040204020203" pitchFamily="34" charset="0"/>
              </a:rPr>
              <a:t>Logger Module</a:t>
            </a:r>
          </a:p>
          <a:p>
            <a:pPr marL="457183" lvl="1" defTabSz="914367">
              <a:defRPr/>
            </a:pPr>
            <a:r>
              <a:rPr lang="en-US" sz="1200" dirty="0">
                <a:latin typeface="Segoe UI" panose="020B0502040204020203" pitchFamily="34" charset="0"/>
                <a:cs typeface="Segoe UI" panose="020B0502040204020203" pitchFamily="34" charset="0"/>
              </a:rPr>
              <a:t>Identity Map Module</a:t>
            </a:r>
          </a:p>
          <a:p>
            <a:pPr marL="457183" lvl="1" defTabSz="914367">
              <a:defRPr/>
            </a:pPr>
            <a:r>
              <a:rPr lang="en-US" sz="1200" dirty="0">
                <a:latin typeface="Segoe UI" panose="020B0502040204020203" pitchFamily="34" charset="0"/>
                <a:cs typeface="Segoe UI" panose="020B0502040204020203" pitchFamily="34" charset="0"/>
              </a:rPr>
              <a:t>IoT Hub Module</a:t>
            </a:r>
          </a:p>
          <a:p>
            <a:pPr marL="457183" lvl="1" defTabSz="914367">
              <a:defRPr/>
            </a:pPr>
            <a:r>
              <a:rPr lang="en-US" sz="1200" u="sng" dirty="0">
                <a:latin typeface="Segoe UI" panose="020B0502040204020203" pitchFamily="34" charset="0"/>
                <a:cs typeface="Segoe UI" panose="020B0502040204020203" pitchFamily="34" charset="0"/>
                <a:hlinkClick r:id="rId4"/>
              </a:rPr>
              <a:t>OPC-UA</a:t>
            </a:r>
            <a:r>
              <a:rPr lang="en-US" sz="1200" dirty="0">
                <a:latin typeface="Segoe UI" panose="020B0502040204020203" pitchFamily="34" charset="0"/>
                <a:cs typeface="Segoe UI" panose="020B0502040204020203" pitchFamily="34" charset="0"/>
              </a:rPr>
              <a:t> </a:t>
            </a:r>
          </a:p>
          <a:p>
            <a:pPr marL="457183" lvl="1" defTabSz="914367">
              <a:defRPr/>
            </a:pPr>
            <a:r>
              <a:rPr lang="en-US" sz="1200" u="sng" dirty="0">
                <a:latin typeface="Segoe UI" panose="020B0502040204020203" pitchFamily="34" charset="0"/>
                <a:cs typeface="Segoe UI" panose="020B0502040204020203" pitchFamily="34" charset="0"/>
                <a:hlinkClick r:id="rId5"/>
              </a:rPr>
              <a:t>Modbus</a:t>
            </a:r>
            <a:endParaRPr lang="en-US" sz="1200" u="sng" dirty="0">
              <a:latin typeface="Segoe UI" panose="020B0502040204020203" pitchFamily="34" charset="0"/>
              <a:cs typeface="Segoe UI" panose="020B0502040204020203" pitchFamily="34" charset="0"/>
            </a:endParaRPr>
          </a:p>
          <a:p>
            <a:pPr marL="457183" lvl="1" defTabSz="914367">
              <a:defRPr/>
            </a:pPr>
            <a:endParaRPr lang="en-US" sz="1200" dirty="0">
              <a:latin typeface="Segoe UI" panose="020B0502040204020203" pitchFamily="34" charset="0"/>
              <a:cs typeface="Segoe UI" panose="020B0502040204020203" pitchFamily="34" charset="0"/>
            </a:endParaRPr>
          </a:p>
          <a:p>
            <a:pPr>
              <a:lnSpc>
                <a:spcPct val="90000"/>
              </a:lnSpc>
              <a:spcAft>
                <a:spcPts val="600"/>
              </a:spcAft>
            </a:pPr>
            <a:endParaRPr lang="en-US" sz="12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68" name="TextBox 67"/>
          <p:cNvSpPr txBox="1"/>
          <p:nvPr/>
        </p:nvSpPr>
        <p:spPr>
          <a:xfrm>
            <a:off x="5655593" y="5691146"/>
            <a:ext cx="6139079" cy="947952"/>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Simulated Device Module</a:t>
            </a:r>
          </a:p>
          <a:p>
            <a:pPr>
              <a:lnSpc>
                <a:spcPct val="90000"/>
              </a:lnSpc>
              <a:spcAft>
                <a:spcPts val="600"/>
              </a:spcAft>
            </a:pPr>
            <a:r>
              <a:rPr lang="en-US" sz="1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Hello World Module</a:t>
            </a:r>
          </a:p>
          <a:p>
            <a:pPr>
              <a:lnSpc>
                <a:spcPct val="90000"/>
              </a:lnSpc>
              <a:spcAft>
                <a:spcPts val="600"/>
              </a:spcAft>
            </a:pPr>
            <a:r>
              <a:rPr lang="en-US" sz="1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…and many more to come</a:t>
            </a:r>
          </a:p>
        </p:txBody>
      </p:sp>
    </p:spTree>
    <p:extLst>
      <p:ext uri="{BB962C8B-B14F-4D97-AF65-F5344CB8AC3E}">
        <p14:creationId xmlns:p14="http://schemas.microsoft.com/office/powerpoint/2010/main" val="332934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Division of work</a:t>
            </a:r>
          </a:p>
        </p:txBody>
      </p:sp>
      <p:sp>
        <p:nvSpPr>
          <p:cNvPr id="6" name="Text Placeholder 5"/>
          <p:cNvSpPr>
            <a:spLocks noGrp="1"/>
          </p:cNvSpPr>
          <p:nvPr>
            <p:ph type="body" sz="quarter" idx="11"/>
          </p:nvPr>
        </p:nvSpPr>
        <p:spPr>
          <a:xfrm>
            <a:off x="0" y="1243014"/>
            <a:ext cx="12192000" cy="971866"/>
          </a:xfrm>
        </p:spPr>
        <p:txBody>
          <a:bodyPr>
            <a:noAutofit/>
          </a:bodyPr>
          <a:lstStyle/>
          <a:p>
            <a:r>
              <a:rPr lang="en-US" dirty="0"/>
              <a:t>SDK facilitates gateway software creation. It does not provide an out-of-the-box solution for every customer.</a:t>
            </a:r>
          </a:p>
        </p:txBody>
      </p:sp>
      <p:grpSp>
        <p:nvGrpSpPr>
          <p:cNvPr id="40" name="Group 39"/>
          <p:cNvGrpSpPr/>
          <p:nvPr/>
        </p:nvGrpSpPr>
        <p:grpSpPr>
          <a:xfrm>
            <a:off x="268928" y="3100624"/>
            <a:ext cx="11655840" cy="2963182"/>
            <a:chOff x="274320" y="2562225"/>
            <a:chExt cx="12163986" cy="638175"/>
          </a:xfrm>
          <a:solidFill>
            <a:schemeClr val="bg1">
              <a:lumMod val="95000"/>
            </a:schemeClr>
          </a:solidFill>
        </p:grpSpPr>
        <p:sp>
          <p:nvSpPr>
            <p:cNvPr id="41" name="Rectangle 40"/>
            <p:cNvSpPr/>
            <p:nvPr/>
          </p:nvSpPr>
          <p:spPr bwMode="auto">
            <a:xfrm>
              <a:off x="274320"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Pluggable module architecture </a:t>
              </a:r>
              <a:r>
                <a:rPr kumimoji="0" lang="en-US" sz="1568" b="0" i="0" u="none" strike="noStrike" kern="0" cap="none" spc="0" normalizeH="0" baseline="0" noProof="0" dirty="0">
                  <a:ln>
                    <a:noFill/>
                  </a:ln>
                  <a:solidFill>
                    <a:srgbClr val="505050"/>
                  </a:solidFill>
                  <a:effectLst/>
                  <a:uLnTx/>
                  <a:uFillTx/>
                  <a:latin typeface="Segoe UI"/>
                  <a:ea typeface="+mn-ea"/>
                  <a:cs typeface="+mn-cs"/>
                </a:rPr>
                <a:t>(SDK infrastructure)</a:t>
              </a:r>
            </a:p>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Simplified gateway creation </a:t>
              </a:r>
              <a:r>
                <a:rPr kumimoji="0" lang="en-US" sz="1568" b="0" i="0" u="none" strike="noStrike" kern="0" cap="none" spc="0" normalizeH="0" baseline="0" noProof="0" dirty="0">
                  <a:ln>
                    <a:noFill/>
                  </a:ln>
                  <a:solidFill>
                    <a:srgbClr val="505050"/>
                  </a:solidFill>
                  <a:effectLst/>
                  <a:uLnTx/>
                  <a:uFillTx/>
                  <a:latin typeface="Segoe UI"/>
                  <a:ea typeface="+mn-ea"/>
                  <a:cs typeface="+mn-cs"/>
                </a:rPr>
                <a:t>(SDK infrastructure)</a:t>
              </a:r>
            </a:p>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Efficient D2C and C2D connectivity </a:t>
              </a:r>
              <a:r>
                <a:rPr kumimoji="0" lang="en-US" sz="1568" b="0" i="0" u="none" strike="noStrike" kern="0" cap="none" spc="0" normalizeH="0" baseline="0" noProof="0" dirty="0">
                  <a:ln>
                    <a:noFill/>
                  </a:ln>
                  <a:solidFill>
                    <a:srgbClr val="505050"/>
                  </a:solidFill>
                  <a:effectLst/>
                  <a:uLnTx/>
                  <a:uFillTx/>
                  <a:latin typeface="Segoe UI"/>
                  <a:ea typeface="+mn-ea"/>
                  <a:cs typeface="+mn-cs"/>
                </a:rPr>
                <a:t>(modules) </a:t>
              </a:r>
            </a:p>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Protocol translation example </a:t>
              </a:r>
              <a:r>
                <a:rPr kumimoji="0" lang="en-US" sz="1568" b="0" i="0" u="none" strike="noStrike" kern="0" cap="none" spc="0" normalizeH="0" baseline="0" noProof="0" dirty="0">
                  <a:ln>
                    <a:noFill/>
                  </a:ln>
                  <a:solidFill>
                    <a:srgbClr val="505050"/>
                  </a:solidFill>
                  <a:effectLst/>
                  <a:uLnTx/>
                  <a:uFillTx/>
                  <a:latin typeface="Segoe UI"/>
                  <a:ea typeface="+mn-ea"/>
                  <a:cs typeface="+mn-cs"/>
                </a:rPr>
                <a:t>(modules)</a:t>
              </a:r>
            </a:p>
          </p:txBody>
        </p:sp>
        <p:sp>
          <p:nvSpPr>
            <p:cNvPr id="42" name="Rectangle 41"/>
            <p:cNvSpPr/>
            <p:nvPr/>
          </p:nvSpPr>
          <p:spPr bwMode="auto">
            <a:xfrm>
              <a:off x="6426126" y="2562225"/>
              <a:ext cx="6012180" cy="638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Configuration of module pipeline</a:t>
              </a:r>
            </a:p>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Writing modules for any logic not provided by SDK</a:t>
              </a:r>
            </a:p>
            <a:p>
              <a:pPr marL="224097" marR="0" lvl="0" indent="-224097"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2353" b="0" i="0" u="none" strike="noStrike" kern="0" cap="none" spc="0" normalizeH="0" baseline="0" noProof="0" dirty="0">
                  <a:ln>
                    <a:noFill/>
                  </a:ln>
                  <a:solidFill>
                    <a:srgbClr val="505050"/>
                  </a:solidFill>
                  <a:effectLst/>
                  <a:uLnTx/>
                  <a:uFillTx/>
                  <a:latin typeface="Segoe UI"/>
                  <a:ea typeface="+mn-ea"/>
                  <a:cs typeface="+mn-cs"/>
                </a:rPr>
                <a:t>Deployment and maintenance of gateway solution to hardware</a:t>
              </a:r>
            </a:p>
          </p:txBody>
        </p:sp>
      </p:grpSp>
      <p:grpSp>
        <p:nvGrpSpPr>
          <p:cNvPr id="4" name="Group 3"/>
          <p:cNvGrpSpPr/>
          <p:nvPr/>
        </p:nvGrpSpPr>
        <p:grpSpPr>
          <a:xfrm>
            <a:off x="268928" y="2512344"/>
            <a:ext cx="11655840" cy="625630"/>
            <a:chOff x="274320" y="2562225"/>
            <a:chExt cx="12163986" cy="638175"/>
          </a:xfrm>
        </p:grpSpPr>
        <p:sp>
          <p:nvSpPr>
            <p:cNvPr id="3" name="Rectangle 2"/>
            <p:cNvSpPr/>
            <p:nvPr/>
          </p:nvSpPr>
          <p:spPr bwMode="auto">
            <a:xfrm>
              <a:off x="274320" y="2562225"/>
              <a:ext cx="6012180" cy="6381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Provided by SDK</a:t>
              </a:r>
            </a:p>
          </p:txBody>
        </p:sp>
        <p:sp>
          <p:nvSpPr>
            <p:cNvPr id="38" name="Rectangle 37"/>
            <p:cNvSpPr/>
            <p:nvPr/>
          </p:nvSpPr>
          <p:spPr bwMode="auto">
            <a:xfrm>
              <a:off x="6426126" y="2562225"/>
              <a:ext cx="6012180" cy="63817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Partner/Customer work</a:t>
              </a:r>
            </a:p>
          </p:txBody>
        </p:sp>
      </p:grpSp>
    </p:spTree>
    <p:extLst>
      <p:ext uri="{BB962C8B-B14F-4D97-AF65-F5344CB8AC3E}">
        <p14:creationId xmlns:p14="http://schemas.microsoft.com/office/powerpoint/2010/main" val="135762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NZ" dirty="0"/>
              <a:t>Considerations - Device</a:t>
            </a:r>
          </a:p>
        </p:txBody>
      </p:sp>
      <p:sp>
        <p:nvSpPr>
          <p:cNvPr id="11" name="Content Placeholder 10"/>
          <p:cNvSpPr>
            <a:spLocks noGrp="1"/>
          </p:cNvSpPr>
          <p:nvPr>
            <p:ph sz="quarter" idx="10"/>
          </p:nvPr>
        </p:nvSpPr>
        <p:spPr>
          <a:xfrm>
            <a:off x="200285" y="1822558"/>
            <a:ext cx="6576199" cy="3910373"/>
          </a:xfrm>
        </p:spPr>
        <p:txBody>
          <a:bodyPr/>
          <a:lstStyle/>
          <a:p>
            <a:r>
              <a:rPr lang="en-NZ" b="1" dirty="0"/>
              <a:t>Protocols: </a:t>
            </a:r>
            <a:r>
              <a:rPr lang="en-NZ" dirty="0"/>
              <a:t>What protocols are your devices able to communicate with? It needs to be established whether it is supported by the cloud gateway or will require a custom protocol gateway. In addition, what physical networking protocol is it using? Can it support an IP based network?</a:t>
            </a:r>
            <a:endParaRPr lang="en-NZ" b="1" dirty="0"/>
          </a:p>
          <a:p>
            <a:r>
              <a:rPr lang="en-NZ" b="1" dirty="0"/>
              <a:t>Platforms: </a:t>
            </a:r>
            <a:r>
              <a:rPr lang="en-NZ" dirty="0"/>
              <a:t>Are your devices compatible with one of the many supported platforms?</a:t>
            </a:r>
            <a:endParaRPr lang="en-NZ" b="1" dirty="0"/>
          </a:p>
          <a:p>
            <a:r>
              <a:rPr lang="en-NZ" b="1" dirty="0"/>
              <a:t>Security: </a:t>
            </a:r>
            <a:r>
              <a:rPr lang="en-NZ" dirty="0"/>
              <a:t>Do you require more than server authentication?</a:t>
            </a:r>
            <a:endParaRPr lang="en-NZ" b="1" dirty="0">
              <a:solidFill>
                <a:srgbClr val="FF0000"/>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484" y="1759001"/>
            <a:ext cx="4963235" cy="3559698"/>
          </a:xfrm>
          <a:prstGeom prst="rect">
            <a:avLst/>
          </a:prstGeom>
        </p:spPr>
      </p:pic>
    </p:spTree>
    <p:extLst>
      <p:ext uri="{BB962C8B-B14F-4D97-AF65-F5344CB8AC3E}">
        <p14:creationId xmlns:p14="http://schemas.microsoft.com/office/powerpoint/2010/main" val="17284993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Considerations - Cloud</a:t>
            </a:r>
          </a:p>
        </p:txBody>
      </p:sp>
      <p:sp>
        <p:nvSpPr>
          <p:cNvPr id="3" name="Content Placeholder 2"/>
          <p:cNvSpPr>
            <a:spLocks noGrp="1"/>
          </p:cNvSpPr>
          <p:nvPr>
            <p:ph sz="quarter" idx="10"/>
          </p:nvPr>
        </p:nvSpPr>
        <p:spPr>
          <a:xfrm>
            <a:off x="268928" y="1744984"/>
            <a:ext cx="6169816" cy="3262175"/>
          </a:xfrm>
        </p:spPr>
        <p:txBody>
          <a:bodyPr/>
          <a:lstStyle/>
          <a:p>
            <a:r>
              <a:rPr lang="en-NZ" b="1" dirty="0"/>
              <a:t>Telemetry: </a:t>
            </a:r>
            <a:r>
              <a:rPr lang="en-NZ" dirty="0"/>
              <a:t>How will you be monitoring your devices? What outputs do you require for analysing data from the hub?</a:t>
            </a:r>
          </a:p>
          <a:p>
            <a:r>
              <a:rPr lang="en-NZ" b="1" dirty="0"/>
              <a:t>Device Business Logic: </a:t>
            </a:r>
            <a:r>
              <a:rPr lang="en-NZ" dirty="0"/>
              <a:t>How will your devices process commands and software updates?</a:t>
            </a:r>
            <a:endParaRPr lang="en-NZ" b="1" dirty="0"/>
          </a:p>
          <a:p>
            <a:r>
              <a:rPr lang="en-NZ" b="1" dirty="0"/>
              <a:t>Management:</a:t>
            </a:r>
            <a:r>
              <a:rPr lang="en-NZ" dirty="0"/>
              <a:t> Devices being provisioned need to be managed correctly by the hub. How will this be maintained and updated?</a:t>
            </a:r>
            <a:endParaRPr lang="en-NZ" b="1" dirty="0"/>
          </a:p>
        </p:txBody>
      </p:sp>
      <p:pic>
        <p:nvPicPr>
          <p:cNvPr id="4" name="Picture 3"/>
          <p:cNvPicPr>
            <a:picLocks noChangeAspect="1"/>
          </p:cNvPicPr>
          <p:nvPr/>
        </p:nvPicPr>
        <p:blipFill>
          <a:blip r:embed="rId3"/>
          <a:stretch>
            <a:fillRect/>
          </a:stretch>
        </p:blipFill>
        <p:spPr>
          <a:xfrm>
            <a:off x="7089491" y="1664189"/>
            <a:ext cx="4975219" cy="3183299"/>
          </a:xfrm>
          <a:prstGeom prst="rect">
            <a:avLst/>
          </a:prstGeom>
        </p:spPr>
      </p:pic>
    </p:spTree>
    <p:extLst>
      <p:ext uri="{BB962C8B-B14F-4D97-AF65-F5344CB8AC3E}">
        <p14:creationId xmlns:p14="http://schemas.microsoft.com/office/powerpoint/2010/main" val="24758817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Hands-on Lab 2, then Lab 4</a:t>
            </a:r>
          </a:p>
        </p:txBody>
      </p:sp>
      <p:sp>
        <p:nvSpPr>
          <p:cNvPr id="3" name="Text Placeholder 2"/>
          <p:cNvSpPr>
            <a:spLocks noGrp="1"/>
          </p:cNvSpPr>
          <p:nvPr>
            <p:ph type="body" sz="quarter" idx="11"/>
          </p:nvPr>
        </p:nvSpPr>
        <p:spPr>
          <a:xfrm>
            <a:off x="0" y="1243013"/>
            <a:ext cx="12192000" cy="5484357"/>
          </a:xfrm>
        </p:spPr>
        <p:txBody>
          <a:bodyPr>
            <a:normAutofit/>
          </a:bodyPr>
          <a:lstStyle/>
          <a:p>
            <a:pPr marL="457200" indent="-457200">
              <a:buFont typeface="Arial" panose="020B0604020202020204" pitchFamily="34" charset="0"/>
              <a:buChar char="•"/>
            </a:pPr>
            <a:r>
              <a:rPr lang="en-AU" dirty="0"/>
              <a:t>Lab 2: Device Explorer &amp; Custom Device (45 minutes)</a:t>
            </a:r>
          </a:p>
          <a:p>
            <a:pPr lvl="1"/>
            <a:r>
              <a:rPr lang="en-AU" dirty="0"/>
              <a:t>Concepts demonstrated: </a:t>
            </a:r>
          </a:p>
          <a:p>
            <a:pPr marL="800012" lvl="1" indent="-342900">
              <a:buFont typeface="Arial" panose="020B0604020202020204" pitchFamily="34" charset="0"/>
              <a:buChar char="•"/>
            </a:pPr>
            <a:r>
              <a:rPr lang="en-AU" dirty="0"/>
              <a:t>C# SDK</a:t>
            </a:r>
          </a:p>
          <a:p>
            <a:pPr marL="800012" lvl="1" indent="-342900">
              <a:buFont typeface="Arial" panose="020B0604020202020204" pitchFamily="34" charset="0"/>
              <a:buChar char="•"/>
            </a:pPr>
            <a:r>
              <a:rPr lang="en-AU" dirty="0"/>
              <a:t>D2C</a:t>
            </a:r>
          </a:p>
          <a:p>
            <a:pPr marL="800012" lvl="1" indent="-342900">
              <a:buFont typeface="Arial" panose="020B0604020202020204" pitchFamily="34" charset="0"/>
              <a:buChar char="•"/>
            </a:pPr>
            <a:r>
              <a:rPr lang="en-AU" dirty="0"/>
              <a:t>C2D</a:t>
            </a:r>
          </a:p>
          <a:p>
            <a:pPr marL="800012" lvl="1" indent="-342900">
              <a:buFont typeface="Arial" panose="020B0604020202020204" pitchFamily="34" charset="0"/>
              <a:buChar char="•"/>
            </a:pPr>
            <a:r>
              <a:rPr lang="en-AU" dirty="0"/>
              <a:t>Device Explorer</a:t>
            </a:r>
          </a:p>
          <a:p>
            <a:pPr marL="457200" indent="-457200">
              <a:buFont typeface="Arial" panose="020B0604020202020204" pitchFamily="34" charset="0"/>
              <a:buChar char="•"/>
            </a:pPr>
            <a:r>
              <a:rPr lang="en-AU" dirty="0"/>
              <a:t>Lab 4: Updating Device Firmware (45 minutes)</a:t>
            </a:r>
          </a:p>
          <a:p>
            <a:pPr lvl="1"/>
            <a:r>
              <a:rPr lang="en-AU" dirty="0"/>
              <a:t>Concepts demonstrated: </a:t>
            </a:r>
          </a:p>
          <a:p>
            <a:pPr marL="914312" lvl="1" indent="-457200">
              <a:buFont typeface="Arial" panose="020B0604020202020204" pitchFamily="34" charset="0"/>
              <a:buChar char="•"/>
            </a:pPr>
            <a:r>
              <a:rPr lang="en-AU" dirty="0"/>
              <a:t>Provisioning an Event Hub manually using the Portal</a:t>
            </a:r>
          </a:p>
          <a:p>
            <a:pPr marL="914312" lvl="1" indent="-457200">
              <a:buFont typeface="Arial" panose="020B0604020202020204" pitchFamily="34" charset="0"/>
              <a:buChar char="•"/>
            </a:pPr>
            <a:r>
              <a:rPr lang="en-AU" dirty="0"/>
              <a:t>Creating device identity manually using Device Explorer</a:t>
            </a:r>
          </a:p>
          <a:p>
            <a:pPr marL="914312" lvl="1" indent="-457200">
              <a:buFont typeface="Arial" panose="020B0604020202020204" pitchFamily="34" charset="0"/>
              <a:buChar char="•"/>
            </a:pPr>
            <a:r>
              <a:rPr lang="en-AU" dirty="0"/>
              <a:t>Node.js SDK</a:t>
            </a:r>
          </a:p>
          <a:p>
            <a:pPr marL="914312" lvl="1" indent="-457200">
              <a:buFont typeface="Arial" panose="020B0604020202020204" pitchFamily="34" charset="0"/>
              <a:buChar char="•"/>
            </a:pPr>
            <a:r>
              <a:rPr lang="en-AU" dirty="0"/>
              <a:t>Calling device methods to update firmware</a:t>
            </a:r>
          </a:p>
          <a:p>
            <a:pPr marL="914312" lvl="1" indent="-457200">
              <a:buFont typeface="Arial" panose="020B0604020202020204" pitchFamily="34" charset="0"/>
              <a:buChar char="•"/>
            </a:pPr>
            <a:r>
              <a:rPr lang="en-AU" dirty="0"/>
              <a:t>Firmware update loop</a:t>
            </a:r>
          </a:p>
          <a:p>
            <a:pPr marL="457200" indent="-457200">
              <a:buFont typeface="Arial" panose="020B0604020202020204" pitchFamily="34" charset="0"/>
              <a:buChar char="•"/>
            </a:pPr>
            <a:endParaRPr lang="en-AU" dirty="0"/>
          </a:p>
          <a:p>
            <a:endParaRPr lang="en-AU" dirty="0"/>
          </a:p>
        </p:txBody>
      </p:sp>
      <p:sp>
        <p:nvSpPr>
          <p:cNvPr id="4" name="TextBox 3"/>
          <p:cNvSpPr txBox="1"/>
          <p:nvPr/>
        </p:nvSpPr>
        <p:spPr>
          <a:xfrm>
            <a:off x="10716987" y="6488668"/>
            <a:ext cx="1475014" cy="369332"/>
          </a:xfrm>
          <a:prstGeom prst="rect">
            <a:avLst/>
          </a:prstGeom>
          <a:noFill/>
        </p:spPr>
        <p:txBody>
          <a:bodyPr wrap="square" rtlCol="0">
            <a:spAutoFit/>
          </a:bodyPr>
          <a:lstStyle/>
          <a:p>
            <a:pPr algn="r"/>
            <a:r>
              <a:rPr lang="en-AU" dirty="0"/>
              <a:t>13:30 – 15:00</a:t>
            </a:r>
          </a:p>
        </p:txBody>
      </p:sp>
    </p:spTree>
    <p:extLst>
      <p:ext uri="{BB962C8B-B14F-4D97-AF65-F5344CB8AC3E}">
        <p14:creationId xmlns:p14="http://schemas.microsoft.com/office/powerpoint/2010/main" val="3124057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Microsoft Azure IoT </a:t>
            </a:r>
            <a:br>
              <a:rPr lang="en-US" sz="4000" dirty="0">
                <a:solidFill>
                  <a:schemeClr val="tx1"/>
                </a:solidFill>
              </a:rPr>
            </a:br>
            <a:br>
              <a:rPr lang="en-US" sz="4000" dirty="0">
                <a:solidFill>
                  <a:schemeClr val="tx1"/>
                </a:solidFill>
              </a:rPr>
            </a:br>
            <a:r>
              <a:rPr lang="EN-US" sz="2800" dirty="0">
                <a:latin typeface="+mn-lt"/>
              </a:rPr>
              <a:t>Technical Scenario: </a:t>
            </a:r>
            <a:br>
              <a:rPr lang="EN-US" sz="2800" dirty="0">
                <a:latin typeface="+mn-lt"/>
              </a:rPr>
            </a:br>
            <a:br>
              <a:rPr lang="EN-US" sz="2800" dirty="0">
                <a:latin typeface="+mn-lt"/>
              </a:rPr>
            </a:br>
            <a:r>
              <a:rPr lang="en-US" sz="4000" dirty="0">
                <a:solidFill>
                  <a:schemeClr val="accent5">
                    <a:lumMod val="10000"/>
                    <a:lumOff val="90000"/>
                  </a:schemeClr>
                </a:solidFill>
                <a:latin typeface="+mn-lt"/>
              </a:rPr>
              <a:t>Analyze streaming data  </a:t>
            </a: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
        <p:nvSpPr>
          <p:cNvPr id="5" name="TextBox 4"/>
          <p:cNvSpPr txBox="1"/>
          <p:nvPr/>
        </p:nvSpPr>
        <p:spPr>
          <a:xfrm>
            <a:off x="10716987" y="6488668"/>
            <a:ext cx="1475014" cy="369332"/>
          </a:xfrm>
          <a:prstGeom prst="rect">
            <a:avLst/>
          </a:prstGeom>
          <a:noFill/>
        </p:spPr>
        <p:txBody>
          <a:bodyPr wrap="square" rtlCol="0">
            <a:spAutoFit/>
          </a:bodyPr>
          <a:lstStyle/>
          <a:p>
            <a:pPr algn="r"/>
            <a:r>
              <a:rPr lang="en-AU" dirty="0"/>
              <a:t>15:05</a:t>
            </a:r>
          </a:p>
        </p:txBody>
      </p:sp>
    </p:spTree>
    <p:extLst>
      <p:ext uri="{BB962C8B-B14F-4D97-AF65-F5344CB8AC3E}">
        <p14:creationId xmlns:p14="http://schemas.microsoft.com/office/powerpoint/2010/main" val="95952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buFont typeface="+mj-lt"/>
              <a:buAutoNum type="arabicPeriod"/>
              <a:defRPr/>
            </a:pPr>
            <a:r>
              <a:rPr lang="en-US" sz="2157" kern="0" dirty="0">
                <a:solidFill>
                  <a:schemeClr val="bg1"/>
                </a:solidFill>
                <a:latin typeface="Segoe UI Light" panose="020B0502040204020203" pitchFamily="34" charset="0"/>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Gateway &amp; Devices</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225"/>
            <a:r>
              <a:rPr lang="en-US" sz="2157" kern="0" dirty="0">
                <a:solidFill>
                  <a:schemeClr val="bg1"/>
                </a:solidFill>
                <a:latin typeface="Segoe UI Light" panose="020B0502040204020203" pitchFamily="34" charset="0"/>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chemeClr val="bg1"/>
                  </a:solidFill>
                  <a:latin typeface="Segoe UI"/>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4. </a:t>
            </a:r>
            <a:r>
              <a:rPr lang="en-US" sz="2353" dirty="0">
                <a:solidFill>
                  <a:schemeClr val="bg1"/>
                </a:solidFill>
                <a:latin typeface="+mj-lt"/>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5. </a:t>
            </a:r>
            <a:r>
              <a:rPr lang="en-US" sz="2353" dirty="0">
                <a:solidFill>
                  <a:schemeClr val="bg1"/>
                </a:solidFill>
                <a:latin typeface="+mj-lt"/>
              </a:rPr>
              <a:t>Customize IoT Architecture</a:t>
            </a:r>
          </a:p>
        </p:txBody>
      </p:sp>
      <p:sp>
        <p:nvSpPr>
          <p:cNvPr id="2" name="TextBox 1"/>
          <p:cNvSpPr txBox="1"/>
          <p:nvPr/>
        </p:nvSpPr>
        <p:spPr>
          <a:xfrm>
            <a:off x="389455" y="6437145"/>
            <a:ext cx="4019305" cy="363946"/>
          </a:xfrm>
          <a:prstGeom prst="rect">
            <a:avLst/>
          </a:prstGeom>
          <a:noFill/>
        </p:spPr>
        <p:txBody>
          <a:bodyPr wrap="none" rtlCol="0">
            <a:spAutoFit/>
          </a:bodyPr>
          <a:lstStyle/>
          <a:p>
            <a:r>
              <a:rPr lang="en-US" sz="1765" dirty="0"/>
              <a:t>* Only applies to Predictive Maintenance</a:t>
            </a:r>
          </a:p>
        </p:txBody>
      </p:sp>
      <p:sp>
        <p:nvSpPr>
          <p:cNvPr id="70" name="Rectangle 69"/>
          <p:cNvSpPr/>
          <p:nvPr/>
        </p:nvSpPr>
        <p:spPr bwMode="auto">
          <a:xfrm>
            <a:off x="259004" y="1350587"/>
            <a:ext cx="3806194" cy="3419672"/>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8109509" y="1355390"/>
            <a:ext cx="3806194" cy="3419672"/>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280866" y="4934576"/>
            <a:ext cx="11624682" cy="1819111"/>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9003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Considerations: Processing &amp; Analysis</a:t>
            </a:r>
          </a:p>
        </p:txBody>
      </p:sp>
      <p:sp>
        <p:nvSpPr>
          <p:cNvPr id="5" name="Content Placeholder 4"/>
          <p:cNvSpPr>
            <a:spLocks noGrp="1"/>
          </p:cNvSpPr>
          <p:nvPr>
            <p:ph sz="quarter" idx="10"/>
          </p:nvPr>
        </p:nvSpPr>
        <p:spPr>
          <a:xfrm>
            <a:off x="268928" y="1187621"/>
            <a:ext cx="10757098" cy="5121402"/>
          </a:xfrm>
        </p:spPr>
        <p:txBody>
          <a:bodyPr>
            <a:normAutofit lnSpcReduction="10000"/>
          </a:bodyPr>
          <a:lstStyle/>
          <a:p>
            <a:pPr marL="0" indent="0">
              <a:buNone/>
            </a:pPr>
            <a:r>
              <a:rPr lang="en-NZ" sz="2400" b="1" dirty="0"/>
              <a:t>Event Processing</a:t>
            </a:r>
          </a:p>
          <a:p>
            <a:pPr lvl="1"/>
            <a:r>
              <a:rPr lang="en-NZ" sz="2000" dirty="0"/>
              <a:t>Is event-at-a-time logic a suitable processing type?</a:t>
            </a:r>
          </a:p>
          <a:p>
            <a:pPr lvl="1"/>
            <a:r>
              <a:rPr lang="en-NZ" sz="2000" dirty="0"/>
              <a:t>Raw / Processed Data Retention?</a:t>
            </a:r>
          </a:p>
          <a:p>
            <a:pPr lvl="1"/>
            <a:r>
              <a:rPr lang="en-NZ" sz="2000" dirty="0"/>
              <a:t>Error processing logic?</a:t>
            </a:r>
          </a:p>
          <a:p>
            <a:pPr marL="0" indent="0">
              <a:buNone/>
            </a:pPr>
            <a:r>
              <a:rPr lang="en-NZ" sz="2400" b="1" dirty="0"/>
              <a:t>Rules </a:t>
            </a:r>
          </a:p>
          <a:p>
            <a:pPr lvl="1"/>
            <a:r>
              <a:rPr lang="en-NZ" sz="2000" dirty="0"/>
              <a:t>How will you structure thresholds to trigger events?</a:t>
            </a:r>
          </a:p>
          <a:p>
            <a:pPr lvl="1"/>
            <a:r>
              <a:rPr lang="en-NZ" sz="2000" dirty="0"/>
              <a:t>Will you require window-based aggregates?</a:t>
            </a:r>
          </a:p>
          <a:p>
            <a:pPr lvl="1"/>
            <a:r>
              <a:rPr lang="en-NZ" sz="2000" dirty="0"/>
              <a:t>How to deal with errors?</a:t>
            </a:r>
          </a:p>
          <a:p>
            <a:pPr marL="0" indent="0">
              <a:buNone/>
            </a:pPr>
            <a:r>
              <a:rPr lang="en-NZ" sz="2400" b="1" dirty="0"/>
              <a:t>Analytics</a:t>
            </a:r>
          </a:p>
          <a:p>
            <a:pPr lvl="1"/>
            <a:r>
              <a:rPr lang="en-NZ" sz="2000" dirty="0"/>
              <a:t>Are you going to be running batch analytics against data?</a:t>
            </a:r>
          </a:p>
          <a:p>
            <a:pPr lvl="1"/>
            <a:r>
              <a:rPr lang="en-NZ" sz="2000" dirty="0"/>
              <a:t>Will interactive or real time analytics be required?</a:t>
            </a:r>
          </a:p>
          <a:p>
            <a:pPr lvl="1"/>
            <a:r>
              <a:rPr lang="en-NZ" sz="2000" dirty="0"/>
              <a:t>Can Machine Learning can be applied to the solution?</a:t>
            </a:r>
          </a:p>
          <a:p>
            <a:pPr marL="0" indent="0">
              <a:buNone/>
            </a:pPr>
            <a:r>
              <a:rPr lang="en-NZ" sz="2400" b="1" dirty="0"/>
              <a:t>Integration</a:t>
            </a:r>
          </a:p>
          <a:p>
            <a:pPr lvl="1"/>
            <a:r>
              <a:rPr lang="en-NZ" sz="2000" dirty="0"/>
              <a:t>Do you need to integrate existing applications?</a:t>
            </a:r>
          </a:p>
        </p:txBody>
      </p:sp>
    </p:spTree>
    <p:extLst>
      <p:ext uri="{BB962C8B-B14F-4D97-AF65-F5344CB8AC3E}">
        <p14:creationId xmlns:p14="http://schemas.microsoft.com/office/powerpoint/2010/main" val="16444742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p:cNvSpPr/>
          <p:nvPr/>
        </p:nvSpPr>
        <p:spPr bwMode="auto">
          <a:xfrm>
            <a:off x="101423" y="1528156"/>
            <a:ext cx="1672278" cy="449492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4" name="Title 3"/>
          <p:cNvSpPr>
            <a:spLocks noGrp="1"/>
          </p:cNvSpPr>
          <p:nvPr>
            <p:ph type="title" idx="4294967295"/>
          </p:nvPr>
        </p:nvSpPr>
        <p:spPr>
          <a:xfrm>
            <a:off x="311285" y="87313"/>
            <a:ext cx="11344140" cy="542925"/>
          </a:xfrm>
        </p:spPr>
        <p:txBody>
          <a:bodyPr>
            <a:noAutofit/>
          </a:bodyPr>
          <a:lstStyle/>
          <a:p>
            <a:r>
              <a:rPr lang="en-US" dirty="0">
                <a:latin typeface="Segoe UI Light" panose="020B0502040204020203" pitchFamily="34" charset="0"/>
                <a:cs typeface="Segoe UI Light" panose="020B0502040204020203" pitchFamily="34" charset="0"/>
              </a:rPr>
              <a:t>Azure IoT analytics patterns</a:t>
            </a:r>
          </a:p>
        </p:txBody>
      </p:sp>
      <p:grpSp>
        <p:nvGrpSpPr>
          <p:cNvPr id="148" name="Group 147"/>
          <p:cNvGrpSpPr/>
          <p:nvPr/>
        </p:nvGrpSpPr>
        <p:grpSpPr>
          <a:xfrm>
            <a:off x="3828477" y="793599"/>
            <a:ext cx="8113228" cy="5254262"/>
            <a:chOff x="4260993" y="1002509"/>
            <a:chExt cx="7622301" cy="5209072"/>
          </a:xfrm>
        </p:grpSpPr>
        <p:sp>
          <p:nvSpPr>
            <p:cNvPr id="142" name="Rectangle 141"/>
            <p:cNvSpPr/>
            <p:nvPr/>
          </p:nvSpPr>
          <p:spPr bwMode="auto">
            <a:xfrm>
              <a:off x="4293688" y="1694076"/>
              <a:ext cx="1753184" cy="4514866"/>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3" name="Rectangle 142"/>
            <p:cNvSpPr/>
            <p:nvPr/>
          </p:nvSpPr>
          <p:spPr bwMode="auto">
            <a:xfrm>
              <a:off x="6149564" y="1741363"/>
              <a:ext cx="1803821" cy="447021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4" name="Rectangle 143"/>
            <p:cNvSpPr/>
            <p:nvPr/>
          </p:nvSpPr>
          <p:spPr bwMode="auto">
            <a:xfrm>
              <a:off x="8145101" y="1741363"/>
              <a:ext cx="1726780" cy="447021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5" name="Rectangle 144"/>
            <p:cNvSpPr/>
            <p:nvPr/>
          </p:nvSpPr>
          <p:spPr bwMode="auto">
            <a:xfrm>
              <a:off x="10090426" y="1677029"/>
              <a:ext cx="1792868" cy="453191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nvGrpSpPr>
            <p:cNvPr id="23" name="Group 22"/>
            <p:cNvGrpSpPr/>
            <p:nvPr/>
          </p:nvGrpSpPr>
          <p:grpSpPr>
            <a:xfrm>
              <a:off x="4260993" y="1002509"/>
              <a:ext cx="7622297" cy="740394"/>
              <a:chOff x="4388363" y="1189130"/>
              <a:chExt cx="7775062" cy="75524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&amp;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&amp;</a:t>
                </a:r>
              </a:p>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0" name="Rectangle 129"/>
              <p:cNvSpPr/>
              <p:nvPr/>
            </p:nvSpPr>
            <p:spPr bwMode="auto">
              <a:xfrm>
                <a:off x="6316891" y="119704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lvl="0" defTabSz="914102">
                  <a:lnSpc>
                    <a:spcPct val="90000"/>
                  </a:lnSpc>
                  <a:defRPr/>
                </a:pPr>
                <a:r>
                  <a:rPr lang="en-US" sz="1765" dirty="0">
                    <a:gradFill>
                      <a:gsLst>
                        <a:gs pos="0">
                          <a:srgbClr val="FFFFFF"/>
                        </a:gs>
                        <a:gs pos="100000">
                          <a:srgbClr val="FFFFFF"/>
                        </a:gs>
                      </a:gsLst>
                      <a:lin ang="5400000" scaled="1"/>
                    </a:gradFill>
                    <a:ea typeface="Segoe UI" pitchFamily="34" charset="0"/>
                    <a:cs typeface="Segoe UI" pitchFamily="34" charset="0"/>
                  </a:rPr>
                  <a:t>Stream</a:t>
                </a:r>
                <a:br>
                  <a:rPr lang="en-US" sz="1765" dirty="0">
                    <a:gradFill>
                      <a:gsLst>
                        <a:gs pos="0">
                          <a:srgbClr val="FFFFFF"/>
                        </a:gs>
                        <a:gs pos="100000">
                          <a:srgbClr val="FFFFFF"/>
                        </a:gs>
                      </a:gsLst>
                      <a:lin ang="5400000" scaled="1"/>
                    </a:gradFill>
                    <a:ea typeface="Segoe UI" pitchFamily="34" charset="0"/>
                    <a:cs typeface="Segoe UI" pitchFamily="34" charset="0"/>
                  </a:rPr>
                </a:br>
                <a:r>
                  <a:rPr lang="en-US" sz="1765" dirty="0">
                    <a:gradFill>
                      <a:gsLst>
                        <a:gs pos="0">
                          <a:srgbClr val="FFFFFF"/>
                        </a:gs>
                        <a:gs pos="100000">
                          <a:srgbClr val="FFFFFF"/>
                        </a:gs>
                      </a:gsLst>
                      <a:lin ang="5400000" scaled="1"/>
                    </a:gradFill>
                    <a:ea typeface="Segoe UI" pitchFamily="34" charset="0"/>
                    <a:cs typeface="Segoe UI" pitchFamily="34" charset="0"/>
                  </a:rPr>
                  <a:t>Analysis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6" name="Rectangle 135"/>
              <p:cNvSpPr/>
              <p:nvPr/>
            </p:nvSpPr>
            <p:spPr bwMode="auto">
              <a:xfrm>
                <a:off x="4388363" y="1189130"/>
                <a:ext cx="1828800" cy="7054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    Ingestion</a:t>
                </a:r>
              </a:p>
            </p:txBody>
          </p:sp>
        </p:grpSp>
        <p:sp>
          <p:nvSpPr>
            <p:cNvPr id="80" name="Oval 79"/>
            <p:cNvSpPr/>
            <p:nvPr/>
          </p:nvSpPr>
          <p:spPr bwMode="auto">
            <a:xfrm>
              <a:off x="4370527" y="1776852"/>
              <a:ext cx="101993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 </a:t>
              </a:r>
            </a:p>
          </p:txBody>
        </p:sp>
        <p:grpSp>
          <p:nvGrpSpPr>
            <p:cNvPr id="6" name="Group 5"/>
            <p:cNvGrpSpPr/>
            <p:nvPr/>
          </p:nvGrpSpPr>
          <p:grpSpPr>
            <a:xfrm>
              <a:off x="10353594" y="1911053"/>
              <a:ext cx="1354640" cy="3105613"/>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404040"/>
                    </a:solidFill>
                    <a:effectLst/>
                    <a:uLnTx/>
                    <a:uFillTx/>
                    <a:latin typeface="Segoe UI"/>
                    <a:ea typeface="+mn-ea"/>
                    <a:cs typeface="+mn-cs"/>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Data analytics</a:t>
                </a:r>
                <a:b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Web/thick client </a:t>
                  </a:r>
                  <a:b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b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dashboards</a:t>
                  </a:r>
                </a:p>
              </p:txBody>
            </p:sp>
          </p:grpSp>
        </p:grpSp>
        <p:cxnSp>
          <p:nvCxnSpPr>
            <p:cNvPr id="87" name="Straight Arrow Connector 86"/>
            <p:cNvCxnSpPr>
              <a:cxnSpLocks/>
            </p:cNvCxnSpPr>
            <p:nvPr/>
          </p:nvCxnSpPr>
          <p:spPr>
            <a:xfrm flipH="1" flipV="1">
              <a:off x="5424340" y="4364184"/>
              <a:ext cx="3135" cy="60170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10350567" y="5779178"/>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Devices to take action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43" y="3791719"/>
            <a:ext cx="592653" cy="592653"/>
          </a:xfrm>
          <a:prstGeom prst="rect">
            <a:avLst/>
          </a:prstGeom>
        </p:spPr>
      </p:pic>
      <p:sp>
        <p:nvSpPr>
          <p:cNvPr id="76" name="Freeform 75"/>
          <p:cNvSpPr>
            <a:spLocks noChangeAspect="1" noEditPoints="1"/>
          </p:cNvSpPr>
          <p:nvPr/>
        </p:nvSpPr>
        <p:spPr bwMode="black">
          <a:xfrm>
            <a:off x="10547051" y="491326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cxnSp>
        <p:nvCxnSpPr>
          <p:cNvPr id="91" name="Straight Arrow Connector 90"/>
          <p:cNvCxnSpPr>
            <a:cxnSpLocks/>
          </p:cNvCxnSpPr>
          <p:nvPr/>
        </p:nvCxnSpPr>
        <p:spPr>
          <a:xfrm flipV="1">
            <a:off x="4558675" y="3896624"/>
            <a:ext cx="341625" cy="26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456690" y="1942871"/>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117" name="Freeform 187"/>
          <p:cNvSpPr>
            <a:spLocks/>
          </p:cNvSpPr>
          <p:nvPr/>
        </p:nvSpPr>
        <p:spPr bwMode="auto">
          <a:xfrm>
            <a:off x="4645164" y="4845186"/>
            <a:ext cx="20231" cy="46689"/>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7" name="TextBox 106"/>
          <p:cNvSpPr txBox="1"/>
          <p:nvPr/>
        </p:nvSpPr>
        <p:spPr>
          <a:xfrm>
            <a:off x="2023605" y="5409278"/>
            <a:ext cx="65" cy="19005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endParaRPr>
          </a:p>
        </p:txBody>
      </p:sp>
      <p:sp>
        <p:nvSpPr>
          <p:cNvPr id="119" name="Flowchart: Process 118"/>
          <p:cNvSpPr/>
          <p:nvPr/>
        </p:nvSpPr>
        <p:spPr bwMode="auto">
          <a:xfrm>
            <a:off x="4211692" y="2869636"/>
            <a:ext cx="558734" cy="447167"/>
          </a:xfrm>
          <a:prstGeom prst="flowChartProcess">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Flowchart: Process 120"/>
          <p:cNvSpPr/>
          <p:nvPr/>
        </p:nvSpPr>
        <p:spPr bwMode="auto">
          <a:xfrm>
            <a:off x="4222782" y="4520873"/>
            <a:ext cx="558734" cy="447167"/>
          </a:xfrm>
          <a:prstGeom prst="flowChartProcess">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lowchart: Process 121"/>
          <p:cNvSpPr/>
          <p:nvPr/>
        </p:nvSpPr>
        <p:spPr bwMode="auto">
          <a:xfrm>
            <a:off x="4228569" y="3631822"/>
            <a:ext cx="558734" cy="447167"/>
          </a:xfrm>
          <a:prstGeom prst="flowChartProcess">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lowchart: Process 122"/>
          <p:cNvSpPr/>
          <p:nvPr/>
        </p:nvSpPr>
        <p:spPr bwMode="auto">
          <a:xfrm>
            <a:off x="4224479" y="5338567"/>
            <a:ext cx="558734" cy="447167"/>
          </a:xfrm>
          <a:prstGeom prst="flowChartProcess">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p:cNvSpPr txBox="1"/>
          <p:nvPr/>
        </p:nvSpPr>
        <p:spPr>
          <a:xfrm>
            <a:off x="4940054" y="3801031"/>
            <a:ext cx="608885" cy="189732"/>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Routing</a:t>
            </a:r>
          </a:p>
        </p:txBody>
      </p:sp>
      <p:cxnSp>
        <p:nvCxnSpPr>
          <p:cNvPr id="128" name="Connector: Elbow 127"/>
          <p:cNvCxnSpPr>
            <a:cxnSpLocks/>
            <a:stCxn id="119" idx="3"/>
          </p:cNvCxnSpPr>
          <p:nvPr/>
        </p:nvCxnSpPr>
        <p:spPr>
          <a:xfrm>
            <a:off x="4770426" y="3093220"/>
            <a:ext cx="323875" cy="581484"/>
          </a:xfrm>
          <a:prstGeom prst="bentConnector2">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cxnSpLocks/>
          </p:cNvCxnSpPr>
          <p:nvPr/>
        </p:nvCxnSpPr>
        <p:spPr>
          <a:xfrm flipH="1">
            <a:off x="4747547" y="4784320"/>
            <a:ext cx="30699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4193282" y="5829789"/>
            <a:ext cx="1220231" cy="166199"/>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Device Twin</a:t>
            </a:r>
          </a:p>
        </p:txBody>
      </p:sp>
      <p:sp>
        <p:nvSpPr>
          <p:cNvPr id="162" name="TextBox 161"/>
          <p:cNvSpPr txBox="1"/>
          <p:nvPr/>
        </p:nvSpPr>
        <p:spPr>
          <a:xfrm>
            <a:off x="4222781" y="2665778"/>
            <a:ext cx="1465524" cy="166199"/>
          </a:xfrm>
          <a:prstGeom prst="rect">
            <a:avLst/>
          </a:prstGeom>
          <a:noFill/>
        </p:spPr>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00188F"/>
                    </a:gs>
                    <a:gs pos="30000">
                      <a:srgbClr val="00188F"/>
                    </a:gs>
                  </a:gsLst>
                  <a:lin ang="5400000" scaled="0"/>
                </a:gradFill>
                <a:effectLst/>
                <a:uLnTx/>
                <a:uFillTx/>
                <a:latin typeface="Segoe UI"/>
                <a:ea typeface="+mn-ea"/>
                <a:cs typeface="+mn-cs"/>
              </a:rPr>
              <a:t>Device Twin</a:t>
            </a:r>
          </a:p>
        </p:txBody>
      </p:sp>
      <p:cxnSp>
        <p:nvCxnSpPr>
          <p:cNvPr id="164" name="Straight Arrow Connector 163"/>
          <p:cNvCxnSpPr>
            <a:cxnSpLocks/>
          </p:cNvCxnSpPr>
          <p:nvPr/>
        </p:nvCxnSpPr>
        <p:spPr>
          <a:xfrm flipV="1">
            <a:off x="5198457" y="4133141"/>
            <a:ext cx="12505" cy="145051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p:cNvCxnSpPr>
          <p:nvPr/>
        </p:nvCxnSpPr>
        <p:spPr>
          <a:xfrm flipH="1" flipV="1">
            <a:off x="4748120" y="5583652"/>
            <a:ext cx="467747" cy="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Cylinder 74"/>
          <p:cNvSpPr/>
          <p:nvPr/>
        </p:nvSpPr>
        <p:spPr bwMode="auto">
          <a:xfrm rot="16200000">
            <a:off x="6683553" y="4212026"/>
            <a:ext cx="472195" cy="1177268"/>
          </a:xfrm>
          <a:prstGeom prst="can">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 Bus</a:t>
            </a:r>
          </a:p>
        </p:txBody>
      </p:sp>
      <p:sp>
        <p:nvSpPr>
          <p:cNvPr id="260" name="Cylinder 259"/>
          <p:cNvSpPr/>
          <p:nvPr/>
        </p:nvSpPr>
        <p:spPr bwMode="auto">
          <a:xfrm>
            <a:off x="8359371" y="1821719"/>
            <a:ext cx="1221280" cy="640145"/>
          </a:xfrm>
          <a:prstGeom prst="ca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Blobs / Tools</a:t>
            </a:r>
          </a:p>
        </p:txBody>
      </p:sp>
      <p:sp>
        <p:nvSpPr>
          <p:cNvPr id="261" name="Cylinder 260"/>
          <p:cNvSpPr/>
          <p:nvPr/>
        </p:nvSpPr>
        <p:spPr bwMode="auto">
          <a:xfrm>
            <a:off x="8388627" y="2651039"/>
            <a:ext cx="1221280" cy="640145"/>
          </a:xfrm>
          <a:prstGeom prst="ca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DB /SQL DW</a:t>
            </a:r>
          </a:p>
        </p:txBody>
      </p:sp>
      <p:sp>
        <p:nvSpPr>
          <p:cNvPr id="262" name="Cylinder 261"/>
          <p:cNvSpPr/>
          <p:nvPr/>
        </p:nvSpPr>
        <p:spPr bwMode="auto">
          <a:xfrm>
            <a:off x="8388627" y="3388399"/>
            <a:ext cx="1221280" cy="640145"/>
          </a:xfrm>
          <a:prstGeom prst="ca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DB</a:t>
            </a:r>
          </a:p>
        </p:txBody>
      </p:sp>
      <p:sp>
        <p:nvSpPr>
          <p:cNvPr id="263" name="Cylinder 262"/>
          <p:cNvSpPr/>
          <p:nvPr/>
        </p:nvSpPr>
        <p:spPr bwMode="auto">
          <a:xfrm>
            <a:off x="8361935" y="4262900"/>
            <a:ext cx="1221280" cy="640145"/>
          </a:xfrm>
          <a:prstGeom prst="ca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Lake</a:t>
            </a:r>
          </a:p>
        </p:txBody>
      </p:sp>
      <p:sp>
        <p:nvSpPr>
          <p:cNvPr id="264" name="Cylinder 263"/>
          <p:cNvSpPr/>
          <p:nvPr/>
        </p:nvSpPr>
        <p:spPr bwMode="auto">
          <a:xfrm>
            <a:off x="8378167" y="5137401"/>
            <a:ext cx="1221280" cy="640145"/>
          </a:xfrm>
          <a:prstGeom prst="ca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Casandra DB</a:t>
            </a:r>
          </a:p>
        </p:txBody>
      </p:sp>
      <p:sp>
        <p:nvSpPr>
          <p:cNvPr id="171" name="Rectangle 170"/>
          <p:cNvSpPr/>
          <p:nvPr/>
        </p:nvSpPr>
        <p:spPr bwMode="auto">
          <a:xfrm>
            <a:off x="6296758" y="5239971"/>
            <a:ext cx="1343047" cy="473150"/>
          </a:xfrm>
          <a:prstGeom prst="rect">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S PGothic" charset="0"/>
                <a:cs typeface="MS PGothic" charset="0"/>
              </a:rPr>
              <a:t>Apache Storm/Spark</a:t>
            </a:r>
          </a:p>
        </p:txBody>
      </p:sp>
      <p:cxnSp>
        <p:nvCxnSpPr>
          <p:cNvPr id="129" name="Straight Connector 128"/>
          <p:cNvCxnSpPr/>
          <p:nvPr/>
        </p:nvCxnSpPr>
        <p:spPr>
          <a:xfrm flipV="1">
            <a:off x="6015107" y="2049029"/>
            <a:ext cx="0" cy="184759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cxnSpLocks/>
          </p:cNvCxnSpPr>
          <p:nvPr/>
        </p:nvCxnSpPr>
        <p:spPr>
          <a:xfrm flipV="1">
            <a:off x="6015107" y="3895897"/>
            <a:ext cx="0" cy="16193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cxnSpLocks/>
          </p:cNvCxnSpPr>
          <p:nvPr/>
        </p:nvCxnSpPr>
        <p:spPr>
          <a:xfrm>
            <a:off x="6029553" y="3997433"/>
            <a:ext cx="218176"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cxnSpLocks/>
          </p:cNvCxnSpPr>
          <p:nvPr/>
        </p:nvCxnSpPr>
        <p:spPr>
          <a:xfrm>
            <a:off x="5991115" y="4657045"/>
            <a:ext cx="218542" cy="495"/>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cxnSpLocks/>
          </p:cNvCxnSpPr>
          <p:nvPr/>
        </p:nvCxnSpPr>
        <p:spPr>
          <a:xfrm>
            <a:off x="5991115" y="5522298"/>
            <a:ext cx="218542" cy="495"/>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a:endCxn id="112" idx="0"/>
          </p:cNvCxnSpPr>
          <p:nvPr/>
        </p:nvCxnSpPr>
        <p:spPr>
          <a:xfrm flipH="1">
            <a:off x="6816328" y="1889341"/>
            <a:ext cx="1178" cy="387618"/>
          </a:xfrm>
          <a:prstGeom prst="straightConnector1">
            <a:avLst/>
          </a:prstGeom>
          <a:ln w="381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331016" y="1680091"/>
            <a:ext cx="986041" cy="880620"/>
            <a:chOff x="6284711" y="2685099"/>
            <a:chExt cx="1894858" cy="1700700"/>
          </a:xfrm>
        </p:grpSpPr>
        <p:sp>
          <p:nvSpPr>
            <p:cNvPr id="103" name="Oval 102"/>
            <p:cNvSpPr/>
            <p:nvPr/>
          </p:nvSpPr>
          <p:spPr bwMode="auto">
            <a:xfrm>
              <a:off x="6284711" y="2685099"/>
              <a:ext cx="1894858" cy="17007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110" name="Picture 109"/>
            <p:cNvPicPr/>
            <p:nvPr/>
          </p:nvPicPr>
          <p:blipFill rotWithShape="1">
            <a:blip r:embed="rId4"/>
            <a:srcRect r="74054"/>
            <a:stretch/>
          </p:blipFill>
          <p:spPr>
            <a:xfrm>
              <a:off x="6874327" y="3749438"/>
              <a:ext cx="541549" cy="515872"/>
            </a:xfrm>
            <a:prstGeom prst="rect">
              <a:avLst/>
            </a:prstGeom>
            <a:solidFill>
              <a:srgbClr val="FF0000"/>
            </a:solidFill>
          </p:spPr>
        </p:pic>
      </p:grpSp>
      <p:sp>
        <p:nvSpPr>
          <p:cNvPr id="112" name="Oval 111"/>
          <p:cNvSpPr/>
          <p:nvPr/>
        </p:nvSpPr>
        <p:spPr bwMode="auto">
          <a:xfrm>
            <a:off x="6378826" y="2898582"/>
            <a:ext cx="890631" cy="865821"/>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113" name="Picture 112"/>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6720015" y="3452679"/>
            <a:ext cx="223206" cy="223206"/>
          </a:xfrm>
          <a:prstGeom prst="rect">
            <a:avLst/>
          </a:prstGeom>
        </p:spPr>
      </p:pic>
      <p:sp>
        <p:nvSpPr>
          <p:cNvPr id="188" name="Rectangle 187"/>
          <p:cNvSpPr/>
          <p:nvPr/>
        </p:nvSpPr>
        <p:spPr bwMode="auto">
          <a:xfrm>
            <a:off x="1909870" y="1322211"/>
            <a:ext cx="1743251" cy="472298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89" name="Rectangle 188"/>
          <p:cNvSpPr/>
          <p:nvPr/>
        </p:nvSpPr>
        <p:spPr bwMode="auto">
          <a:xfrm>
            <a:off x="1899393" y="799637"/>
            <a:ext cx="1753728" cy="691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   Collection</a:t>
            </a:r>
          </a:p>
        </p:txBody>
      </p:sp>
      <p:sp>
        <p:nvSpPr>
          <p:cNvPr id="190" name="Right Arrow 139"/>
          <p:cNvSpPr/>
          <p:nvPr/>
        </p:nvSpPr>
        <p:spPr bwMode="auto">
          <a:xfrm>
            <a:off x="1714419" y="1047962"/>
            <a:ext cx="398076" cy="259323"/>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1" name="Rectangle 190"/>
          <p:cNvSpPr/>
          <p:nvPr/>
        </p:nvSpPr>
        <p:spPr bwMode="auto">
          <a:xfrm>
            <a:off x="76952" y="799637"/>
            <a:ext cx="1730768" cy="691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Device</a:t>
            </a:r>
          </a:p>
        </p:txBody>
      </p:sp>
      <p:sp>
        <p:nvSpPr>
          <p:cNvPr id="203" name="Right Arrow 139"/>
          <p:cNvSpPr/>
          <p:nvPr/>
        </p:nvSpPr>
        <p:spPr bwMode="auto">
          <a:xfrm>
            <a:off x="3589928" y="1068333"/>
            <a:ext cx="398076" cy="259323"/>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nvGrpSpPr>
          <p:cNvPr id="204" name="1 Devices - sensors"/>
          <p:cNvGrpSpPr/>
          <p:nvPr/>
        </p:nvGrpSpPr>
        <p:grpSpPr>
          <a:xfrm>
            <a:off x="71845" y="1594418"/>
            <a:ext cx="1392808" cy="4227836"/>
            <a:chOff x="272901" y="1995491"/>
            <a:chExt cx="875167" cy="3991584"/>
          </a:xfrm>
        </p:grpSpPr>
        <p:sp>
          <p:nvSpPr>
            <p:cNvPr id="205" name="Rectangle 204"/>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6" name="TextBox 205"/>
            <p:cNvSpPr txBox="1"/>
            <p:nvPr/>
          </p:nvSpPr>
          <p:spPr>
            <a:xfrm rot="16200000">
              <a:off x="-1511456" y="3779848"/>
              <a:ext cx="3976839" cy="408125"/>
            </a:xfrm>
            <a:prstGeom prst="rect">
              <a:avLst/>
            </a:prstGeom>
            <a:noFill/>
            <a:ln>
              <a:noFill/>
              <a:headEnd type="none" w="med" len="med"/>
              <a:tailEnd type="none" w="med" len="med"/>
            </a:ln>
          </p:spPr>
          <p:txBody>
            <a:bodyPr wrap="square" lIns="0" tIns="0" rIns="0" bIns="0" rtlCol="0">
              <a:spAutoFit/>
            </a:bodyPr>
            <a:lstStyle/>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428" b="0" i="0" u="none" strike="noStrike" kern="0" cap="none" spc="-39"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Devices</a:t>
              </a:r>
            </a:p>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224" b="0" i="0" u="none" strike="noStrike" kern="0" cap="none" spc="-39"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07"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8" name="Rectangle 207"/>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7" name="Rectangle 216"/>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8"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0" name="Rectangle 219"/>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4"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5" name="Rectangle 224"/>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226"/>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8"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9" name="Rectangle 228"/>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0"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1" name="Rectangle 230"/>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3" name="Rectangle 232"/>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234"/>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6"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7" name="Rectangle 236"/>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8"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marL="0" marR="0" lvl="0" indent="0" algn="ctr" defTabSz="109628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6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0" name="Rectangle 239"/>
          <p:cNvSpPr/>
          <p:nvPr/>
        </p:nvSpPr>
        <p:spPr>
          <a:xfrm>
            <a:off x="4557986" y="4753489"/>
            <a:ext cx="805029" cy="23775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52" name="Rectangle 251"/>
          <p:cNvSpPr/>
          <p:nvPr/>
        </p:nvSpPr>
        <p:spPr>
          <a:xfrm>
            <a:off x="7568820" y="4503560"/>
            <a:ext cx="1152424" cy="237757"/>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55" name="Rectangle 254"/>
          <p:cNvSpPr/>
          <p:nvPr/>
        </p:nvSpPr>
        <p:spPr>
          <a:xfrm>
            <a:off x="4275916" y="4428392"/>
            <a:ext cx="611706" cy="244682"/>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p:txBody>
      </p:sp>
      <p:grpSp>
        <p:nvGrpSpPr>
          <p:cNvPr id="52" name="Group 51"/>
          <p:cNvGrpSpPr/>
          <p:nvPr/>
        </p:nvGrpSpPr>
        <p:grpSpPr>
          <a:xfrm>
            <a:off x="1949237" y="3331493"/>
            <a:ext cx="1659843" cy="940344"/>
            <a:chOff x="4061658" y="4291357"/>
            <a:chExt cx="2411387" cy="1103283"/>
          </a:xfrm>
        </p:grpSpPr>
        <p:sp>
          <p:nvSpPr>
            <p:cNvPr id="239" name="TextBox 238"/>
            <p:cNvSpPr txBox="1"/>
            <p:nvPr/>
          </p:nvSpPr>
          <p:spPr>
            <a:xfrm>
              <a:off x="4061658" y="4291357"/>
              <a:ext cx="2411387" cy="1103283"/>
            </a:xfrm>
            <a:prstGeom prst="rect">
              <a:avLst/>
            </a:prstGeom>
            <a:solidFill>
              <a:srgbClr val="71B1D1"/>
            </a:solidFill>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Gateway</a:t>
              </a:r>
              <a:endParaRPr kumimoji="0" lang="en-US" sz="14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244" name="TextBox 243"/>
            <p:cNvSpPr txBox="1"/>
            <p:nvPr/>
          </p:nvSpPr>
          <p:spPr>
            <a:xfrm>
              <a:off x="5027266" y="4677943"/>
              <a:ext cx="621130" cy="469847"/>
            </a:xfrm>
            <a:prstGeom prst="rect">
              <a:avLst/>
            </a:prstGeom>
            <a:solidFill>
              <a:srgbClr val="0070C0"/>
            </a:solidFill>
          </p:spPr>
          <p:txBody>
            <a:bodyPr wrap="square" lIns="89642" tIns="143428" rIns="89642"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800" kern="0" dirty="0">
                  <a:gradFill>
                    <a:gsLst>
                      <a:gs pos="2917">
                        <a:prstClr val="white"/>
                      </a:gs>
                      <a:gs pos="30000">
                        <a:prstClr val="white"/>
                      </a:gs>
                    </a:gsLst>
                    <a:lin ang="5400000" scaled="0"/>
                  </a:gradFill>
                  <a:latin typeface="Segoe UI"/>
                </a:rPr>
                <a:t>Filter</a:t>
              </a:r>
              <a:endParaRPr kumimoji="0" lang="en-US" sz="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46" name="TextBox 245"/>
            <p:cNvSpPr txBox="1"/>
            <p:nvPr/>
          </p:nvSpPr>
          <p:spPr>
            <a:xfrm>
              <a:off x="5732301" y="4677943"/>
              <a:ext cx="665520" cy="469847"/>
            </a:xfrm>
            <a:prstGeom prst="rect">
              <a:avLst/>
            </a:prstGeom>
            <a:solidFill>
              <a:srgbClr val="0070C0"/>
            </a:solidFill>
          </p:spPr>
          <p:txBody>
            <a:bodyPr wrap="square" lIns="89642" tIns="143428" rIns="89642"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Send</a:t>
              </a:r>
            </a:p>
          </p:txBody>
        </p:sp>
        <p:sp>
          <p:nvSpPr>
            <p:cNvPr id="253" name="Rectangle 252"/>
            <p:cNvSpPr/>
            <p:nvPr/>
          </p:nvSpPr>
          <p:spPr>
            <a:xfrm>
              <a:off x="4253339" y="4607219"/>
              <a:ext cx="2149204" cy="657114"/>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505050"/>
                </a:solidFill>
                <a:effectLst/>
                <a:uLnTx/>
                <a:uFillTx/>
                <a:latin typeface="Segoe UI"/>
                <a:ea typeface="+mn-ea"/>
                <a:cs typeface="+mn-cs"/>
              </a:endParaRPr>
            </a:p>
          </p:txBody>
        </p:sp>
        <p:sp>
          <p:nvSpPr>
            <p:cNvPr id="254" name="TextBox 253"/>
            <p:cNvSpPr txBox="1"/>
            <p:nvPr/>
          </p:nvSpPr>
          <p:spPr>
            <a:xfrm>
              <a:off x="4240251" y="4684753"/>
              <a:ext cx="681322" cy="469847"/>
            </a:xfrm>
            <a:prstGeom prst="rect">
              <a:avLst/>
            </a:prstGeom>
            <a:solidFill>
              <a:srgbClr val="0070C0"/>
            </a:solidFill>
          </p:spPr>
          <p:txBody>
            <a:bodyPr wrap="square" lIns="89642" tIns="143428" rIns="89642"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Ingest</a:t>
              </a:r>
            </a:p>
          </p:txBody>
        </p:sp>
      </p:grpSp>
      <p:sp>
        <p:nvSpPr>
          <p:cNvPr id="319" name="TextBox 318"/>
          <p:cNvSpPr txBox="1"/>
          <p:nvPr/>
        </p:nvSpPr>
        <p:spPr>
          <a:xfrm>
            <a:off x="1888077" y="6038578"/>
            <a:ext cx="1584800" cy="38010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On-Gateway Analytics</a:t>
            </a:r>
          </a:p>
        </p:txBody>
      </p:sp>
      <p:sp>
        <p:nvSpPr>
          <p:cNvPr id="320" name="TextBox 319"/>
          <p:cNvSpPr txBox="1"/>
          <p:nvPr/>
        </p:nvSpPr>
        <p:spPr>
          <a:xfrm>
            <a:off x="156276" y="6047864"/>
            <a:ext cx="1690100" cy="38010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On-Device App Analytics</a:t>
            </a:r>
          </a:p>
        </p:txBody>
      </p:sp>
      <p:sp>
        <p:nvSpPr>
          <p:cNvPr id="137" name="TextBox 136"/>
          <p:cNvSpPr txBox="1"/>
          <p:nvPr/>
        </p:nvSpPr>
        <p:spPr>
          <a:xfrm>
            <a:off x="3858839" y="6114429"/>
            <a:ext cx="1690100" cy="288156"/>
          </a:xfrm>
          <a:prstGeom prst="rect">
            <a:avLst/>
          </a:prstGeom>
          <a:noFill/>
        </p:spPr>
        <p:txBody>
          <a:bodyPr wrap="square" lIns="0" tIns="0" rIns="0" bIns="0" rtlCol="0">
            <a:spAutoFit/>
          </a:bodyPr>
          <a:lstStyle/>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In-Cloud </a:t>
            </a:r>
          </a:p>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Analytics</a:t>
            </a:r>
          </a:p>
        </p:txBody>
      </p:sp>
      <p:sp>
        <p:nvSpPr>
          <p:cNvPr id="138" name="TextBox 137"/>
          <p:cNvSpPr txBox="1"/>
          <p:nvPr/>
        </p:nvSpPr>
        <p:spPr>
          <a:xfrm>
            <a:off x="5867082" y="6121518"/>
            <a:ext cx="1690100" cy="288156"/>
          </a:xfrm>
          <a:prstGeom prst="rect">
            <a:avLst/>
          </a:prstGeom>
          <a:noFill/>
        </p:spPr>
        <p:txBody>
          <a:bodyPr wrap="square" lIns="0" tIns="0" rIns="0" bIns="0" rtlCol="0">
            <a:spAutoFit/>
          </a:bodyPr>
          <a:lstStyle/>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In-Cloud </a:t>
            </a:r>
          </a:p>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Hot-Analytics</a:t>
            </a:r>
          </a:p>
        </p:txBody>
      </p:sp>
      <p:sp>
        <p:nvSpPr>
          <p:cNvPr id="139" name="TextBox 138"/>
          <p:cNvSpPr txBox="1"/>
          <p:nvPr/>
        </p:nvSpPr>
        <p:spPr>
          <a:xfrm>
            <a:off x="7978496" y="6121518"/>
            <a:ext cx="1690100" cy="288156"/>
          </a:xfrm>
          <a:prstGeom prst="rect">
            <a:avLst/>
          </a:prstGeom>
          <a:noFill/>
        </p:spPr>
        <p:txBody>
          <a:bodyPr wrap="square" lIns="0" tIns="0" rIns="0" bIns="0" rtlCol="0">
            <a:spAutoFit/>
          </a:bodyPr>
          <a:lstStyle/>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In-Cloud </a:t>
            </a:r>
          </a:p>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Cold-Analytics</a:t>
            </a:r>
          </a:p>
        </p:txBody>
      </p:sp>
      <p:sp>
        <p:nvSpPr>
          <p:cNvPr id="140" name="TextBox 139"/>
          <p:cNvSpPr txBox="1"/>
          <p:nvPr/>
        </p:nvSpPr>
        <p:spPr>
          <a:xfrm>
            <a:off x="10054558" y="6135662"/>
            <a:ext cx="1690100" cy="288156"/>
          </a:xfrm>
          <a:prstGeom prst="rect">
            <a:avLst/>
          </a:prstGeom>
          <a:noFill/>
        </p:spPr>
        <p:txBody>
          <a:bodyPr wrap="square" lIns="0" tIns="0" rIns="0" bIns="0" rtlCol="0">
            <a:spAutoFit/>
          </a:bodyPr>
          <a:lstStyle/>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In-Cloud </a:t>
            </a:r>
          </a:p>
          <a:p>
            <a:pPr marL="0" marR="0" lvl="0" indent="0" algn="l" defTabSz="914367" rtl="0" eaLnBrk="1" fontAlgn="auto" latinLnBrk="0" hangingPunct="1">
              <a:lnSpc>
                <a:spcPct val="50000"/>
              </a:lnSpc>
              <a:spcBef>
                <a:spcPts val="0"/>
              </a:spcBef>
              <a:spcAft>
                <a:spcPts val="588"/>
              </a:spcAft>
              <a:buClrTx/>
              <a:buSzTx/>
              <a:buFontTx/>
              <a:buNone/>
              <a:tabLst/>
              <a:defRPr/>
            </a:pPr>
            <a:r>
              <a:rPr kumimoji="0" lang="en-US" sz="1372" b="0" i="0" u="none" strike="noStrike" kern="1200" cap="none" spc="0" normalizeH="0" baseline="0" noProof="0" dirty="0">
                <a:ln>
                  <a:noFill/>
                </a:ln>
                <a:effectLst/>
                <a:uLnTx/>
                <a:uFillTx/>
                <a:latin typeface="Segoe UI"/>
                <a:ea typeface="+mn-ea"/>
                <a:cs typeface="+mn-cs"/>
              </a:rPr>
              <a:t>Analytics</a:t>
            </a:r>
          </a:p>
        </p:txBody>
      </p:sp>
      <p:cxnSp>
        <p:nvCxnSpPr>
          <p:cNvPr id="127" name="Straight Arrow Connector 126"/>
          <p:cNvCxnSpPr>
            <a:cxnSpLocks/>
          </p:cNvCxnSpPr>
          <p:nvPr/>
        </p:nvCxnSpPr>
        <p:spPr>
          <a:xfrm>
            <a:off x="1476030" y="2181085"/>
            <a:ext cx="2426117"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cxnSpLocks/>
          </p:cNvCxnSpPr>
          <p:nvPr/>
        </p:nvCxnSpPr>
        <p:spPr>
          <a:xfrm>
            <a:off x="1476030" y="3655617"/>
            <a:ext cx="414502" cy="4735"/>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cxnSpLocks/>
          </p:cNvCxnSpPr>
          <p:nvPr/>
        </p:nvCxnSpPr>
        <p:spPr>
          <a:xfrm>
            <a:off x="3604036" y="3674208"/>
            <a:ext cx="391912" cy="1"/>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cxnSpLocks/>
          </p:cNvCxnSpPr>
          <p:nvPr/>
        </p:nvCxnSpPr>
        <p:spPr>
          <a:xfrm>
            <a:off x="5251246" y="4000257"/>
            <a:ext cx="766753" cy="3251"/>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0" name="Cylinder 149"/>
          <p:cNvSpPr/>
          <p:nvPr/>
        </p:nvSpPr>
        <p:spPr bwMode="auto">
          <a:xfrm rot="16200000">
            <a:off x="6692586" y="3540033"/>
            <a:ext cx="454128" cy="1177268"/>
          </a:xfrm>
          <a:prstGeom prst="can">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 </a:t>
            </a:r>
          </a:p>
        </p:txBody>
      </p:sp>
      <p:cxnSp>
        <p:nvCxnSpPr>
          <p:cNvPr id="151" name="Straight Arrow Connector 150"/>
          <p:cNvCxnSpPr>
            <a:cxnSpLocks/>
          </p:cNvCxnSpPr>
          <p:nvPr/>
        </p:nvCxnSpPr>
        <p:spPr>
          <a:xfrm>
            <a:off x="7708822" y="3684840"/>
            <a:ext cx="329981"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cxnSpLocks/>
          </p:cNvCxnSpPr>
          <p:nvPr/>
        </p:nvCxnSpPr>
        <p:spPr>
          <a:xfrm flipV="1">
            <a:off x="9820127" y="3686934"/>
            <a:ext cx="364934" cy="13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cxnSpLocks/>
          </p:cNvCxnSpPr>
          <p:nvPr/>
        </p:nvCxnSpPr>
        <p:spPr>
          <a:xfrm>
            <a:off x="7760898" y="4145829"/>
            <a:ext cx="2389670" cy="1494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p:cNvCxnSpPr>
          <p:nvPr/>
        </p:nvCxnSpPr>
        <p:spPr>
          <a:xfrm flipV="1">
            <a:off x="5026633" y="2069616"/>
            <a:ext cx="1221096" cy="706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0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66" y="1566023"/>
            <a:ext cx="12190271" cy="5265921"/>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4" name="Rectangle 3"/>
          <p:cNvSpPr/>
          <p:nvPr/>
        </p:nvSpPr>
        <p:spPr bwMode="auto">
          <a:xfrm>
            <a:off x="3775008" y="3208387"/>
            <a:ext cx="429614" cy="829102"/>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788478" y="3565341"/>
            <a:ext cx="429614" cy="829102"/>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4"/>
          <p:cNvSpPr>
            <a:spLocks noGrp="1"/>
          </p:cNvSpPr>
          <p:nvPr>
            <p:ph type="title"/>
          </p:nvPr>
        </p:nvSpPr>
        <p:spPr>
          <a:xfrm>
            <a:off x="176191" y="33948"/>
            <a:ext cx="11654187" cy="899537"/>
          </a:xfrm>
        </p:spPr>
        <p:txBody>
          <a:bodyPr/>
          <a:lstStyle/>
          <a:p>
            <a:r>
              <a:rPr lang="en-US" sz="4400" dirty="0"/>
              <a:t>Batch Analytics (Cold Path) </a:t>
            </a:r>
          </a:p>
        </p:txBody>
      </p:sp>
      <p:cxnSp>
        <p:nvCxnSpPr>
          <p:cNvPr id="7" name="Straight Connector 6"/>
          <p:cNvCxnSpPr/>
          <p:nvPr/>
        </p:nvCxnSpPr>
        <p:spPr>
          <a:xfrm flipH="1">
            <a:off x="2059005"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p:cNvCxnSpPr/>
          <p:nvPr/>
        </p:nvCxnSpPr>
        <p:spPr>
          <a:xfrm>
            <a:off x="3640701" y="4312173"/>
            <a:ext cx="257"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p:cNvCxnSpPr/>
          <p:nvPr/>
        </p:nvCxnSpPr>
        <p:spPr>
          <a:xfrm flipH="1">
            <a:off x="5978998" y="1202435"/>
            <a:ext cx="24290"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7968867" y="1202435"/>
            <a:ext cx="25822"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H="1">
            <a:off x="9918239"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Rectangle 11"/>
          <p:cNvSpPr/>
          <p:nvPr/>
        </p:nvSpPr>
        <p:spPr bwMode="auto">
          <a:xfrm>
            <a:off x="866" y="1189814"/>
            <a:ext cx="12190271" cy="401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3927">
              <a:lnSpc>
                <a:spcPct val="90000"/>
              </a:lnSpc>
            </a:pP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3" name="Rectangle 12"/>
          <p:cNvSpPr/>
          <p:nvPr/>
        </p:nvSpPr>
        <p:spPr bwMode="auto">
          <a:xfrm>
            <a:off x="2132164" y="1211009"/>
            <a:ext cx="74643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INGEST</a:t>
            </a:r>
          </a:p>
        </p:txBody>
      </p:sp>
      <p:sp>
        <p:nvSpPr>
          <p:cNvPr id="14" name="Rectangle 13"/>
          <p:cNvSpPr/>
          <p:nvPr/>
        </p:nvSpPr>
        <p:spPr bwMode="auto">
          <a:xfrm>
            <a:off x="4106792" y="1211009"/>
            <a:ext cx="7883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PREPARE</a:t>
            </a:r>
          </a:p>
        </p:txBody>
      </p:sp>
      <p:sp>
        <p:nvSpPr>
          <p:cNvPr id="15" name="Rectangle 14"/>
          <p:cNvSpPr/>
          <p:nvPr/>
        </p:nvSpPr>
        <p:spPr bwMode="auto">
          <a:xfrm>
            <a:off x="6065205" y="1211009"/>
            <a:ext cx="78346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ANALYZE</a:t>
            </a:r>
          </a:p>
        </p:txBody>
      </p:sp>
      <p:sp>
        <p:nvSpPr>
          <p:cNvPr id="16" name="Rectangle 15"/>
          <p:cNvSpPr/>
          <p:nvPr/>
        </p:nvSpPr>
        <p:spPr bwMode="auto">
          <a:xfrm>
            <a:off x="8018773" y="1211009"/>
            <a:ext cx="80070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PUBLISH</a:t>
            </a:r>
          </a:p>
        </p:txBody>
      </p:sp>
      <p:sp>
        <p:nvSpPr>
          <p:cNvPr id="17" name="Isosceles Triangle 16"/>
          <p:cNvSpPr/>
          <p:nvPr/>
        </p:nvSpPr>
        <p:spPr bwMode="auto">
          <a:xfrm rot="5400000">
            <a:off x="2005333"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8" name="Isosceles Triangle 17"/>
          <p:cNvSpPr/>
          <p:nvPr/>
        </p:nvSpPr>
        <p:spPr bwMode="auto">
          <a:xfrm rot="5400000">
            <a:off x="398246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9" name="Isosceles Triangle 18"/>
          <p:cNvSpPr/>
          <p:nvPr/>
        </p:nvSpPr>
        <p:spPr bwMode="auto">
          <a:xfrm rot="5400000">
            <a:off x="5932970"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20" name="Isosceles Triangle 19"/>
          <p:cNvSpPr/>
          <p:nvPr/>
        </p:nvSpPr>
        <p:spPr bwMode="auto">
          <a:xfrm rot="5400000">
            <a:off x="789992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21" name="Rectangle 20"/>
          <p:cNvSpPr/>
          <p:nvPr/>
        </p:nvSpPr>
        <p:spPr bwMode="auto">
          <a:xfrm>
            <a:off x="9996956" y="1211009"/>
            <a:ext cx="89226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CONSUME</a:t>
            </a:r>
          </a:p>
        </p:txBody>
      </p:sp>
      <p:sp>
        <p:nvSpPr>
          <p:cNvPr id="22" name="Isosceles Triangle 21"/>
          <p:cNvSpPr/>
          <p:nvPr/>
        </p:nvSpPr>
        <p:spPr bwMode="auto">
          <a:xfrm rot="5400000">
            <a:off x="9878108"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23" name="Rectangle 22"/>
          <p:cNvSpPr/>
          <p:nvPr/>
        </p:nvSpPr>
        <p:spPr bwMode="auto">
          <a:xfrm>
            <a:off x="63231" y="1211009"/>
            <a:ext cx="12179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DATA SOURCES</a:t>
            </a:r>
          </a:p>
        </p:txBody>
      </p:sp>
      <p:grpSp>
        <p:nvGrpSpPr>
          <p:cNvPr id="24" name="Group 23"/>
          <p:cNvGrpSpPr>
            <a:grpSpLocks noChangeAspect="1"/>
          </p:cNvGrpSpPr>
          <p:nvPr/>
        </p:nvGrpSpPr>
        <p:grpSpPr>
          <a:xfrm>
            <a:off x="10843288" y="5606715"/>
            <a:ext cx="950841" cy="365708"/>
            <a:chOff x="5198914" y="5325848"/>
            <a:chExt cx="1670388" cy="633178"/>
          </a:xfrm>
        </p:grpSpPr>
        <p:sp>
          <p:nvSpPr>
            <p:cNvPr id="25" name="Man's Body"/>
            <p:cNvSpPr>
              <a:spLocks/>
            </p:cNvSpPr>
            <p:nvPr/>
          </p:nvSpPr>
          <p:spPr bwMode="auto">
            <a:xfrm flipH="1">
              <a:off x="6167326" y="5327927"/>
              <a:ext cx="421417" cy="593220"/>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26" name="Man's Body"/>
            <p:cNvSpPr>
              <a:spLocks/>
            </p:cNvSpPr>
            <p:nvPr/>
          </p:nvSpPr>
          <p:spPr bwMode="auto">
            <a:xfrm>
              <a:off x="5484558" y="5325850"/>
              <a:ext cx="437989" cy="595449"/>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27" name="Freeform 26"/>
            <p:cNvSpPr/>
            <p:nvPr/>
          </p:nvSpPr>
          <p:spPr>
            <a:xfrm>
              <a:off x="5799577" y="5368263"/>
              <a:ext cx="475682" cy="590763"/>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01" dirty="0">
                <a:solidFill>
                  <a:prstClr val="white"/>
                </a:solidFill>
              </a:endParaRPr>
            </a:p>
          </p:txBody>
        </p:sp>
        <p:sp>
          <p:nvSpPr>
            <p:cNvPr id="28" name="Man's Body"/>
            <p:cNvSpPr>
              <a:spLocks/>
            </p:cNvSpPr>
            <p:nvPr/>
          </p:nvSpPr>
          <p:spPr bwMode="auto">
            <a:xfrm>
              <a:off x="5198914" y="5325848"/>
              <a:ext cx="437989" cy="595449"/>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29" name="Man's Body"/>
            <p:cNvSpPr>
              <a:spLocks/>
            </p:cNvSpPr>
            <p:nvPr/>
          </p:nvSpPr>
          <p:spPr bwMode="auto">
            <a:xfrm flipH="1">
              <a:off x="6447885" y="5327927"/>
              <a:ext cx="421417" cy="593220"/>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grpSp>
      <p:pic>
        <p:nvPicPr>
          <p:cNvPr id="30" name="Picture 29"/>
          <p:cNvPicPr>
            <a:picLocks noChangeAspect="1"/>
          </p:cNvPicPr>
          <p:nvPr/>
        </p:nvPicPr>
        <p:blipFill>
          <a:blip r:embed="rId3">
            <a:duotone>
              <a:prstClr val="black"/>
              <a:schemeClr val="accent1">
                <a:tint val="45000"/>
                <a:satMod val="400000"/>
              </a:schemeClr>
            </a:duotone>
          </a:blip>
          <a:stretch>
            <a:fillRect/>
          </a:stretch>
        </p:blipFill>
        <p:spPr>
          <a:xfrm>
            <a:off x="10408428" y="4233762"/>
            <a:ext cx="1037140" cy="695225"/>
          </a:xfrm>
          <a:prstGeom prst="rect">
            <a:avLst/>
          </a:prstGeom>
        </p:spPr>
      </p:pic>
      <p:grpSp>
        <p:nvGrpSpPr>
          <p:cNvPr id="31" name="Group 30"/>
          <p:cNvGrpSpPr>
            <a:grpSpLocks noChangeAspect="1"/>
          </p:cNvGrpSpPr>
          <p:nvPr/>
        </p:nvGrpSpPr>
        <p:grpSpPr>
          <a:xfrm>
            <a:off x="10341650" y="2134525"/>
            <a:ext cx="1172833" cy="888510"/>
            <a:chOff x="9888538" y="3827463"/>
            <a:chExt cx="1676400" cy="1270000"/>
          </a:xfrm>
          <a:solidFill>
            <a:srgbClr val="0070C0"/>
          </a:solidFill>
        </p:grpSpPr>
        <p:sp>
          <p:nvSpPr>
            <p:cNvPr id="32" name="Rectangle 31"/>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3" name="Rectangle 32"/>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4" name="Rectangle 33"/>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5" name="Rectangle 34"/>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6" name="Rectangle 35"/>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7" name="Rectangle 36"/>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8" name="Rectangle 37"/>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39" name="Rectangle 38"/>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0" name="Rectangle 39"/>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1" name="Rectangle 40"/>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2" name="Rectangle 41"/>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3" name="Freeform 42"/>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4" name="Freeform 43"/>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5" name="Freeform 44"/>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6" name="Rectangle 45"/>
            <p:cNvSpPr>
              <a:spLocks noChangeArrowheads="1"/>
            </p:cNvSpPr>
            <p:nvPr/>
          </p:nvSpPr>
          <p:spPr bwMode="auto">
            <a:xfrm>
              <a:off x="11326813" y="3900488"/>
              <a:ext cx="539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7" name="Freeform 46"/>
            <p:cNvSpPr>
              <a:spLocks noEditPoints="1"/>
            </p:cNvSpPr>
            <p:nvPr/>
          </p:nvSpPr>
          <p:spPr bwMode="auto">
            <a:xfrm>
              <a:off x="9891713" y="3827463"/>
              <a:ext cx="1673225" cy="168275"/>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48" name="Freeform 47"/>
            <p:cNvSpPr>
              <a:spLocks noEditPoints="1"/>
            </p:cNvSpPr>
            <p:nvPr/>
          </p:nvSpPr>
          <p:spPr bwMode="auto">
            <a:xfrm>
              <a:off x="9888538" y="4030663"/>
              <a:ext cx="1670050" cy="1066800"/>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grpSp>
      <p:grpSp>
        <p:nvGrpSpPr>
          <p:cNvPr id="67" name="Group 66"/>
          <p:cNvGrpSpPr/>
          <p:nvPr/>
        </p:nvGrpSpPr>
        <p:grpSpPr>
          <a:xfrm>
            <a:off x="2433403" y="4902421"/>
            <a:ext cx="6854321" cy="1182601"/>
            <a:chOff x="2376888" y="3361477"/>
            <a:chExt cx="8701004" cy="1358733"/>
          </a:xfrm>
        </p:grpSpPr>
        <p:sp>
          <p:nvSpPr>
            <p:cNvPr id="68" name="TextBox 67"/>
            <p:cNvSpPr txBox="1"/>
            <p:nvPr/>
          </p:nvSpPr>
          <p:spPr>
            <a:xfrm>
              <a:off x="5674030" y="4088654"/>
              <a:ext cx="3724550" cy="631556"/>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Data Lake, Azure SQL DB, Azure SQL DW, HDFS, Cassandra, </a:t>
              </a:r>
              <a:r>
                <a:rPr lang="en-US" sz="900" dirty="0" err="1">
                  <a:solidFill>
                    <a:srgbClr val="505050">
                      <a:lumMod val="60000"/>
                      <a:lumOff val="40000"/>
                    </a:srgbClr>
                  </a:solidFill>
                </a:rPr>
                <a:t>HBase</a:t>
              </a:r>
              <a:r>
                <a:rPr lang="en-US" sz="900" dirty="0">
                  <a:solidFill>
                    <a:srgbClr val="505050">
                      <a:lumMod val="60000"/>
                      <a:lumOff val="40000"/>
                    </a:srgbClr>
                  </a:solidFill>
                </a:rPr>
                <a:t> </a:t>
              </a:r>
            </a:p>
          </p:txBody>
        </p:sp>
        <p:sp>
          <p:nvSpPr>
            <p:cNvPr id="69" name="Rounded Rectangle 68"/>
            <p:cNvSpPr/>
            <p:nvPr/>
          </p:nvSpPr>
          <p:spPr>
            <a:xfrm>
              <a:off x="2457675" y="3361477"/>
              <a:ext cx="8620217" cy="817455"/>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70" name="Rectangle 69"/>
            <p:cNvSpPr/>
            <p:nvPr/>
          </p:nvSpPr>
          <p:spPr bwMode="auto">
            <a:xfrm>
              <a:off x="2376888" y="3476218"/>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Cloud Storage</a:t>
              </a:r>
            </a:p>
          </p:txBody>
        </p:sp>
      </p:grpSp>
      <p:grpSp>
        <p:nvGrpSpPr>
          <p:cNvPr id="71" name="Group 70"/>
          <p:cNvGrpSpPr/>
          <p:nvPr/>
        </p:nvGrpSpPr>
        <p:grpSpPr>
          <a:xfrm>
            <a:off x="1885818" y="2112454"/>
            <a:ext cx="7968368" cy="830201"/>
            <a:chOff x="1886283" y="3075526"/>
            <a:chExt cx="7969498" cy="953853"/>
          </a:xfrm>
        </p:grpSpPr>
        <p:sp>
          <p:nvSpPr>
            <p:cNvPr id="72" name="TextBox 71"/>
            <p:cNvSpPr txBox="1"/>
            <p:nvPr/>
          </p:nvSpPr>
          <p:spPr>
            <a:xfrm>
              <a:off x="6131231" y="3546759"/>
              <a:ext cx="3724550" cy="482620"/>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Data Factory, </a:t>
              </a:r>
              <a:r>
                <a:rPr lang="en-US" sz="900" dirty="0" err="1">
                  <a:solidFill>
                    <a:srgbClr val="505050">
                      <a:lumMod val="60000"/>
                      <a:lumOff val="40000"/>
                    </a:srgbClr>
                  </a:solidFill>
                </a:rPr>
                <a:t>Oozie</a:t>
              </a:r>
              <a:r>
                <a:rPr lang="en-US" sz="900" dirty="0">
                  <a:solidFill>
                    <a:srgbClr val="505050">
                      <a:lumMod val="60000"/>
                      <a:lumOff val="40000"/>
                    </a:srgbClr>
                  </a:solidFill>
                </a:rPr>
                <a:t> </a:t>
              </a:r>
            </a:p>
          </p:txBody>
        </p:sp>
        <p:sp>
          <p:nvSpPr>
            <p:cNvPr id="73" name="Rounded Rectangle 72"/>
            <p:cNvSpPr/>
            <p:nvPr/>
          </p:nvSpPr>
          <p:spPr>
            <a:xfrm>
              <a:off x="2290761" y="3075526"/>
              <a:ext cx="7227497" cy="567706"/>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74" name="Rectangle 73"/>
            <p:cNvSpPr/>
            <p:nvPr/>
          </p:nvSpPr>
          <p:spPr bwMode="auto">
            <a:xfrm>
              <a:off x="1886283" y="3267799"/>
              <a:ext cx="4822183" cy="1746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Orchestration, Movement, Scheduling, Monitoring</a:t>
              </a:r>
            </a:p>
          </p:txBody>
        </p:sp>
      </p:grpSp>
      <p:cxnSp>
        <p:nvCxnSpPr>
          <p:cNvPr id="75" name="Straight Connector 74"/>
          <p:cNvCxnSpPr/>
          <p:nvPr/>
        </p:nvCxnSpPr>
        <p:spPr>
          <a:xfrm flipH="1">
            <a:off x="1500079" y="3365934"/>
            <a:ext cx="885818" cy="537"/>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246309" y="3889764"/>
            <a:ext cx="721" cy="1004732"/>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6268847" y="2926696"/>
            <a:ext cx="1544513" cy="1611940"/>
            <a:chOff x="6501098" y="3470908"/>
            <a:chExt cx="1544732" cy="1612169"/>
          </a:xfrm>
        </p:grpSpPr>
        <p:sp>
          <p:nvSpPr>
            <p:cNvPr id="81" name="Rounded Rectangle 80"/>
            <p:cNvSpPr/>
            <p:nvPr/>
          </p:nvSpPr>
          <p:spPr>
            <a:xfrm>
              <a:off x="6646274" y="3470908"/>
              <a:ext cx="1248437" cy="920474"/>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82" name="TextBox 81"/>
            <p:cNvSpPr txBox="1"/>
            <p:nvPr/>
          </p:nvSpPr>
          <p:spPr>
            <a:xfrm>
              <a:off x="6524654" y="4279011"/>
              <a:ext cx="1461742" cy="804066"/>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Data Lake Analytics, Hadoop, Azure Machine Learning, Mahout </a:t>
              </a:r>
            </a:p>
          </p:txBody>
        </p:sp>
        <p:sp>
          <p:nvSpPr>
            <p:cNvPr id="83" name="Rectangle 82"/>
            <p:cNvSpPr/>
            <p:nvPr/>
          </p:nvSpPr>
          <p:spPr bwMode="auto">
            <a:xfrm>
              <a:off x="6501098" y="3692165"/>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Data Aggregation, Data Science, etc. </a:t>
              </a:r>
            </a:p>
            <a:p>
              <a:pPr algn="ctr" defTabSz="895751" fontAlgn="base">
                <a:spcBef>
                  <a:spcPct val="0"/>
                </a:spcBef>
                <a:spcAft>
                  <a:spcPct val="0"/>
                </a:spcAft>
              </a:pPr>
              <a:endParaRPr lang="en-US" sz="1200" dirty="0">
                <a:solidFill>
                  <a:srgbClr val="FFFFFF"/>
                </a:solidFill>
                <a:latin typeface="Calibri" panose="020F0502020204030204"/>
              </a:endParaRPr>
            </a:p>
          </p:txBody>
        </p:sp>
      </p:grpSp>
      <p:grpSp>
        <p:nvGrpSpPr>
          <p:cNvPr id="84" name="Group 83"/>
          <p:cNvGrpSpPr/>
          <p:nvPr/>
        </p:nvGrpSpPr>
        <p:grpSpPr>
          <a:xfrm>
            <a:off x="8179532" y="5112807"/>
            <a:ext cx="625776" cy="456984"/>
            <a:chOff x="5991726" y="4755347"/>
            <a:chExt cx="4543929" cy="4115579"/>
          </a:xfrm>
          <a:solidFill>
            <a:schemeClr val="accent5"/>
          </a:solidFill>
        </p:grpSpPr>
        <p:sp>
          <p:nvSpPr>
            <p:cNvPr id="85" name="Freeform 84"/>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Freeform 89"/>
          <p:cNvSpPr/>
          <p:nvPr/>
        </p:nvSpPr>
        <p:spPr bwMode="auto">
          <a:xfrm rot="5400000">
            <a:off x="8829607" y="2121523"/>
            <a:ext cx="375144" cy="52674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p:cNvGrpSpPr/>
          <p:nvPr/>
        </p:nvGrpSpPr>
        <p:grpSpPr>
          <a:xfrm>
            <a:off x="7214519" y="3497079"/>
            <a:ext cx="270838" cy="297701"/>
            <a:chOff x="909638" y="-1014413"/>
            <a:chExt cx="762000" cy="746125"/>
          </a:xfrm>
          <a:solidFill>
            <a:schemeClr val="accent5"/>
          </a:solidFill>
        </p:grpSpPr>
        <p:sp>
          <p:nvSpPr>
            <p:cNvPr id="92"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96" name="Freeform 21"/>
          <p:cNvSpPr>
            <a:spLocks noEditPoints="1"/>
          </p:cNvSpPr>
          <p:nvPr/>
        </p:nvSpPr>
        <p:spPr bwMode="auto">
          <a:xfrm>
            <a:off x="7293640" y="3432991"/>
            <a:ext cx="288279" cy="282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Arrow Connector 96"/>
          <p:cNvCxnSpPr/>
          <p:nvPr/>
        </p:nvCxnSpPr>
        <p:spPr>
          <a:xfrm>
            <a:off x="7023167" y="3869385"/>
            <a:ext cx="0" cy="1010329"/>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9196272" y="5288046"/>
            <a:ext cx="1473093"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119020" y="1992350"/>
            <a:ext cx="1920471" cy="1476028"/>
            <a:chOff x="4101945" y="3474319"/>
            <a:chExt cx="1920744" cy="1476237"/>
          </a:xfrm>
        </p:grpSpPr>
        <p:sp>
          <p:nvSpPr>
            <p:cNvPr id="101" name="Rounded Rectangle 100"/>
            <p:cNvSpPr/>
            <p:nvPr/>
          </p:nvSpPr>
          <p:spPr>
            <a:xfrm>
              <a:off x="4474922" y="3474319"/>
              <a:ext cx="1084008" cy="1029509"/>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02" name="TextBox 101"/>
            <p:cNvSpPr txBox="1"/>
            <p:nvPr/>
          </p:nvSpPr>
          <p:spPr>
            <a:xfrm>
              <a:off x="4560947" y="4405791"/>
              <a:ext cx="1461742" cy="544765"/>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SQL Server, Oracle, DB2, MySQL</a:t>
              </a:r>
            </a:p>
          </p:txBody>
        </p:sp>
        <p:sp>
          <p:nvSpPr>
            <p:cNvPr id="103" name="Rectangle 102"/>
            <p:cNvSpPr/>
            <p:nvPr/>
          </p:nvSpPr>
          <p:spPr bwMode="auto">
            <a:xfrm>
              <a:off x="4101945" y="3670367"/>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On-</a:t>
              </a:r>
              <a:r>
                <a:rPr lang="en-US" sz="1200" dirty="0" err="1">
                  <a:solidFill>
                    <a:srgbClr val="FFFFFF"/>
                  </a:solidFill>
                  <a:latin typeface="Calibri" panose="020F0502020204030204"/>
                </a:rPr>
                <a:t>Prem</a:t>
              </a:r>
              <a:r>
                <a:rPr lang="en-US" sz="1200" dirty="0">
                  <a:solidFill>
                    <a:srgbClr val="FFFFFF"/>
                  </a:solidFill>
                  <a:latin typeface="Calibri" panose="020F0502020204030204"/>
                </a:rPr>
                <a:t> </a:t>
              </a:r>
              <a:br>
                <a:rPr lang="en-US" sz="1200" dirty="0">
                  <a:solidFill>
                    <a:srgbClr val="FFFFFF"/>
                  </a:solidFill>
                  <a:latin typeface="Calibri" panose="020F0502020204030204"/>
                </a:rPr>
              </a:br>
              <a:r>
                <a:rPr lang="en-US" sz="1200" dirty="0">
                  <a:solidFill>
                    <a:srgbClr val="FFFFFF"/>
                  </a:solidFill>
                  <a:latin typeface="Calibri" panose="020F0502020204030204"/>
                </a:rPr>
                <a:t>Storage</a:t>
              </a:r>
            </a:p>
          </p:txBody>
        </p:sp>
      </p:grpSp>
      <p:grpSp>
        <p:nvGrpSpPr>
          <p:cNvPr id="104" name="Group 103"/>
          <p:cNvGrpSpPr/>
          <p:nvPr/>
        </p:nvGrpSpPr>
        <p:grpSpPr>
          <a:xfrm>
            <a:off x="891278" y="2488473"/>
            <a:ext cx="625776" cy="456984"/>
            <a:chOff x="5991726" y="4755347"/>
            <a:chExt cx="4543929" cy="4115579"/>
          </a:xfrm>
          <a:solidFill>
            <a:schemeClr val="accent5"/>
          </a:solidFill>
        </p:grpSpPr>
        <p:sp>
          <p:nvSpPr>
            <p:cNvPr id="105" name="Freeform 104"/>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105"/>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107"/>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p:cNvGrpSpPr/>
          <p:nvPr/>
        </p:nvGrpSpPr>
        <p:grpSpPr>
          <a:xfrm>
            <a:off x="261320" y="3676030"/>
            <a:ext cx="1792148" cy="1476028"/>
            <a:chOff x="4230287" y="3474319"/>
            <a:chExt cx="1792402" cy="1476237"/>
          </a:xfrm>
        </p:grpSpPr>
        <p:sp>
          <p:nvSpPr>
            <p:cNvPr id="111" name="Rounded Rectangle 110"/>
            <p:cNvSpPr/>
            <p:nvPr/>
          </p:nvSpPr>
          <p:spPr>
            <a:xfrm>
              <a:off x="4474922" y="3474319"/>
              <a:ext cx="1084008" cy="1029509"/>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12" name="TextBox 111"/>
            <p:cNvSpPr txBox="1"/>
            <p:nvPr/>
          </p:nvSpPr>
          <p:spPr>
            <a:xfrm>
              <a:off x="4560947" y="4405791"/>
              <a:ext cx="1461742" cy="544765"/>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SQL Server, Oracle, DB2, MySQL</a:t>
              </a:r>
            </a:p>
          </p:txBody>
        </p:sp>
        <p:sp>
          <p:nvSpPr>
            <p:cNvPr id="113" name="Rectangle 112"/>
            <p:cNvSpPr/>
            <p:nvPr/>
          </p:nvSpPr>
          <p:spPr bwMode="auto">
            <a:xfrm>
              <a:off x="4230287" y="3623007"/>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SaaS </a:t>
              </a:r>
              <a:br>
                <a:rPr lang="en-US" sz="1200" dirty="0">
                  <a:solidFill>
                    <a:srgbClr val="FFFFFF"/>
                  </a:solidFill>
                  <a:latin typeface="Calibri" panose="020F0502020204030204"/>
                </a:rPr>
              </a:br>
              <a:r>
                <a:rPr lang="en-US" sz="1200" dirty="0">
                  <a:solidFill>
                    <a:srgbClr val="FFFFFF"/>
                  </a:solidFill>
                  <a:latin typeface="Calibri" panose="020F0502020204030204"/>
                </a:rPr>
                <a:t>Data Sources</a:t>
              </a:r>
            </a:p>
          </p:txBody>
        </p:sp>
      </p:grpSp>
      <p:grpSp>
        <p:nvGrpSpPr>
          <p:cNvPr id="114" name="Group 113"/>
          <p:cNvGrpSpPr/>
          <p:nvPr/>
        </p:nvGrpSpPr>
        <p:grpSpPr>
          <a:xfrm>
            <a:off x="4020472" y="2926695"/>
            <a:ext cx="1513432" cy="1501315"/>
            <a:chOff x="5880361" y="3470908"/>
            <a:chExt cx="2110217" cy="1501527"/>
          </a:xfrm>
        </p:grpSpPr>
        <p:sp>
          <p:nvSpPr>
            <p:cNvPr id="115" name="Rounded Rectangle 114"/>
            <p:cNvSpPr/>
            <p:nvPr/>
          </p:nvSpPr>
          <p:spPr>
            <a:xfrm>
              <a:off x="6391267" y="3470908"/>
              <a:ext cx="1503443" cy="920474"/>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16" name="TextBox 115"/>
            <p:cNvSpPr txBox="1"/>
            <p:nvPr/>
          </p:nvSpPr>
          <p:spPr>
            <a:xfrm>
              <a:off x="5880361" y="4295518"/>
              <a:ext cx="1883707" cy="676917"/>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Custom Code, Azure Data Lake Analytics, Hadoop </a:t>
              </a:r>
            </a:p>
          </p:txBody>
        </p:sp>
        <p:sp>
          <p:nvSpPr>
            <p:cNvPr id="117" name="Rectangle 116"/>
            <p:cNvSpPr/>
            <p:nvPr/>
          </p:nvSpPr>
          <p:spPr bwMode="auto">
            <a:xfrm>
              <a:off x="6361067" y="3687322"/>
              <a:ext cx="1629511" cy="18309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defTabSz="895751" fontAlgn="base">
                <a:spcBef>
                  <a:spcPct val="0"/>
                </a:spcBef>
                <a:spcAft>
                  <a:spcPct val="0"/>
                </a:spcAft>
              </a:pPr>
              <a:r>
                <a:rPr lang="en-US" sz="1200" dirty="0">
                  <a:solidFill>
                    <a:srgbClr val="FFFFFF"/>
                  </a:solidFill>
                  <a:latin typeface="Calibri" panose="020F0502020204030204"/>
                </a:rPr>
                <a:t>Transform, Combine, Clean, etc.</a:t>
              </a:r>
            </a:p>
          </p:txBody>
        </p:sp>
      </p:grpSp>
      <p:sp>
        <p:nvSpPr>
          <p:cNvPr id="123" name="Rounded Rectangle 122"/>
          <p:cNvSpPr/>
          <p:nvPr/>
        </p:nvSpPr>
        <p:spPr>
          <a:xfrm>
            <a:off x="2489886" y="2947191"/>
            <a:ext cx="981646" cy="920343"/>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24" name="Rectangle 123"/>
          <p:cNvSpPr/>
          <p:nvPr/>
        </p:nvSpPr>
        <p:spPr bwMode="auto">
          <a:xfrm>
            <a:off x="2038095" y="3128916"/>
            <a:ext cx="1544513" cy="1828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     Batch Data </a:t>
            </a:r>
            <a:br>
              <a:rPr lang="en-US" sz="1200" dirty="0">
                <a:solidFill>
                  <a:srgbClr val="FFFFFF"/>
                </a:solidFill>
                <a:latin typeface="Calibri" panose="020F0502020204030204"/>
              </a:rPr>
            </a:br>
            <a:r>
              <a:rPr lang="en-US" sz="1200" dirty="0">
                <a:solidFill>
                  <a:srgbClr val="FFFFFF"/>
                </a:solidFill>
                <a:latin typeface="Calibri" panose="020F0502020204030204"/>
              </a:rPr>
              <a:t>     Movement</a:t>
            </a:r>
          </a:p>
        </p:txBody>
      </p:sp>
      <p:cxnSp>
        <p:nvCxnSpPr>
          <p:cNvPr id="127" name="Straight Connector 126"/>
          <p:cNvCxnSpPr>
            <a:cxnSpLocks/>
          </p:cNvCxnSpPr>
          <p:nvPr/>
        </p:nvCxnSpPr>
        <p:spPr>
          <a:xfrm flipH="1" flipV="1">
            <a:off x="2668797" y="3886963"/>
            <a:ext cx="3957" cy="972757"/>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2681147" y="3813347"/>
            <a:ext cx="1350980" cy="794023"/>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SSIS, Azure Data Factory, </a:t>
            </a:r>
            <a:r>
              <a:rPr lang="en-US" sz="900" dirty="0" err="1">
                <a:solidFill>
                  <a:srgbClr val="505050">
                    <a:lumMod val="60000"/>
                    <a:lumOff val="40000"/>
                  </a:srgbClr>
                </a:solidFill>
              </a:rPr>
              <a:t>Sqoop</a:t>
            </a:r>
            <a:r>
              <a:rPr lang="en-US" sz="900" dirty="0">
                <a:solidFill>
                  <a:srgbClr val="505050">
                    <a:lumMod val="60000"/>
                    <a:lumOff val="40000"/>
                  </a:srgbClr>
                </a:solidFill>
              </a:rPr>
              <a:t>, IoT Hub (via File Upload)</a:t>
            </a:r>
          </a:p>
        </p:txBody>
      </p:sp>
      <p:sp>
        <p:nvSpPr>
          <p:cNvPr id="137" name="Rectangle 136"/>
          <p:cNvSpPr/>
          <p:nvPr/>
        </p:nvSpPr>
        <p:spPr bwMode="auto">
          <a:xfrm>
            <a:off x="10249616" y="3611917"/>
            <a:ext cx="1544513" cy="1828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505050"/>
                </a:solidFill>
                <a:latin typeface="Calibri" panose="020F0502020204030204"/>
              </a:rPr>
              <a:t>Presentation, </a:t>
            </a:r>
            <a:r>
              <a:rPr lang="en-US" sz="1200" dirty="0" err="1">
                <a:solidFill>
                  <a:srgbClr val="505050"/>
                </a:solidFill>
                <a:latin typeface="Calibri" panose="020F0502020204030204"/>
              </a:rPr>
              <a:t>Dashboarding</a:t>
            </a:r>
            <a:endParaRPr lang="en-US" sz="1200" dirty="0">
              <a:solidFill>
                <a:srgbClr val="505050"/>
              </a:solidFill>
              <a:latin typeface="Calibri" panose="020F0502020204030204"/>
            </a:endParaRPr>
          </a:p>
        </p:txBody>
      </p:sp>
      <p:cxnSp>
        <p:nvCxnSpPr>
          <p:cNvPr id="120" name="Straight Connector 119"/>
          <p:cNvCxnSpPr>
            <a:cxnSpLocks/>
          </p:cNvCxnSpPr>
          <p:nvPr/>
        </p:nvCxnSpPr>
        <p:spPr>
          <a:xfrm flipH="1">
            <a:off x="1603301" y="5450386"/>
            <a:ext cx="893742"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1" name="Freeform 170"/>
          <p:cNvSpPr/>
          <p:nvPr/>
        </p:nvSpPr>
        <p:spPr bwMode="auto">
          <a:xfrm>
            <a:off x="1275213" y="5158403"/>
            <a:ext cx="273666" cy="499913"/>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2" name="Group 121"/>
          <p:cNvGrpSpPr/>
          <p:nvPr/>
        </p:nvGrpSpPr>
        <p:grpSpPr>
          <a:xfrm>
            <a:off x="627997" y="5068392"/>
            <a:ext cx="521769" cy="150896"/>
            <a:chOff x="-3915634" y="3840359"/>
            <a:chExt cx="3627209" cy="1023767"/>
          </a:xfrm>
          <a:solidFill>
            <a:schemeClr val="accent5"/>
          </a:solidFill>
        </p:grpSpPr>
        <p:sp>
          <p:nvSpPr>
            <p:cNvPr id="125" name="Freeform 172"/>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28" name="Freeform 73"/>
          <p:cNvSpPr>
            <a:spLocks noEditPoints="1"/>
          </p:cNvSpPr>
          <p:nvPr/>
        </p:nvSpPr>
        <p:spPr bwMode="auto">
          <a:xfrm>
            <a:off x="777070" y="5519597"/>
            <a:ext cx="334009" cy="34223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27"/>
          <p:cNvSpPr>
            <a:spLocks noEditPoints="1"/>
          </p:cNvSpPr>
          <p:nvPr/>
        </p:nvSpPr>
        <p:spPr bwMode="auto">
          <a:xfrm>
            <a:off x="1107777" y="6085106"/>
            <a:ext cx="375109" cy="37751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76"/>
          <p:cNvSpPr>
            <a:spLocks noChangeArrowheads="1"/>
          </p:cNvSpPr>
          <p:nvPr/>
        </p:nvSpPr>
        <p:spPr bwMode="auto">
          <a:xfrm>
            <a:off x="625708" y="6074091"/>
            <a:ext cx="290940" cy="352832"/>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1" name="TextBox 130"/>
          <p:cNvSpPr txBox="1"/>
          <p:nvPr/>
        </p:nvSpPr>
        <p:spPr>
          <a:xfrm>
            <a:off x="1521991" y="5009527"/>
            <a:ext cx="1350980" cy="544724"/>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File Upload via </a:t>
            </a:r>
            <a:r>
              <a:rPr lang="en-US" sz="900" dirty="0" err="1">
                <a:solidFill>
                  <a:srgbClr val="505050">
                    <a:lumMod val="60000"/>
                    <a:lumOff val="40000"/>
                  </a:srgbClr>
                </a:solidFill>
              </a:rPr>
              <a:t>IoTHub</a:t>
            </a:r>
            <a:r>
              <a:rPr lang="en-US" sz="900" dirty="0">
                <a:solidFill>
                  <a:srgbClr val="505050">
                    <a:lumMod val="60000"/>
                    <a:lumOff val="40000"/>
                  </a:srgbClr>
                </a:solidFill>
              </a:rPr>
              <a:t>)</a:t>
            </a:r>
          </a:p>
        </p:txBody>
      </p:sp>
      <p:sp>
        <p:nvSpPr>
          <p:cNvPr id="118" name="Oval 117"/>
          <p:cNvSpPr/>
          <p:nvPr/>
        </p:nvSpPr>
        <p:spPr bwMode="auto">
          <a:xfrm>
            <a:off x="2264094" y="5742123"/>
            <a:ext cx="997093" cy="94161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 </a:t>
            </a:r>
          </a:p>
        </p:txBody>
      </p:sp>
      <p:sp>
        <p:nvSpPr>
          <p:cNvPr id="119" name="Freeform 92"/>
          <p:cNvSpPr>
            <a:spLocks noChangeAspect="1"/>
          </p:cNvSpPr>
          <p:nvPr/>
        </p:nvSpPr>
        <p:spPr bwMode="auto">
          <a:xfrm rot="5280000">
            <a:off x="2589258" y="6099805"/>
            <a:ext cx="381556" cy="485173"/>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cxnSp>
        <p:nvCxnSpPr>
          <p:cNvPr id="132" name="Straight Connector 131"/>
          <p:cNvCxnSpPr>
            <a:cxnSpLocks/>
          </p:cNvCxnSpPr>
          <p:nvPr/>
        </p:nvCxnSpPr>
        <p:spPr>
          <a:xfrm flipH="1" flipV="1">
            <a:off x="7525983" y="3886964"/>
            <a:ext cx="2363" cy="2349174"/>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p:cNvCxnSpPr>
          <p:nvPr/>
        </p:nvCxnSpPr>
        <p:spPr>
          <a:xfrm flipH="1" flipV="1">
            <a:off x="3356639" y="6195780"/>
            <a:ext cx="4169344" cy="21317"/>
          </a:xfrm>
          <a:prstGeom prst="line">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cxnSpLocks/>
          </p:cNvCxnSpPr>
          <p:nvPr/>
        </p:nvCxnSpPr>
        <p:spPr>
          <a:xfrm flipH="1" flipV="1">
            <a:off x="1486928" y="6236138"/>
            <a:ext cx="761240" cy="1"/>
          </a:xfrm>
          <a:prstGeom prst="line">
            <a:avLst/>
          </a:prstGeom>
          <a:ln w="1905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201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p:cTn id="15" dur="500" fill="hold"/>
                                        <p:tgtEl>
                                          <p:spTgt spid="91"/>
                                        </p:tgtEl>
                                        <p:attrNameLst>
                                          <p:attrName>ppt_w</p:attrName>
                                        </p:attrNameLst>
                                      </p:cBhvr>
                                      <p:tavLst>
                                        <p:tav tm="0">
                                          <p:val>
                                            <p:fltVal val="0"/>
                                          </p:val>
                                        </p:tav>
                                        <p:tav tm="100000">
                                          <p:val>
                                            <p:strVal val="#ppt_w"/>
                                          </p:val>
                                        </p:tav>
                                      </p:tavLst>
                                    </p:anim>
                                    <p:anim calcmode="lin" valueType="num">
                                      <p:cBhvr>
                                        <p:cTn id="16" dur="500" fill="hold"/>
                                        <p:tgtEl>
                                          <p:spTgt spid="91"/>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 calcmode="lin" valueType="num">
                                      <p:cBhvr>
                                        <p:cTn id="19" dur="500" fill="hold"/>
                                        <p:tgtEl>
                                          <p:spTgt spid="104"/>
                                        </p:tgtEl>
                                        <p:attrNameLst>
                                          <p:attrName>ppt_w</p:attrName>
                                        </p:attrNameLst>
                                      </p:cBhvr>
                                      <p:tavLst>
                                        <p:tav tm="0">
                                          <p:val>
                                            <p:fltVal val="0"/>
                                          </p:val>
                                        </p:tav>
                                        <p:tav tm="100000">
                                          <p:val>
                                            <p:strVal val="#ppt_w"/>
                                          </p:val>
                                        </p:tav>
                                      </p:tavLst>
                                    </p:anim>
                                    <p:anim calcmode="lin" valueType="num">
                                      <p:cBhvr>
                                        <p:cTn id="20" dur="500" fill="hold"/>
                                        <p:tgtEl>
                                          <p:spTgt spid="10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21"/>
                                        </p:tgtEl>
                                        <p:attrNameLst>
                                          <p:attrName>style.visibility</p:attrName>
                                        </p:attrNameLst>
                                      </p:cBhvr>
                                      <p:to>
                                        <p:strVal val="visible"/>
                                      </p:to>
                                    </p:set>
                                    <p:anim calcmode="lin" valueType="num">
                                      <p:cBhvr>
                                        <p:cTn id="23" dur="500" fill="hold"/>
                                        <p:tgtEl>
                                          <p:spTgt spid="121"/>
                                        </p:tgtEl>
                                        <p:attrNameLst>
                                          <p:attrName>ppt_w</p:attrName>
                                        </p:attrNameLst>
                                      </p:cBhvr>
                                      <p:tavLst>
                                        <p:tav tm="0">
                                          <p:val>
                                            <p:fltVal val="0"/>
                                          </p:val>
                                        </p:tav>
                                        <p:tav tm="100000">
                                          <p:val>
                                            <p:strVal val="#ppt_w"/>
                                          </p:val>
                                        </p:tav>
                                      </p:tavLst>
                                    </p:anim>
                                    <p:anim calcmode="lin" valueType="num">
                                      <p:cBhvr>
                                        <p:cTn id="24" dur="500" fill="hold"/>
                                        <p:tgtEl>
                                          <p:spTgt spid="12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 calcmode="lin" valueType="num">
                                      <p:cBhvr>
                                        <p:cTn id="27" dur="500" fill="hold"/>
                                        <p:tgtEl>
                                          <p:spTgt spid="122"/>
                                        </p:tgtEl>
                                        <p:attrNameLst>
                                          <p:attrName>ppt_w</p:attrName>
                                        </p:attrNameLst>
                                      </p:cBhvr>
                                      <p:tavLst>
                                        <p:tav tm="0">
                                          <p:val>
                                            <p:fltVal val="0"/>
                                          </p:val>
                                        </p:tav>
                                        <p:tav tm="100000">
                                          <p:val>
                                            <p:strVal val="#ppt_w"/>
                                          </p:val>
                                        </p:tav>
                                      </p:tavLst>
                                    </p:anim>
                                    <p:anim calcmode="lin" valueType="num">
                                      <p:cBhvr>
                                        <p:cTn id="28" dur="500" fill="hold"/>
                                        <p:tgtEl>
                                          <p:spTgt spid="122"/>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anim calcmode="lin" valueType="num">
                                      <p:cBhvr>
                                        <p:cTn id="31" dur="500" fill="hold"/>
                                        <p:tgtEl>
                                          <p:spTgt spid="128"/>
                                        </p:tgtEl>
                                        <p:attrNameLst>
                                          <p:attrName>ppt_w</p:attrName>
                                        </p:attrNameLst>
                                      </p:cBhvr>
                                      <p:tavLst>
                                        <p:tav tm="0">
                                          <p:val>
                                            <p:fltVal val="0"/>
                                          </p:val>
                                        </p:tav>
                                        <p:tav tm="100000">
                                          <p:val>
                                            <p:strVal val="#ppt_w"/>
                                          </p:val>
                                        </p:tav>
                                      </p:tavLst>
                                    </p:anim>
                                    <p:anim calcmode="lin" valueType="num">
                                      <p:cBhvr>
                                        <p:cTn id="32" dur="500" fill="hold"/>
                                        <p:tgtEl>
                                          <p:spTgt spid="12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anim calcmode="lin" valueType="num">
                                      <p:cBhvr>
                                        <p:cTn id="35" dur="500" fill="hold"/>
                                        <p:tgtEl>
                                          <p:spTgt spid="129"/>
                                        </p:tgtEl>
                                        <p:attrNameLst>
                                          <p:attrName>ppt_w</p:attrName>
                                        </p:attrNameLst>
                                      </p:cBhvr>
                                      <p:tavLst>
                                        <p:tav tm="0">
                                          <p:val>
                                            <p:fltVal val="0"/>
                                          </p:val>
                                        </p:tav>
                                        <p:tav tm="100000">
                                          <p:val>
                                            <p:strVal val="#ppt_w"/>
                                          </p:val>
                                        </p:tav>
                                      </p:tavLst>
                                    </p:anim>
                                    <p:anim calcmode="lin" valueType="num">
                                      <p:cBhvr>
                                        <p:cTn id="36" dur="500" fill="hold"/>
                                        <p:tgtEl>
                                          <p:spTgt spid="12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anim calcmode="lin" valueType="num">
                                      <p:cBhvr>
                                        <p:cTn id="39" dur="500" fill="hold"/>
                                        <p:tgtEl>
                                          <p:spTgt spid="130"/>
                                        </p:tgtEl>
                                        <p:attrNameLst>
                                          <p:attrName>ppt_w</p:attrName>
                                        </p:attrNameLst>
                                      </p:cBhvr>
                                      <p:tavLst>
                                        <p:tav tm="0">
                                          <p:val>
                                            <p:fltVal val="0"/>
                                          </p:val>
                                        </p:tav>
                                        <p:tav tm="100000">
                                          <p:val>
                                            <p:strVal val="#ppt_w"/>
                                          </p:val>
                                        </p:tav>
                                      </p:tavLst>
                                    </p:anim>
                                    <p:anim calcmode="lin" valueType="num">
                                      <p:cBhvr>
                                        <p:cTn id="40" dur="500" fill="hold"/>
                                        <p:tgtEl>
                                          <p:spTgt spid="1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21" grpId="0" animBg="1"/>
      <p:bldP spid="128" grpId="0" animBg="1"/>
      <p:bldP spid="129" grpId="0" animBg="1"/>
      <p:bldP spid="1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latin typeface="Segoe UI"/>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latin typeface="Segoe UI"/>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sp>
        <p:nvSpPr>
          <p:cNvPr id="53" name="Title 1"/>
          <p:cNvSpPr>
            <a:spLocks noGrp="1"/>
          </p:cNvSpPr>
          <p:nvPr>
            <p:ph type="title"/>
          </p:nvPr>
        </p:nvSpPr>
        <p:spPr>
          <a:xfrm>
            <a:off x="268103" y="512046"/>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1. Operational efficiency</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Connect devices and monitor 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latin typeface="Segoe UI"/>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latin typeface="Segoe UI"/>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729" y="1569769"/>
            <a:ext cx="12190271" cy="5265921"/>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28" name="Rectangle 27"/>
          <p:cNvSpPr/>
          <p:nvPr/>
        </p:nvSpPr>
        <p:spPr bwMode="auto">
          <a:xfrm>
            <a:off x="3775008" y="3179363"/>
            <a:ext cx="429614" cy="829102"/>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788478" y="3536317"/>
            <a:ext cx="429614" cy="829102"/>
          </a:xfrm>
          <a:prstGeom prst="rect">
            <a:avLst/>
          </a:prstGeom>
          <a:solidFill>
            <a:srgbClr val="E6E8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4"/>
          <p:cNvSpPr>
            <a:spLocks noGrp="1"/>
          </p:cNvSpPr>
          <p:nvPr>
            <p:ph type="title"/>
          </p:nvPr>
        </p:nvSpPr>
        <p:spPr>
          <a:xfrm>
            <a:off x="151905" y="12919"/>
            <a:ext cx="11654187" cy="899537"/>
          </a:xfrm>
        </p:spPr>
        <p:txBody>
          <a:bodyPr/>
          <a:lstStyle/>
          <a:p>
            <a:r>
              <a:rPr lang="en-US" sz="4400" dirty="0"/>
              <a:t>Near Real Time Analytics (Hot Path)</a:t>
            </a:r>
          </a:p>
        </p:txBody>
      </p:sp>
      <p:cxnSp>
        <p:nvCxnSpPr>
          <p:cNvPr id="5" name="Straight Connector 4"/>
          <p:cNvCxnSpPr/>
          <p:nvPr/>
        </p:nvCxnSpPr>
        <p:spPr>
          <a:xfrm flipH="1">
            <a:off x="2059005"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p:cNvCxnSpPr/>
          <p:nvPr/>
        </p:nvCxnSpPr>
        <p:spPr>
          <a:xfrm>
            <a:off x="4038479" y="1202435"/>
            <a:ext cx="257"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p:cNvCxnSpPr/>
          <p:nvPr/>
        </p:nvCxnSpPr>
        <p:spPr>
          <a:xfrm>
            <a:off x="6003286" y="1202435"/>
            <a:ext cx="40013" cy="5295378"/>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p:cNvCxnSpPr/>
          <p:nvPr/>
        </p:nvCxnSpPr>
        <p:spPr>
          <a:xfrm>
            <a:off x="7968867" y="1202435"/>
            <a:ext cx="25822"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p:cNvCxnSpPr/>
          <p:nvPr/>
        </p:nvCxnSpPr>
        <p:spPr>
          <a:xfrm flipH="1">
            <a:off x="9918239" y="1202435"/>
            <a:ext cx="14665" cy="5612060"/>
          </a:xfrm>
          <a:prstGeom prst="line">
            <a:avLst/>
          </a:prstGeom>
          <a:ln w="19050" cap="flat" cmpd="sng" algn="ctr">
            <a:solidFill>
              <a:schemeClr val="bg1">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p:cNvSpPr/>
          <p:nvPr/>
        </p:nvSpPr>
        <p:spPr bwMode="auto">
          <a:xfrm>
            <a:off x="866" y="1189814"/>
            <a:ext cx="12190271" cy="401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defTabSz="913927">
              <a:lnSpc>
                <a:spcPct val="90000"/>
              </a:lnSpc>
            </a:pP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1" name="Rectangle 10"/>
          <p:cNvSpPr/>
          <p:nvPr/>
        </p:nvSpPr>
        <p:spPr bwMode="auto">
          <a:xfrm>
            <a:off x="2132164" y="1211009"/>
            <a:ext cx="74643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INGEST</a:t>
            </a:r>
          </a:p>
        </p:txBody>
      </p:sp>
      <p:sp>
        <p:nvSpPr>
          <p:cNvPr id="12" name="Rectangle 11"/>
          <p:cNvSpPr/>
          <p:nvPr/>
        </p:nvSpPr>
        <p:spPr bwMode="auto">
          <a:xfrm>
            <a:off x="4106792" y="1211009"/>
            <a:ext cx="7883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PREPARE</a:t>
            </a:r>
          </a:p>
        </p:txBody>
      </p:sp>
      <p:sp>
        <p:nvSpPr>
          <p:cNvPr id="13" name="Rectangle 12"/>
          <p:cNvSpPr/>
          <p:nvPr/>
        </p:nvSpPr>
        <p:spPr bwMode="auto">
          <a:xfrm>
            <a:off x="6065205" y="1211009"/>
            <a:ext cx="78346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ANALYZE</a:t>
            </a:r>
          </a:p>
        </p:txBody>
      </p:sp>
      <p:sp>
        <p:nvSpPr>
          <p:cNvPr id="14" name="Rectangle 13"/>
          <p:cNvSpPr/>
          <p:nvPr/>
        </p:nvSpPr>
        <p:spPr bwMode="auto">
          <a:xfrm>
            <a:off x="8018773" y="1211009"/>
            <a:ext cx="800701"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PUBLISH</a:t>
            </a:r>
          </a:p>
        </p:txBody>
      </p:sp>
      <p:sp>
        <p:nvSpPr>
          <p:cNvPr id="15" name="Isosceles Triangle 14"/>
          <p:cNvSpPr/>
          <p:nvPr/>
        </p:nvSpPr>
        <p:spPr bwMode="auto">
          <a:xfrm rot="5400000">
            <a:off x="2005333"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6" name="Isosceles Triangle 15"/>
          <p:cNvSpPr/>
          <p:nvPr/>
        </p:nvSpPr>
        <p:spPr bwMode="auto">
          <a:xfrm rot="5400000">
            <a:off x="398246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7" name="Isosceles Triangle 16"/>
          <p:cNvSpPr/>
          <p:nvPr/>
        </p:nvSpPr>
        <p:spPr bwMode="auto">
          <a:xfrm rot="5400000">
            <a:off x="5932970"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8" name="Isosceles Triangle 17"/>
          <p:cNvSpPr/>
          <p:nvPr/>
        </p:nvSpPr>
        <p:spPr bwMode="auto">
          <a:xfrm rot="5400000">
            <a:off x="7899925"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19" name="Rectangle 18"/>
          <p:cNvSpPr/>
          <p:nvPr/>
        </p:nvSpPr>
        <p:spPr bwMode="auto">
          <a:xfrm>
            <a:off x="9996956" y="1211009"/>
            <a:ext cx="89226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CONSUME</a:t>
            </a:r>
          </a:p>
        </p:txBody>
      </p:sp>
      <p:sp>
        <p:nvSpPr>
          <p:cNvPr id="20" name="Isosceles Triangle 19"/>
          <p:cNvSpPr/>
          <p:nvPr/>
        </p:nvSpPr>
        <p:spPr bwMode="auto">
          <a:xfrm rot="5400000">
            <a:off x="9878108" y="1370752"/>
            <a:ext cx="156720" cy="64662"/>
          </a:xfrm>
          <a:prstGeom prst="triangl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1" fontAlgn="base">
              <a:spcBef>
                <a:spcPct val="0"/>
              </a:spcBef>
              <a:spcAft>
                <a:spcPct val="0"/>
              </a:spcAft>
            </a:pPr>
            <a:endParaRPr lang="en-US" sz="1921" dirty="0">
              <a:solidFill>
                <a:srgbClr val="FFFFFF"/>
              </a:solidFill>
              <a:latin typeface="Calibri" panose="020F0502020204030204"/>
            </a:endParaRPr>
          </a:p>
        </p:txBody>
      </p:sp>
      <p:sp>
        <p:nvSpPr>
          <p:cNvPr id="21" name="Rectangle 20"/>
          <p:cNvSpPr/>
          <p:nvPr/>
        </p:nvSpPr>
        <p:spPr bwMode="auto">
          <a:xfrm>
            <a:off x="63231" y="1211009"/>
            <a:ext cx="1217908" cy="38414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87855" rIns="87855" bIns="87855" numCol="1" rtlCol="0" anchor="ctr" anchorCtr="0" compatLnSpc="1">
            <a:prstTxWarp prst="textNoShape">
              <a:avLst/>
            </a:prstTxWarp>
          </a:bodyPr>
          <a:lstStyle/>
          <a:p>
            <a:pPr defTabSz="895751" fontAlgn="base">
              <a:spcBef>
                <a:spcPct val="0"/>
              </a:spcBef>
              <a:spcAft>
                <a:spcPct val="0"/>
              </a:spcAft>
            </a:pPr>
            <a:r>
              <a:rPr lang="en-US" sz="1152" b="1" spc="48" dirty="0">
                <a:solidFill>
                  <a:srgbClr val="FFFFFF"/>
                </a:solidFill>
                <a:latin typeface="Calibri" panose="020F0502020204030204"/>
              </a:rPr>
              <a:t>DATA SOURCES</a:t>
            </a:r>
          </a:p>
        </p:txBody>
      </p:sp>
      <p:grpSp>
        <p:nvGrpSpPr>
          <p:cNvPr id="41" name="Group 40"/>
          <p:cNvGrpSpPr>
            <a:grpSpLocks noChangeAspect="1"/>
          </p:cNvGrpSpPr>
          <p:nvPr/>
        </p:nvGrpSpPr>
        <p:grpSpPr>
          <a:xfrm>
            <a:off x="10843288" y="5606715"/>
            <a:ext cx="950841" cy="365708"/>
            <a:chOff x="5198914" y="5325848"/>
            <a:chExt cx="1670388" cy="633178"/>
          </a:xfrm>
        </p:grpSpPr>
        <p:sp>
          <p:nvSpPr>
            <p:cNvPr id="45" name="Man's Body"/>
            <p:cNvSpPr>
              <a:spLocks/>
            </p:cNvSpPr>
            <p:nvPr/>
          </p:nvSpPr>
          <p:spPr bwMode="auto">
            <a:xfrm flipH="1">
              <a:off x="6167326" y="5327927"/>
              <a:ext cx="421417" cy="593220"/>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46" name="Man's Body"/>
            <p:cNvSpPr>
              <a:spLocks/>
            </p:cNvSpPr>
            <p:nvPr/>
          </p:nvSpPr>
          <p:spPr bwMode="auto">
            <a:xfrm>
              <a:off x="5484558" y="5325850"/>
              <a:ext cx="437989" cy="595449"/>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47" name="Freeform 46"/>
            <p:cNvSpPr/>
            <p:nvPr/>
          </p:nvSpPr>
          <p:spPr>
            <a:xfrm>
              <a:off x="5799577" y="5368263"/>
              <a:ext cx="475682" cy="590763"/>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01" dirty="0">
                <a:solidFill>
                  <a:prstClr val="white"/>
                </a:solidFill>
              </a:endParaRPr>
            </a:p>
          </p:txBody>
        </p:sp>
        <p:sp>
          <p:nvSpPr>
            <p:cNvPr id="48" name="Man's Body"/>
            <p:cNvSpPr>
              <a:spLocks/>
            </p:cNvSpPr>
            <p:nvPr/>
          </p:nvSpPr>
          <p:spPr bwMode="auto">
            <a:xfrm>
              <a:off x="5198914" y="5325848"/>
              <a:ext cx="437989" cy="595449"/>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49" name="Man's Body"/>
            <p:cNvSpPr>
              <a:spLocks/>
            </p:cNvSpPr>
            <p:nvPr/>
          </p:nvSpPr>
          <p:spPr bwMode="auto">
            <a:xfrm flipH="1">
              <a:off x="6447885" y="5327927"/>
              <a:ext cx="421417" cy="593220"/>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solidFill>
              <a:schemeClr val="bg1"/>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9712" tIns="54856" rIns="109712" bIns="54856"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1096693"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grpSp>
      <p:pic>
        <p:nvPicPr>
          <p:cNvPr id="42" name="Picture 41"/>
          <p:cNvPicPr>
            <a:picLocks noChangeAspect="1"/>
          </p:cNvPicPr>
          <p:nvPr/>
        </p:nvPicPr>
        <p:blipFill>
          <a:blip r:embed="rId3">
            <a:duotone>
              <a:prstClr val="black"/>
              <a:schemeClr val="accent1">
                <a:tint val="45000"/>
                <a:satMod val="400000"/>
              </a:schemeClr>
            </a:duotone>
          </a:blip>
          <a:stretch>
            <a:fillRect/>
          </a:stretch>
        </p:blipFill>
        <p:spPr>
          <a:xfrm>
            <a:off x="10812316" y="4499397"/>
            <a:ext cx="681956" cy="457135"/>
          </a:xfrm>
          <a:prstGeom prst="rect">
            <a:avLst/>
          </a:prstGeom>
        </p:spPr>
      </p:pic>
      <p:grpSp>
        <p:nvGrpSpPr>
          <p:cNvPr id="51" name="Group 50"/>
          <p:cNvGrpSpPr>
            <a:grpSpLocks noChangeAspect="1"/>
          </p:cNvGrpSpPr>
          <p:nvPr/>
        </p:nvGrpSpPr>
        <p:grpSpPr>
          <a:xfrm>
            <a:off x="10553116" y="2344745"/>
            <a:ext cx="1303316" cy="987360"/>
            <a:chOff x="9888538" y="3827463"/>
            <a:chExt cx="1676400" cy="1270000"/>
          </a:xfrm>
          <a:solidFill>
            <a:srgbClr val="0070C0"/>
          </a:solidFill>
        </p:grpSpPr>
        <p:sp>
          <p:nvSpPr>
            <p:cNvPr id="65" name="Rectangle 64"/>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66" name="Rectangle 65"/>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67" name="Rectangle 66"/>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68" name="Rectangle 67"/>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69" name="Rectangle 68"/>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0" name="Rectangle 69"/>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1" name="Rectangle 70"/>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2" name="Rectangle 71"/>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3" name="Rectangle 72"/>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4" name="Rectangle 73"/>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5" name="Rectangle 74"/>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6" name="Freeform 75"/>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7" name="Freeform 76"/>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8" name="Freeform 77"/>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79" name="Rectangle 78"/>
            <p:cNvSpPr>
              <a:spLocks noChangeArrowheads="1"/>
            </p:cNvSpPr>
            <p:nvPr/>
          </p:nvSpPr>
          <p:spPr bwMode="auto">
            <a:xfrm>
              <a:off x="11326813" y="3900488"/>
              <a:ext cx="539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80" name="Freeform 79"/>
            <p:cNvSpPr>
              <a:spLocks noEditPoints="1"/>
            </p:cNvSpPr>
            <p:nvPr/>
          </p:nvSpPr>
          <p:spPr bwMode="auto">
            <a:xfrm>
              <a:off x="9891713" y="3827463"/>
              <a:ext cx="1673225" cy="168275"/>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81" name="Freeform 80"/>
            <p:cNvSpPr>
              <a:spLocks noEditPoints="1"/>
            </p:cNvSpPr>
            <p:nvPr/>
          </p:nvSpPr>
          <p:spPr bwMode="auto">
            <a:xfrm>
              <a:off x="9888538" y="4030663"/>
              <a:ext cx="1670050" cy="1066800"/>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grpSp>
      <p:grpSp>
        <p:nvGrpSpPr>
          <p:cNvPr id="87" name="Group 86"/>
          <p:cNvGrpSpPr/>
          <p:nvPr/>
        </p:nvGrpSpPr>
        <p:grpSpPr>
          <a:xfrm>
            <a:off x="1879628" y="2147975"/>
            <a:ext cx="1933060" cy="1650861"/>
            <a:chOff x="2198340" y="3075526"/>
            <a:chExt cx="1845902" cy="1557929"/>
          </a:xfrm>
        </p:grpSpPr>
        <p:sp>
          <p:nvSpPr>
            <p:cNvPr id="27" name="TextBox 26"/>
            <p:cNvSpPr txBox="1"/>
            <p:nvPr/>
          </p:nvSpPr>
          <p:spPr>
            <a:xfrm>
              <a:off x="2582500" y="4088654"/>
              <a:ext cx="1461742" cy="544801"/>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IoT Hubs, Kafka, Kinesis </a:t>
              </a:r>
            </a:p>
          </p:txBody>
        </p:sp>
        <p:sp>
          <p:nvSpPr>
            <p:cNvPr id="83" name="Rounded Rectangle 82"/>
            <p:cNvSpPr/>
            <p:nvPr/>
          </p:nvSpPr>
          <p:spPr>
            <a:xfrm>
              <a:off x="2457676" y="3075526"/>
              <a:ext cx="1192582" cy="1103407"/>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26" name="Rectangle 25"/>
            <p:cNvSpPr/>
            <p:nvPr/>
          </p:nvSpPr>
          <p:spPr bwMode="auto">
            <a:xfrm>
              <a:off x="2198340" y="3267799"/>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Scalable </a:t>
              </a:r>
              <a:br>
                <a:rPr lang="en-US" sz="1200" dirty="0">
                  <a:solidFill>
                    <a:srgbClr val="FFFFFF"/>
                  </a:solidFill>
                  <a:latin typeface="Calibri" panose="020F0502020204030204"/>
                </a:rPr>
              </a:br>
              <a:r>
                <a:rPr lang="en-US" sz="1200" dirty="0">
                  <a:solidFill>
                    <a:srgbClr val="FFFFFF"/>
                  </a:solidFill>
                  <a:latin typeface="Calibri" panose="020F0502020204030204"/>
                </a:rPr>
                <a:t>device </a:t>
              </a:r>
            </a:p>
            <a:p>
              <a:pPr algn="ctr" defTabSz="895751" fontAlgn="base">
                <a:spcBef>
                  <a:spcPct val="0"/>
                </a:spcBef>
                <a:spcAft>
                  <a:spcPct val="0"/>
                </a:spcAft>
              </a:pPr>
              <a:r>
                <a:rPr lang="en-US" sz="1200" dirty="0">
                  <a:solidFill>
                    <a:srgbClr val="FFFFFF"/>
                  </a:solidFill>
                  <a:latin typeface="Calibri" panose="020F0502020204030204"/>
                </a:rPr>
                <a:t>data ingestion</a:t>
              </a:r>
            </a:p>
          </p:txBody>
        </p:sp>
      </p:grpSp>
      <p:grpSp>
        <p:nvGrpSpPr>
          <p:cNvPr id="86" name="Group 85"/>
          <p:cNvGrpSpPr/>
          <p:nvPr/>
        </p:nvGrpSpPr>
        <p:grpSpPr>
          <a:xfrm>
            <a:off x="6190086" y="1816445"/>
            <a:ext cx="1930011" cy="1608161"/>
            <a:chOff x="4092404" y="3474319"/>
            <a:chExt cx="1930285" cy="1608389"/>
          </a:xfrm>
        </p:grpSpPr>
        <p:sp>
          <p:nvSpPr>
            <p:cNvPr id="32" name="Rounded Rectangle 31"/>
            <p:cNvSpPr/>
            <p:nvPr/>
          </p:nvSpPr>
          <p:spPr>
            <a:xfrm>
              <a:off x="4474922" y="3474319"/>
              <a:ext cx="1084008" cy="1029509"/>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38" name="TextBox 37"/>
            <p:cNvSpPr txBox="1"/>
            <p:nvPr/>
          </p:nvSpPr>
          <p:spPr>
            <a:xfrm>
              <a:off x="4560947" y="4405791"/>
              <a:ext cx="1461742" cy="676917"/>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Stream Analytics, Storm, Spark</a:t>
              </a:r>
            </a:p>
          </p:txBody>
        </p:sp>
        <p:sp>
          <p:nvSpPr>
            <p:cNvPr id="85" name="Rectangle 84"/>
            <p:cNvSpPr/>
            <p:nvPr/>
          </p:nvSpPr>
          <p:spPr bwMode="auto">
            <a:xfrm>
              <a:off x="4092404" y="3623007"/>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Stream </a:t>
              </a:r>
              <a:br>
                <a:rPr lang="en-US" sz="1200" dirty="0">
                  <a:solidFill>
                    <a:srgbClr val="FFFFFF"/>
                  </a:solidFill>
                  <a:latin typeface="Calibri" panose="020F0502020204030204"/>
                </a:rPr>
              </a:br>
              <a:r>
                <a:rPr lang="en-US" sz="1200" dirty="0">
                  <a:solidFill>
                    <a:srgbClr val="FFFFFF"/>
                  </a:solidFill>
                  <a:latin typeface="Calibri" panose="020F0502020204030204"/>
                </a:rPr>
                <a:t>Processing</a:t>
              </a:r>
            </a:p>
          </p:txBody>
        </p:sp>
      </p:grpSp>
      <p:sp>
        <p:nvSpPr>
          <p:cNvPr id="88" name="Freeform 5"/>
          <p:cNvSpPr>
            <a:spLocks noEditPoints="1"/>
          </p:cNvSpPr>
          <p:nvPr/>
        </p:nvSpPr>
        <p:spPr bwMode="auto">
          <a:xfrm>
            <a:off x="2551391" y="2741873"/>
            <a:ext cx="726697" cy="519498"/>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accent5"/>
          </a:solidFill>
          <a:ln>
            <a:noFill/>
          </a:ln>
        </p:spPr>
        <p:txBody>
          <a:bodyPr vert="horz" wrap="square" lIns="47449" tIns="23724" rIns="47449" bIns="23724" numCol="1" anchor="t" anchorCtr="0" compatLnSpc="1">
            <a:prstTxWarp prst="textNoShape">
              <a:avLst/>
            </a:prstTxWarp>
          </a:bodyPr>
          <a:lstStyle/>
          <a:p>
            <a:pPr defTabSz="483971"/>
            <a:endParaRPr lang="en-US" sz="934">
              <a:solidFill>
                <a:srgbClr val="505050"/>
              </a:solidFill>
            </a:endParaRPr>
          </a:p>
        </p:txBody>
      </p:sp>
      <p:grpSp>
        <p:nvGrpSpPr>
          <p:cNvPr id="89" name="Group 88"/>
          <p:cNvGrpSpPr/>
          <p:nvPr/>
        </p:nvGrpSpPr>
        <p:grpSpPr>
          <a:xfrm>
            <a:off x="6816674" y="2205843"/>
            <a:ext cx="830510" cy="627947"/>
            <a:chOff x="-3722688" y="612775"/>
            <a:chExt cx="3976688" cy="3287713"/>
          </a:xfrm>
          <a:solidFill>
            <a:schemeClr val="accent5"/>
          </a:solidFill>
        </p:grpSpPr>
        <p:sp>
          <p:nvSpPr>
            <p:cNvPr id="90" name="Freeform 9"/>
            <p:cNvSpPr>
              <a:spLocks/>
            </p:cNvSpPr>
            <p:nvPr/>
          </p:nvSpPr>
          <p:spPr bwMode="auto">
            <a:xfrm>
              <a:off x="-3722688" y="612775"/>
              <a:ext cx="3976688" cy="2471738"/>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289 w 1058"/>
                <a:gd name="T29" fmla="*/ 657 h 657"/>
                <a:gd name="T30" fmla="*/ 289 w 1058"/>
                <a:gd name="T31" fmla="*/ 597 h 657"/>
                <a:gd name="T32" fmla="*/ 215 w 1058"/>
                <a:gd name="T33" fmla="*/ 597 h 657"/>
                <a:gd name="T34" fmla="*/ 60 w 1058"/>
                <a:gd name="T35" fmla="*/ 440 h 657"/>
                <a:gd name="T36" fmla="*/ 215 w 1058"/>
                <a:gd name="T37" fmla="*/ 284 h 657"/>
                <a:gd name="T38" fmla="*/ 270 w 1058"/>
                <a:gd name="T39" fmla="*/ 297 h 657"/>
                <a:gd name="T40" fmla="*/ 425 w 1058"/>
                <a:gd name="T41" fmla="*/ 149 h 657"/>
                <a:gd name="T42" fmla="*/ 538 w 1058"/>
                <a:gd name="T43" fmla="*/ 199 h 657"/>
                <a:gd name="T44" fmla="*/ 693 w 1058"/>
                <a:gd name="T45" fmla="*/ 60 h 657"/>
                <a:gd name="T46" fmla="*/ 843 w 1058"/>
                <a:gd name="T47" fmla="*/ 216 h 657"/>
                <a:gd name="T48" fmla="*/ 831 w 1058"/>
                <a:gd name="T49" fmla="*/ 288 h 657"/>
                <a:gd name="T50" fmla="*/ 843 w 1058"/>
                <a:gd name="T51" fmla="*/ 284 h 657"/>
                <a:gd name="T52" fmla="*/ 998 w 1058"/>
                <a:gd name="T53" fmla="*/ 440 h 657"/>
                <a:gd name="T54" fmla="*/ 843 w 1058"/>
                <a:gd name="T55" fmla="*/ 597 h 657"/>
                <a:gd name="T56" fmla="*/ 797 w 1058"/>
                <a:gd name="T57" fmla="*/ 597 h 657"/>
                <a:gd name="T58" fmla="*/ 797 w 1058"/>
                <a:gd name="T59" fmla="*/ 657 h 657"/>
                <a:gd name="T60" fmla="*/ 843 w 1058"/>
                <a:gd name="T61" fmla="*/ 657 h 657"/>
                <a:gd name="T62" fmla="*/ 997 w 1058"/>
                <a:gd name="T63" fmla="*/ 592 h 657"/>
                <a:gd name="T64" fmla="*/ 1058 w 1058"/>
                <a:gd name="T65" fmla="*/ 440 h 657"/>
                <a:gd name="T66" fmla="*/ 997 w 1058"/>
                <a:gd name="T67" fmla="*/ 28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289" y="657"/>
                    <a:pt x="289" y="657"/>
                    <a:pt x="289" y="657"/>
                  </a:cubicBezTo>
                  <a:cubicBezTo>
                    <a:pt x="289" y="597"/>
                    <a:pt x="289" y="597"/>
                    <a:pt x="289" y="597"/>
                  </a:cubicBezTo>
                  <a:cubicBezTo>
                    <a:pt x="265" y="597"/>
                    <a:pt x="2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ubicBezTo>
                    <a:pt x="843" y="597"/>
                    <a:pt x="843" y="597"/>
                    <a:pt x="797" y="597"/>
                  </a:cubicBezTo>
                  <a:cubicBezTo>
                    <a:pt x="797" y="657"/>
                    <a:pt x="797" y="657"/>
                    <a:pt x="797"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1" name="Freeform 10"/>
            <p:cNvSpPr>
              <a:spLocks/>
            </p:cNvSpPr>
            <p:nvPr/>
          </p:nvSpPr>
          <p:spPr bwMode="auto">
            <a:xfrm>
              <a:off x="-2441575" y="2425700"/>
              <a:ext cx="211138" cy="1203325"/>
            </a:xfrm>
            <a:custGeom>
              <a:avLst/>
              <a:gdLst>
                <a:gd name="T0" fmla="*/ 28 w 56"/>
                <a:gd name="T1" fmla="*/ 0 h 320"/>
                <a:gd name="T2" fmla="*/ 0 w 56"/>
                <a:gd name="T3" fmla="*/ 28 h 320"/>
                <a:gd name="T4" fmla="*/ 0 w 56"/>
                <a:gd name="T5" fmla="*/ 292 h 320"/>
                <a:gd name="T6" fmla="*/ 28 w 56"/>
                <a:gd name="T7" fmla="*/ 320 h 320"/>
                <a:gd name="T8" fmla="*/ 56 w 56"/>
                <a:gd name="T9" fmla="*/ 292 h 320"/>
                <a:gd name="T10" fmla="*/ 56 w 56"/>
                <a:gd name="T11" fmla="*/ 28 h 320"/>
                <a:gd name="T12" fmla="*/ 28 w 56"/>
                <a:gd name="T13" fmla="*/ 0 h 320"/>
              </a:gdLst>
              <a:ahLst/>
              <a:cxnLst>
                <a:cxn ang="0">
                  <a:pos x="T0" y="T1"/>
                </a:cxn>
                <a:cxn ang="0">
                  <a:pos x="T2" y="T3"/>
                </a:cxn>
                <a:cxn ang="0">
                  <a:pos x="T4" y="T5"/>
                </a:cxn>
                <a:cxn ang="0">
                  <a:pos x="T6" y="T7"/>
                </a:cxn>
                <a:cxn ang="0">
                  <a:pos x="T8" y="T9"/>
                </a:cxn>
                <a:cxn ang="0">
                  <a:pos x="T10" y="T11"/>
                </a:cxn>
                <a:cxn ang="0">
                  <a:pos x="T12" y="T13"/>
                </a:cxn>
              </a:cxnLst>
              <a:rect l="0" t="0" r="r" b="b"/>
              <a:pathLst>
                <a:path w="56" h="320">
                  <a:moveTo>
                    <a:pt x="28" y="0"/>
                  </a:moveTo>
                  <a:cubicBezTo>
                    <a:pt x="13" y="0"/>
                    <a:pt x="0" y="12"/>
                    <a:pt x="0" y="28"/>
                  </a:cubicBezTo>
                  <a:cubicBezTo>
                    <a:pt x="0" y="292"/>
                    <a:pt x="0" y="292"/>
                    <a:pt x="0" y="292"/>
                  </a:cubicBezTo>
                  <a:cubicBezTo>
                    <a:pt x="0" y="307"/>
                    <a:pt x="13" y="320"/>
                    <a:pt x="28" y="320"/>
                  </a:cubicBezTo>
                  <a:cubicBezTo>
                    <a:pt x="44" y="320"/>
                    <a:pt x="56" y="307"/>
                    <a:pt x="56" y="292"/>
                  </a:cubicBezTo>
                  <a:cubicBezTo>
                    <a:pt x="56" y="28"/>
                    <a:pt x="56" y="28"/>
                    <a:pt x="56" y="28"/>
                  </a:cubicBezTo>
                  <a:cubicBezTo>
                    <a:pt x="56" y="12"/>
                    <a:pt x="44"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2" name="Freeform 11"/>
            <p:cNvSpPr>
              <a:spLocks/>
            </p:cNvSpPr>
            <p:nvPr/>
          </p:nvSpPr>
          <p:spPr bwMode="auto">
            <a:xfrm>
              <a:off x="-1997075" y="2151063"/>
              <a:ext cx="209550" cy="1749425"/>
            </a:xfrm>
            <a:custGeom>
              <a:avLst/>
              <a:gdLst>
                <a:gd name="T0" fmla="*/ 28 w 56"/>
                <a:gd name="T1" fmla="*/ 0 h 465"/>
                <a:gd name="T2" fmla="*/ 0 w 56"/>
                <a:gd name="T3" fmla="*/ 28 h 465"/>
                <a:gd name="T4" fmla="*/ 0 w 56"/>
                <a:gd name="T5" fmla="*/ 437 h 465"/>
                <a:gd name="T6" fmla="*/ 28 w 56"/>
                <a:gd name="T7" fmla="*/ 465 h 465"/>
                <a:gd name="T8" fmla="*/ 56 w 56"/>
                <a:gd name="T9" fmla="*/ 437 h 465"/>
                <a:gd name="T10" fmla="*/ 56 w 56"/>
                <a:gd name="T11" fmla="*/ 28 h 465"/>
                <a:gd name="T12" fmla="*/ 28 w 56"/>
                <a:gd name="T13" fmla="*/ 0 h 465"/>
              </a:gdLst>
              <a:ahLst/>
              <a:cxnLst>
                <a:cxn ang="0">
                  <a:pos x="T0" y="T1"/>
                </a:cxn>
                <a:cxn ang="0">
                  <a:pos x="T2" y="T3"/>
                </a:cxn>
                <a:cxn ang="0">
                  <a:pos x="T4" y="T5"/>
                </a:cxn>
                <a:cxn ang="0">
                  <a:pos x="T6" y="T7"/>
                </a:cxn>
                <a:cxn ang="0">
                  <a:pos x="T8" y="T9"/>
                </a:cxn>
                <a:cxn ang="0">
                  <a:pos x="T10" y="T11"/>
                </a:cxn>
                <a:cxn ang="0">
                  <a:pos x="T12" y="T13"/>
                </a:cxn>
              </a:cxnLst>
              <a:rect l="0" t="0" r="r" b="b"/>
              <a:pathLst>
                <a:path w="56" h="465">
                  <a:moveTo>
                    <a:pt x="28" y="0"/>
                  </a:moveTo>
                  <a:cubicBezTo>
                    <a:pt x="12" y="0"/>
                    <a:pt x="0" y="13"/>
                    <a:pt x="0" y="28"/>
                  </a:cubicBezTo>
                  <a:cubicBezTo>
                    <a:pt x="0" y="437"/>
                    <a:pt x="0" y="437"/>
                    <a:pt x="0" y="437"/>
                  </a:cubicBezTo>
                  <a:cubicBezTo>
                    <a:pt x="0" y="452"/>
                    <a:pt x="12" y="465"/>
                    <a:pt x="28" y="465"/>
                  </a:cubicBezTo>
                  <a:cubicBezTo>
                    <a:pt x="43" y="465"/>
                    <a:pt x="56" y="452"/>
                    <a:pt x="56" y="437"/>
                  </a:cubicBezTo>
                  <a:cubicBezTo>
                    <a:pt x="56" y="28"/>
                    <a:pt x="56" y="28"/>
                    <a:pt x="56" y="28"/>
                  </a:cubicBezTo>
                  <a:cubicBezTo>
                    <a:pt x="56"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3" name="Freeform 12"/>
            <p:cNvSpPr>
              <a:spLocks/>
            </p:cNvSpPr>
            <p:nvPr/>
          </p:nvSpPr>
          <p:spPr bwMode="auto">
            <a:xfrm>
              <a:off x="-1117600" y="2590800"/>
              <a:ext cx="211138" cy="873125"/>
            </a:xfrm>
            <a:custGeom>
              <a:avLst/>
              <a:gdLst>
                <a:gd name="T0" fmla="*/ 28 w 56"/>
                <a:gd name="T1" fmla="*/ 0 h 232"/>
                <a:gd name="T2" fmla="*/ 0 w 56"/>
                <a:gd name="T3" fmla="*/ 28 h 232"/>
                <a:gd name="T4" fmla="*/ 0 w 56"/>
                <a:gd name="T5" fmla="*/ 204 h 232"/>
                <a:gd name="T6" fmla="*/ 28 w 56"/>
                <a:gd name="T7" fmla="*/ 232 h 232"/>
                <a:gd name="T8" fmla="*/ 56 w 56"/>
                <a:gd name="T9" fmla="*/ 204 h 232"/>
                <a:gd name="T10" fmla="*/ 56 w 56"/>
                <a:gd name="T11" fmla="*/ 28 h 232"/>
                <a:gd name="T12" fmla="*/ 28 w 56"/>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56" h="232">
                  <a:moveTo>
                    <a:pt x="28" y="0"/>
                  </a:moveTo>
                  <a:cubicBezTo>
                    <a:pt x="13" y="0"/>
                    <a:pt x="0" y="12"/>
                    <a:pt x="0" y="28"/>
                  </a:cubicBezTo>
                  <a:cubicBezTo>
                    <a:pt x="0" y="204"/>
                    <a:pt x="0" y="204"/>
                    <a:pt x="0" y="204"/>
                  </a:cubicBezTo>
                  <a:cubicBezTo>
                    <a:pt x="0" y="219"/>
                    <a:pt x="13" y="232"/>
                    <a:pt x="28" y="232"/>
                  </a:cubicBezTo>
                  <a:cubicBezTo>
                    <a:pt x="44" y="232"/>
                    <a:pt x="56" y="219"/>
                    <a:pt x="56" y="204"/>
                  </a:cubicBezTo>
                  <a:cubicBezTo>
                    <a:pt x="56" y="28"/>
                    <a:pt x="56" y="28"/>
                    <a:pt x="56" y="28"/>
                  </a:cubicBezTo>
                  <a:cubicBezTo>
                    <a:pt x="56" y="12"/>
                    <a:pt x="44"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4" name="Freeform 13"/>
            <p:cNvSpPr>
              <a:spLocks/>
            </p:cNvSpPr>
            <p:nvPr/>
          </p:nvSpPr>
          <p:spPr bwMode="auto">
            <a:xfrm>
              <a:off x="-1557338" y="2425700"/>
              <a:ext cx="209550" cy="1203325"/>
            </a:xfrm>
            <a:custGeom>
              <a:avLst/>
              <a:gdLst>
                <a:gd name="T0" fmla="*/ 28 w 56"/>
                <a:gd name="T1" fmla="*/ 0 h 320"/>
                <a:gd name="T2" fmla="*/ 0 w 56"/>
                <a:gd name="T3" fmla="*/ 28 h 320"/>
                <a:gd name="T4" fmla="*/ 0 w 56"/>
                <a:gd name="T5" fmla="*/ 292 h 320"/>
                <a:gd name="T6" fmla="*/ 28 w 56"/>
                <a:gd name="T7" fmla="*/ 320 h 320"/>
                <a:gd name="T8" fmla="*/ 56 w 56"/>
                <a:gd name="T9" fmla="*/ 292 h 320"/>
                <a:gd name="T10" fmla="*/ 56 w 56"/>
                <a:gd name="T11" fmla="*/ 28 h 320"/>
                <a:gd name="T12" fmla="*/ 28 w 56"/>
                <a:gd name="T13" fmla="*/ 0 h 320"/>
              </a:gdLst>
              <a:ahLst/>
              <a:cxnLst>
                <a:cxn ang="0">
                  <a:pos x="T0" y="T1"/>
                </a:cxn>
                <a:cxn ang="0">
                  <a:pos x="T2" y="T3"/>
                </a:cxn>
                <a:cxn ang="0">
                  <a:pos x="T4" y="T5"/>
                </a:cxn>
                <a:cxn ang="0">
                  <a:pos x="T6" y="T7"/>
                </a:cxn>
                <a:cxn ang="0">
                  <a:pos x="T8" y="T9"/>
                </a:cxn>
                <a:cxn ang="0">
                  <a:pos x="T10" y="T11"/>
                </a:cxn>
                <a:cxn ang="0">
                  <a:pos x="T12" y="T13"/>
                </a:cxn>
              </a:cxnLst>
              <a:rect l="0" t="0" r="r" b="b"/>
              <a:pathLst>
                <a:path w="56" h="320">
                  <a:moveTo>
                    <a:pt x="28" y="0"/>
                  </a:moveTo>
                  <a:cubicBezTo>
                    <a:pt x="13" y="0"/>
                    <a:pt x="0" y="12"/>
                    <a:pt x="0" y="28"/>
                  </a:cubicBezTo>
                  <a:cubicBezTo>
                    <a:pt x="0" y="292"/>
                    <a:pt x="0" y="292"/>
                    <a:pt x="0" y="292"/>
                  </a:cubicBezTo>
                  <a:cubicBezTo>
                    <a:pt x="0" y="307"/>
                    <a:pt x="13" y="320"/>
                    <a:pt x="28" y="320"/>
                  </a:cubicBezTo>
                  <a:cubicBezTo>
                    <a:pt x="43" y="320"/>
                    <a:pt x="56" y="307"/>
                    <a:pt x="56" y="292"/>
                  </a:cubicBezTo>
                  <a:cubicBezTo>
                    <a:pt x="56" y="28"/>
                    <a:pt x="56" y="28"/>
                    <a:pt x="56" y="28"/>
                  </a:cubicBezTo>
                  <a:cubicBezTo>
                    <a:pt x="56" y="12"/>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grpSp>
      <p:grpSp>
        <p:nvGrpSpPr>
          <p:cNvPr id="95" name="Group 94"/>
          <p:cNvGrpSpPr/>
          <p:nvPr/>
        </p:nvGrpSpPr>
        <p:grpSpPr>
          <a:xfrm rot="1977938">
            <a:off x="7108440" y="2234174"/>
            <a:ext cx="285326" cy="335694"/>
            <a:chOff x="9760895" y="1901016"/>
            <a:chExt cx="1086002" cy="1426965"/>
          </a:xfrm>
          <a:solidFill>
            <a:schemeClr val="accent5"/>
          </a:solidFill>
        </p:grpSpPr>
        <p:sp>
          <p:nvSpPr>
            <p:cNvPr id="96" name="Freeform 36"/>
            <p:cNvSpPr>
              <a:spLocks noEditPoints="1"/>
            </p:cNvSpPr>
            <p:nvPr/>
          </p:nvSpPr>
          <p:spPr bwMode="auto">
            <a:xfrm>
              <a:off x="9760895" y="2406586"/>
              <a:ext cx="916385" cy="921395"/>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36"/>
            <p:cNvSpPr>
              <a:spLocks noEditPoints="1"/>
            </p:cNvSpPr>
            <p:nvPr/>
          </p:nvSpPr>
          <p:spPr bwMode="auto">
            <a:xfrm rot="972397">
              <a:off x="10255481" y="1901016"/>
              <a:ext cx="591416" cy="59464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2505380" y="4956532"/>
            <a:ext cx="7242755" cy="1182601"/>
            <a:chOff x="2198340" y="3361477"/>
            <a:chExt cx="7243782" cy="1358733"/>
          </a:xfrm>
        </p:grpSpPr>
        <p:sp>
          <p:nvSpPr>
            <p:cNvPr id="102" name="TextBox 101"/>
            <p:cNvSpPr txBox="1"/>
            <p:nvPr/>
          </p:nvSpPr>
          <p:spPr>
            <a:xfrm>
              <a:off x="5717572" y="4088654"/>
              <a:ext cx="3724550" cy="631556"/>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Data Lake, Azure SQL DB, Azure SQL DW, HDFS, Cassandra, </a:t>
              </a:r>
              <a:r>
                <a:rPr lang="en-US" sz="900" dirty="0" err="1">
                  <a:solidFill>
                    <a:srgbClr val="505050">
                      <a:lumMod val="60000"/>
                      <a:lumOff val="40000"/>
                    </a:srgbClr>
                  </a:solidFill>
                </a:rPr>
                <a:t>HBase</a:t>
              </a:r>
              <a:r>
                <a:rPr lang="en-US" sz="900" dirty="0">
                  <a:solidFill>
                    <a:srgbClr val="505050">
                      <a:lumMod val="60000"/>
                      <a:lumOff val="40000"/>
                    </a:srgbClr>
                  </a:solidFill>
                </a:rPr>
                <a:t> </a:t>
              </a:r>
            </a:p>
          </p:txBody>
        </p:sp>
        <p:sp>
          <p:nvSpPr>
            <p:cNvPr id="103" name="Rounded Rectangle 102"/>
            <p:cNvSpPr/>
            <p:nvPr/>
          </p:nvSpPr>
          <p:spPr>
            <a:xfrm>
              <a:off x="2457675" y="3361477"/>
              <a:ext cx="6358023" cy="817455"/>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04" name="Rectangle 103"/>
            <p:cNvSpPr/>
            <p:nvPr/>
          </p:nvSpPr>
          <p:spPr bwMode="auto">
            <a:xfrm>
              <a:off x="2198340" y="3476218"/>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Storage</a:t>
              </a:r>
            </a:p>
          </p:txBody>
        </p:sp>
      </p:grpSp>
      <p:grpSp>
        <p:nvGrpSpPr>
          <p:cNvPr id="111" name="Group 110"/>
          <p:cNvGrpSpPr/>
          <p:nvPr/>
        </p:nvGrpSpPr>
        <p:grpSpPr>
          <a:xfrm>
            <a:off x="1919017" y="6087667"/>
            <a:ext cx="7968369" cy="830201"/>
            <a:chOff x="1886283" y="3075526"/>
            <a:chExt cx="7969498" cy="953853"/>
          </a:xfrm>
        </p:grpSpPr>
        <p:sp>
          <p:nvSpPr>
            <p:cNvPr id="112" name="TextBox 111"/>
            <p:cNvSpPr txBox="1"/>
            <p:nvPr/>
          </p:nvSpPr>
          <p:spPr>
            <a:xfrm>
              <a:off x="6131231" y="3546759"/>
              <a:ext cx="3724550" cy="482620"/>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Data Factory, Azure Function, </a:t>
              </a:r>
              <a:r>
                <a:rPr lang="en-US" sz="900" dirty="0" err="1">
                  <a:solidFill>
                    <a:srgbClr val="505050">
                      <a:lumMod val="60000"/>
                      <a:lumOff val="40000"/>
                    </a:srgbClr>
                  </a:solidFill>
                </a:rPr>
                <a:t>Oozie</a:t>
              </a:r>
              <a:r>
                <a:rPr lang="en-US" sz="900" dirty="0">
                  <a:solidFill>
                    <a:srgbClr val="505050">
                      <a:lumMod val="60000"/>
                      <a:lumOff val="40000"/>
                    </a:srgbClr>
                  </a:solidFill>
                </a:rPr>
                <a:t> </a:t>
              </a:r>
            </a:p>
          </p:txBody>
        </p:sp>
        <p:sp>
          <p:nvSpPr>
            <p:cNvPr id="113" name="Rounded Rectangle 112"/>
            <p:cNvSpPr/>
            <p:nvPr/>
          </p:nvSpPr>
          <p:spPr>
            <a:xfrm>
              <a:off x="2290761" y="3075526"/>
              <a:ext cx="7227497" cy="567706"/>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14" name="Rectangle 113"/>
            <p:cNvSpPr/>
            <p:nvPr/>
          </p:nvSpPr>
          <p:spPr bwMode="auto">
            <a:xfrm>
              <a:off x="1886283" y="3267799"/>
              <a:ext cx="4822183" cy="1746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Orchestration, Movement, Scheduling, Monitoring</a:t>
              </a:r>
            </a:p>
          </p:txBody>
        </p:sp>
      </p:grpSp>
      <p:cxnSp>
        <p:nvCxnSpPr>
          <p:cNvPr id="117" name="Straight Connector 116"/>
          <p:cNvCxnSpPr/>
          <p:nvPr/>
        </p:nvCxnSpPr>
        <p:spPr>
          <a:xfrm flipH="1" flipV="1">
            <a:off x="3123827" y="3666880"/>
            <a:ext cx="16292" cy="1168298"/>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rot="16200000">
            <a:off x="2224477" y="4052489"/>
            <a:ext cx="1544513" cy="1828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505050"/>
                </a:solidFill>
                <a:latin typeface="Calibri" panose="020F0502020204030204"/>
              </a:rPr>
              <a:t>Archival</a:t>
            </a:r>
          </a:p>
        </p:txBody>
      </p:sp>
      <p:cxnSp>
        <p:nvCxnSpPr>
          <p:cNvPr id="127" name="Straight Connector 126"/>
          <p:cNvCxnSpPr/>
          <p:nvPr/>
        </p:nvCxnSpPr>
        <p:spPr>
          <a:xfrm flipH="1" flipV="1">
            <a:off x="7855848" y="2630959"/>
            <a:ext cx="2666432" cy="880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flipV="1">
            <a:off x="6678946" y="2994458"/>
            <a:ext cx="11262" cy="1828135"/>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6515553" y="3412855"/>
            <a:ext cx="1550391" cy="1352676"/>
            <a:chOff x="6515612" y="3470908"/>
            <a:chExt cx="1550611" cy="1352868"/>
          </a:xfrm>
        </p:grpSpPr>
        <p:sp>
          <p:nvSpPr>
            <p:cNvPr id="136" name="Rounded Rectangle 135"/>
            <p:cNvSpPr/>
            <p:nvPr/>
          </p:nvSpPr>
          <p:spPr>
            <a:xfrm>
              <a:off x="6912925" y="3470908"/>
              <a:ext cx="981785" cy="920474"/>
            </a:xfrm>
            <a:prstGeom prst="roundRect">
              <a:avLst>
                <a:gd name="adj" fmla="val 10166"/>
              </a:avLst>
            </a:prstGeom>
            <a:solidFill>
              <a:srgbClr val="0072C6"/>
            </a:solidFill>
            <a:ln>
              <a:solidFill>
                <a:srgbClr val="0072C6"/>
              </a:solidFill>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0086"/>
              <a:endParaRPr lang="en-US" sz="1400" dirty="0">
                <a:solidFill>
                  <a:prstClr val="white"/>
                </a:solidFill>
              </a:endParaRPr>
            </a:p>
          </p:txBody>
        </p:sp>
        <p:sp>
          <p:nvSpPr>
            <p:cNvPr id="137" name="TextBox 136"/>
            <p:cNvSpPr txBox="1"/>
            <p:nvPr/>
          </p:nvSpPr>
          <p:spPr>
            <a:xfrm>
              <a:off x="6604481" y="4279011"/>
              <a:ext cx="1461742" cy="544765"/>
            </a:xfrm>
            <a:prstGeom prst="rect">
              <a:avLst/>
            </a:prstGeom>
            <a:noFill/>
          </p:spPr>
          <p:txBody>
            <a:bodyPr wrap="square" lIns="182854" tIns="146284" rIns="182854" bIns="146284" rtlCol="0">
              <a:spAutoFit/>
            </a:bodyPr>
            <a:lstStyle/>
            <a:p>
              <a:pPr defTabSz="914225">
                <a:lnSpc>
                  <a:spcPct val="90000"/>
                </a:lnSpc>
                <a:spcAft>
                  <a:spcPts val="600"/>
                </a:spcAft>
              </a:pPr>
              <a:r>
                <a:rPr lang="en-US" sz="900" dirty="0">
                  <a:solidFill>
                    <a:srgbClr val="505050">
                      <a:lumMod val="60000"/>
                      <a:lumOff val="40000"/>
                    </a:srgbClr>
                  </a:solidFill>
                </a:rPr>
                <a:t>Ex: Azure Machine Learning, Mahout </a:t>
              </a:r>
            </a:p>
          </p:txBody>
        </p:sp>
        <p:sp>
          <p:nvSpPr>
            <p:cNvPr id="138" name="Rectangle 137"/>
            <p:cNvSpPr/>
            <p:nvPr/>
          </p:nvSpPr>
          <p:spPr bwMode="auto">
            <a:xfrm>
              <a:off x="6515612" y="3597824"/>
              <a:ext cx="1544732" cy="18288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FFFFFF"/>
                  </a:solidFill>
                  <a:latin typeface="Calibri" panose="020F0502020204030204"/>
                </a:rPr>
                <a:t>Machine </a:t>
              </a:r>
              <a:br>
                <a:rPr lang="en-US" sz="1200" dirty="0">
                  <a:solidFill>
                    <a:srgbClr val="FFFFFF"/>
                  </a:solidFill>
                  <a:latin typeface="Calibri" panose="020F0502020204030204"/>
                </a:rPr>
              </a:br>
              <a:r>
                <a:rPr lang="en-US" sz="1200" dirty="0">
                  <a:solidFill>
                    <a:srgbClr val="FFFFFF"/>
                  </a:solidFill>
                  <a:latin typeface="Calibri" panose="020F0502020204030204"/>
                </a:rPr>
                <a:t>Learning</a:t>
              </a:r>
            </a:p>
          </p:txBody>
        </p:sp>
      </p:grpSp>
      <p:grpSp>
        <p:nvGrpSpPr>
          <p:cNvPr id="143" name="Group 142"/>
          <p:cNvGrpSpPr/>
          <p:nvPr/>
        </p:nvGrpSpPr>
        <p:grpSpPr>
          <a:xfrm>
            <a:off x="8330688" y="5085703"/>
            <a:ext cx="625776" cy="456984"/>
            <a:chOff x="5991726" y="4755347"/>
            <a:chExt cx="4543929" cy="4115579"/>
          </a:xfrm>
          <a:solidFill>
            <a:schemeClr val="accent5"/>
          </a:solidFill>
        </p:grpSpPr>
        <p:sp>
          <p:nvSpPr>
            <p:cNvPr id="144" name="Freeform 143"/>
            <p:cNvSpPr/>
            <p:nvPr/>
          </p:nvSpPr>
          <p:spPr bwMode="auto">
            <a:xfrm>
              <a:off x="5991726"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144"/>
            <p:cNvSpPr/>
            <p:nvPr/>
          </p:nvSpPr>
          <p:spPr bwMode="auto">
            <a:xfrm>
              <a:off x="5991726" y="5727394"/>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5991726" y="4755347"/>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146"/>
            <p:cNvSpPr/>
            <p:nvPr/>
          </p:nvSpPr>
          <p:spPr bwMode="auto">
            <a:xfrm>
              <a:off x="8502317" y="7222960"/>
              <a:ext cx="2033338" cy="1647966"/>
            </a:xfrm>
            <a:custGeom>
              <a:avLst/>
              <a:gdLst>
                <a:gd name="connsiteX0" fmla="*/ 0 w 2033338"/>
                <a:gd name="connsiteY0" fmla="*/ 0 h 1647966"/>
                <a:gd name="connsiteX1" fmla="*/ 27492 w 2033338"/>
                <a:gd name="connsiteY1" fmla="*/ 28703 h 1647966"/>
                <a:gd name="connsiteX2" fmla="*/ 1016669 w 2033338"/>
                <a:gd name="connsiteY2" fmla="*/ 324811 h 1647966"/>
                <a:gd name="connsiteX3" fmla="*/ 2005846 w 2033338"/>
                <a:gd name="connsiteY3" fmla="*/ 28703 h 1647966"/>
                <a:gd name="connsiteX4" fmla="*/ 2033337 w 2033338"/>
                <a:gd name="connsiteY4" fmla="*/ 1 h 1647966"/>
                <a:gd name="connsiteX5" fmla="*/ 2033337 w 2033338"/>
                <a:gd name="connsiteY5" fmla="*/ 1136613 h 1647966"/>
                <a:gd name="connsiteX6" fmla="*/ 2033338 w 2033338"/>
                <a:gd name="connsiteY6" fmla="*/ 1136623 h 1647966"/>
                <a:gd name="connsiteX7" fmla="*/ 1016669 w 2033338"/>
                <a:gd name="connsiteY7" fmla="*/ 1647966 h 1647966"/>
                <a:gd name="connsiteX8" fmla="*/ 0 w 2033338"/>
                <a:gd name="connsiteY8" fmla="*/ 1136623 h 1647966"/>
                <a:gd name="connsiteX9" fmla="*/ 0 w 2033338"/>
                <a:gd name="connsiteY9" fmla="*/ 1136622 h 164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338" h="1647966">
                  <a:moveTo>
                    <a:pt x="0" y="0"/>
                  </a:moveTo>
                  <a:lnTo>
                    <a:pt x="27492" y="28703"/>
                  </a:lnTo>
                  <a:cubicBezTo>
                    <a:pt x="217991" y="205078"/>
                    <a:pt x="589530" y="324811"/>
                    <a:pt x="1016669" y="324811"/>
                  </a:cubicBezTo>
                  <a:cubicBezTo>
                    <a:pt x="1443809" y="324811"/>
                    <a:pt x="1815348" y="205078"/>
                    <a:pt x="2005846" y="28703"/>
                  </a:cubicBezTo>
                  <a:lnTo>
                    <a:pt x="2033337" y="1"/>
                  </a:lnTo>
                  <a:lnTo>
                    <a:pt x="2033337" y="1136613"/>
                  </a:lnTo>
                  <a:lnTo>
                    <a:pt x="2033338" y="1136623"/>
                  </a:lnTo>
                  <a:cubicBezTo>
                    <a:pt x="2033338" y="1419030"/>
                    <a:pt x="1578160" y="1647966"/>
                    <a:pt x="1016669" y="1647966"/>
                  </a:cubicBezTo>
                  <a:cubicBezTo>
                    <a:pt x="455178" y="1647966"/>
                    <a:pt x="0" y="1419030"/>
                    <a:pt x="0" y="1136623"/>
                  </a:cubicBezTo>
                  <a:lnTo>
                    <a:pt x="0" y="11366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p:cNvSpPr/>
            <p:nvPr/>
          </p:nvSpPr>
          <p:spPr bwMode="auto">
            <a:xfrm>
              <a:off x="8502317" y="6250913"/>
              <a:ext cx="2029968" cy="113160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9" name="Freeform 148"/>
          <p:cNvSpPr/>
          <p:nvPr/>
        </p:nvSpPr>
        <p:spPr bwMode="auto">
          <a:xfrm rot="5400000">
            <a:off x="8883634" y="6055517"/>
            <a:ext cx="375144" cy="526742"/>
          </a:xfrm>
          <a:custGeom>
            <a:avLst/>
            <a:gdLst>
              <a:gd name="connsiteX0" fmla="*/ 1275310 w 2528757"/>
              <a:gd name="connsiteY0" fmla="*/ 2768125 h 3490893"/>
              <a:gd name="connsiteX1" fmla="*/ 997712 w 2528757"/>
              <a:gd name="connsiteY1" fmla="*/ 3045723 h 3490893"/>
              <a:gd name="connsiteX2" fmla="*/ 1275310 w 2528757"/>
              <a:gd name="connsiteY2" fmla="*/ 3323321 h 3490893"/>
              <a:gd name="connsiteX3" fmla="*/ 1552908 w 2528757"/>
              <a:gd name="connsiteY3" fmla="*/ 3045723 h 3490893"/>
              <a:gd name="connsiteX4" fmla="*/ 1275310 w 2528757"/>
              <a:gd name="connsiteY4" fmla="*/ 2768125 h 3490893"/>
              <a:gd name="connsiteX5" fmla="*/ 2083587 w 2528757"/>
              <a:gd name="connsiteY5" fmla="*/ 167570 h 3490893"/>
              <a:gd name="connsiteX6" fmla="*/ 1805989 w 2528757"/>
              <a:gd name="connsiteY6" fmla="*/ 445168 h 3490893"/>
              <a:gd name="connsiteX7" fmla="*/ 2083587 w 2528757"/>
              <a:gd name="connsiteY7" fmla="*/ 722766 h 3490893"/>
              <a:gd name="connsiteX8" fmla="*/ 2361185 w 2528757"/>
              <a:gd name="connsiteY8" fmla="*/ 445168 h 3490893"/>
              <a:gd name="connsiteX9" fmla="*/ 2083587 w 2528757"/>
              <a:gd name="connsiteY9" fmla="*/ 167570 h 3490893"/>
              <a:gd name="connsiteX10" fmla="*/ 445168 w 2528757"/>
              <a:gd name="connsiteY10" fmla="*/ 167570 h 3490893"/>
              <a:gd name="connsiteX11" fmla="*/ 167570 w 2528757"/>
              <a:gd name="connsiteY11" fmla="*/ 445168 h 3490893"/>
              <a:gd name="connsiteX12" fmla="*/ 445168 w 2528757"/>
              <a:gd name="connsiteY12" fmla="*/ 722766 h 3490893"/>
              <a:gd name="connsiteX13" fmla="*/ 722766 w 2528757"/>
              <a:gd name="connsiteY13" fmla="*/ 445168 h 3490893"/>
              <a:gd name="connsiteX14" fmla="*/ 445168 w 2528757"/>
              <a:gd name="connsiteY14" fmla="*/ 167570 h 3490893"/>
              <a:gd name="connsiteX15" fmla="*/ 2083588 w 2528757"/>
              <a:gd name="connsiteY15" fmla="*/ 0 h 3490893"/>
              <a:gd name="connsiteX16" fmla="*/ 2528757 w 2528757"/>
              <a:gd name="connsiteY16" fmla="*/ 445169 h 3490893"/>
              <a:gd name="connsiteX17" fmla="*/ 2256868 w 2528757"/>
              <a:gd name="connsiteY17" fmla="*/ 855355 h 3490893"/>
              <a:gd name="connsiteX18" fmla="*/ 2191312 w 2528757"/>
              <a:gd name="connsiteY18" fmla="*/ 875704 h 3490893"/>
              <a:gd name="connsiteX19" fmla="*/ 2191312 w 2528757"/>
              <a:gd name="connsiteY19" fmla="*/ 1825994 h 3490893"/>
              <a:gd name="connsiteX20" fmla="*/ 2006829 w 2528757"/>
              <a:gd name="connsiteY20" fmla="*/ 1825994 h 3490893"/>
              <a:gd name="connsiteX21" fmla="*/ 2006829 w 2528757"/>
              <a:gd name="connsiteY21" fmla="*/ 882600 h 3490893"/>
              <a:gd name="connsiteX22" fmla="*/ 1993871 w 2528757"/>
              <a:gd name="connsiteY22" fmla="*/ 881294 h 3490893"/>
              <a:gd name="connsiteX23" fmla="*/ 1638419 w 2528757"/>
              <a:gd name="connsiteY23" fmla="*/ 445169 h 3490893"/>
              <a:gd name="connsiteX24" fmla="*/ 2083588 w 2528757"/>
              <a:gd name="connsiteY24" fmla="*/ 0 h 3490893"/>
              <a:gd name="connsiteX25" fmla="*/ 445169 w 2528757"/>
              <a:gd name="connsiteY25" fmla="*/ 0 h 3490893"/>
              <a:gd name="connsiteX26" fmla="*/ 890338 w 2528757"/>
              <a:gd name="connsiteY26" fmla="*/ 445169 h 3490893"/>
              <a:gd name="connsiteX27" fmla="*/ 618449 w 2528757"/>
              <a:gd name="connsiteY27" fmla="*/ 855355 h 3490893"/>
              <a:gd name="connsiteX28" fmla="*/ 553175 w 2528757"/>
              <a:gd name="connsiteY28" fmla="*/ 875617 h 3490893"/>
              <a:gd name="connsiteX29" fmla="*/ 553175 w 2528757"/>
              <a:gd name="connsiteY29" fmla="*/ 1641511 h 3490893"/>
              <a:gd name="connsiteX30" fmla="*/ 1183068 w 2528757"/>
              <a:gd name="connsiteY30" fmla="*/ 1641511 h 3490893"/>
              <a:gd name="connsiteX31" fmla="*/ 1183068 w 2528757"/>
              <a:gd name="connsiteY31" fmla="*/ 1641510 h 3490893"/>
              <a:gd name="connsiteX32" fmla="*/ 1367551 w 2528757"/>
              <a:gd name="connsiteY32" fmla="*/ 1641510 h 3490893"/>
              <a:gd name="connsiteX33" fmla="*/ 1367551 w 2528757"/>
              <a:gd name="connsiteY33" fmla="*/ 1641511 h 3490893"/>
              <a:gd name="connsiteX34" fmla="*/ 2006828 w 2528757"/>
              <a:gd name="connsiteY34" fmla="*/ 1641511 h 3490893"/>
              <a:gd name="connsiteX35" fmla="*/ 2006828 w 2528757"/>
              <a:gd name="connsiteY35" fmla="*/ 1825994 h 3490893"/>
              <a:gd name="connsiteX36" fmla="*/ 1367551 w 2528757"/>
              <a:gd name="connsiteY36" fmla="*/ 1825994 h 3490893"/>
              <a:gd name="connsiteX37" fmla="*/ 1367551 w 2528757"/>
              <a:gd name="connsiteY37" fmla="*/ 2610383 h 3490893"/>
              <a:gd name="connsiteX38" fmla="*/ 1448591 w 2528757"/>
              <a:gd name="connsiteY38" fmla="*/ 2635539 h 3490893"/>
              <a:gd name="connsiteX39" fmla="*/ 1720480 w 2528757"/>
              <a:gd name="connsiteY39" fmla="*/ 3045724 h 3490893"/>
              <a:gd name="connsiteX40" fmla="*/ 1275311 w 2528757"/>
              <a:gd name="connsiteY40" fmla="*/ 3490893 h 3490893"/>
              <a:gd name="connsiteX41" fmla="*/ 830142 w 2528757"/>
              <a:gd name="connsiteY41" fmla="*/ 3045724 h 3490893"/>
              <a:gd name="connsiteX42" fmla="*/ 1102031 w 2528757"/>
              <a:gd name="connsiteY42" fmla="*/ 2635539 h 3490893"/>
              <a:gd name="connsiteX43" fmla="*/ 1183068 w 2528757"/>
              <a:gd name="connsiteY43" fmla="*/ 2610383 h 3490893"/>
              <a:gd name="connsiteX44" fmla="*/ 1183068 w 2528757"/>
              <a:gd name="connsiteY44" fmla="*/ 1825994 h 3490893"/>
              <a:gd name="connsiteX45" fmla="*/ 553175 w 2528757"/>
              <a:gd name="connsiteY45" fmla="*/ 1825994 h 3490893"/>
              <a:gd name="connsiteX46" fmla="*/ 368692 w 2528757"/>
              <a:gd name="connsiteY46" fmla="*/ 1825994 h 3490893"/>
              <a:gd name="connsiteX47" fmla="*/ 368692 w 2528757"/>
              <a:gd name="connsiteY47" fmla="*/ 882629 h 3490893"/>
              <a:gd name="connsiteX48" fmla="*/ 355452 w 2528757"/>
              <a:gd name="connsiteY48" fmla="*/ 881294 h 3490893"/>
              <a:gd name="connsiteX49" fmla="*/ 0 w 2528757"/>
              <a:gd name="connsiteY49" fmla="*/ 445169 h 3490893"/>
              <a:gd name="connsiteX50" fmla="*/ 445169 w 2528757"/>
              <a:gd name="connsiteY50" fmla="*/ 0 h 34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28757" h="3490893">
                <a:moveTo>
                  <a:pt x="1275310" y="2768125"/>
                </a:moveTo>
                <a:cubicBezTo>
                  <a:pt x="1121997" y="2768125"/>
                  <a:pt x="997712" y="2892410"/>
                  <a:pt x="997712" y="3045723"/>
                </a:cubicBezTo>
                <a:cubicBezTo>
                  <a:pt x="997712" y="3199036"/>
                  <a:pt x="1121997" y="3323321"/>
                  <a:pt x="1275310" y="3323321"/>
                </a:cubicBezTo>
                <a:cubicBezTo>
                  <a:pt x="1428623" y="3323321"/>
                  <a:pt x="1552908" y="3199036"/>
                  <a:pt x="1552908" y="3045723"/>
                </a:cubicBezTo>
                <a:cubicBezTo>
                  <a:pt x="1552908" y="2892410"/>
                  <a:pt x="1428623" y="2768125"/>
                  <a:pt x="1275310" y="2768125"/>
                </a:cubicBezTo>
                <a:close/>
                <a:moveTo>
                  <a:pt x="2083587" y="167570"/>
                </a:moveTo>
                <a:cubicBezTo>
                  <a:pt x="1930274" y="167570"/>
                  <a:pt x="1805989" y="291855"/>
                  <a:pt x="1805989" y="445168"/>
                </a:cubicBezTo>
                <a:cubicBezTo>
                  <a:pt x="1805989" y="598481"/>
                  <a:pt x="1930274" y="722766"/>
                  <a:pt x="2083587" y="722766"/>
                </a:cubicBezTo>
                <a:cubicBezTo>
                  <a:pt x="2236900" y="722766"/>
                  <a:pt x="2361185" y="598481"/>
                  <a:pt x="2361185" y="445168"/>
                </a:cubicBezTo>
                <a:cubicBezTo>
                  <a:pt x="2361185" y="291855"/>
                  <a:pt x="2236900" y="167570"/>
                  <a:pt x="2083587" y="167570"/>
                </a:cubicBezTo>
                <a:close/>
                <a:moveTo>
                  <a:pt x="445168" y="167570"/>
                </a:moveTo>
                <a:cubicBezTo>
                  <a:pt x="291855" y="167570"/>
                  <a:pt x="167570" y="291855"/>
                  <a:pt x="167570" y="445168"/>
                </a:cubicBezTo>
                <a:cubicBezTo>
                  <a:pt x="167570" y="598481"/>
                  <a:pt x="291855" y="722766"/>
                  <a:pt x="445168" y="722766"/>
                </a:cubicBezTo>
                <a:cubicBezTo>
                  <a:pt x="598481" y="722766"/>
                  <a:pt x="722766" y="598481"/>
                  <a:pt x="722766" y="445168"/>
                </a:cubicBezTo>
                <a:cubicBezTo>
                  <a:pt x="722766" y="291855"/>
                  <a:pt x="598481" y="167570"/>
                  <a:pt x="445168" y="167570"/>
                </a:cubicBezTo>
                <a:close/>
                <a:moveTo>
                  <a:pt x="2083588" y="0"/>
                </a:moveTo>
                <a:cubicBezTo>
                  <a:pt x="2329448" y="0"/>
                  <a:pt x="2528757" y="199309"/>
                  <a:pt x="2528757" y="445169"/>
                </a:cubicBezTo>
                <a:cubicBezTo>
                  <a:pt x="2528757" y="629564"/>
                  <a:pt x="2416646" y="787774"/>
                  <a:pt x="2256868" y="855355"/>
                </a:cubicBezTo>
                <a:lnTo>
                  <a:pt x="2191312" y="875704"/>
                </a:lnTo>
                <a:lnTo>
                  <a:pt x="2191312" y="1825994"/>
                </a:lnTo>
                <a:lnTo>
                  <a:pt x="2006829" y="1825994"/>
                </a:lnTo>
                <a:lnTo>
                  <a:pt x="2006829" y="882600"/>
                </a:lnTo>
                <a:lnTo>
                  <a:pt x="1993871" y="881294"/>
                </a:lnTo>
                <a:cubicBezTo>
                  <a:pt x="1791015" y="839784"/>
                  <a:pt x="1638419" y="660296"/>
                  <a:pt x="1638419" y="445169"/>
                </a:cubicBezTo>
                <a:cubicBezTo>
                  <a:pt x="1638419" y="199309"/>
                  <a:pt x="1837728" y="0"/>
                  <a:pt x="2083588" y="0"/>
                </a:cubicBezTo>
                <a:close/>
                <a:moveTo>
                  <a:pt x="445169" y="0"/>
                </a:moveTo>
                <a:cubicBezTo>
                  <a:pt x="691029" y="0"/>
                  <a:pt x="890338" y="199309"/>
                  <a:pt x="890338" y="445169"/>
                </a:cubicBezTo>
                <a:cubicBezTo>
                  <a:pt x="890338" y="629564"/>
                  <a:pt x="778227" y="787774"/>
                  <a:pt x="618449" y="855355"/>
                </a:cubicBezTo>
                <a:lnTo>
                  <a:pt x="553175" y="875617"/>
                </a:lnTo>
                <a:lnTo>
                  <a:pt x="553175" y="1641511"/>
                </a:lnTo>
                <a:lnTo>
                  <a:pt x="1183068" y="1641511"/>
                </a:lnTo>
                <a:lnTo>
                  <a:pt x="1183068" y="1641510"/>
                </a:lnTo>
                <a:lnTo>
                  <a:pt x="1367551" y="1641510"/>
                </a:lnTo>
                <a:lnTo>
                  <a:pt x="1367551" y="1641511"/>
                </a:lnTo>
                <a:lnTo>
                  <a:pt x="2006828" y="1641511"/>
                </a:lnTo>
                <a:lnTo>
                  <a:pt x="2006828" y="1825994"/>
                </a:lnTo>
                <a:lnTo>
                  <a:pt x="1367551" y="1825994"/>
                </a:lnTo>
                <a:lnTo>
                  <a:pt x="1367551" y="2610383"/>
                </a:lnTo>
                <a:lnTo>
                  <a:pt x="1448591" y="2635539"/>
                </a:lnTo>
                <a:cubicBezTo>
                  <a:pt x="1608369" y="2703119"/>
                  <a:pt x="1720480" y="2861329"/>
                  <a:pt x="1720480" y="3045724"/>
                </a:cubicBezTo>
                <a:cubicBezTo>
                  <a:pt x="1720480" y="3291584"/>
                  <a:pt x="1521171" y="3490893"/>
                  <a:pt x="1275311" y="3490893"/>
                </a:cubicBezTo>
                <a:cubicBezTo>
                  <a:pt x="1029451" y="3490893"/>
                  <a:pt x="830142" y="3291584"/>
                  <a:pt x="830142" y="3045724"/>
                </a:cubicBezTo>
                <a:cubicBezTo>
                  <a:pt x="830142" y="2861329"/>
                  <a:pt x="942254" y="2703119"/>
                  <a:pt x="1102031" y="2635539"/>
                </a:cubicBezTo>
                <a:lnTo>
                  <a:pt x="1183068" y="2610383"/>
                </a:lnTo>
                <a:lnTo>
                  <a:pt x="1183068" y="1825994"/>
                </a:lnTo>
                <a:lnTo>
                  <a:pt x="553175" y="1825994"/>
                </a:lnTo>
                <a:lnTo>
                  <a:pt x="368692" y="1825994"/>
                </a:lnTo>
                <a:lnTo>
                  <a:pt x="368692" y="882629"/>
                </a:lnTo>
                <a:lnTo>
                  <a:pt x="355452" y="881294"/>
                </a:lnTo>
                <a:cubicBezTo>
                  <a:pt x="152596" y="839784"/>
                  <a:pt x="0" y="660296"/>
                  <a:pt x="0" y="445169"/>
                </a:cubicBezTo>
                <a:cubicBezTo>
                  <a:pt x="0" y="199309"/>
                  <a:pt x="199309" y="0"/>
                  <a:pt x="445169"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p:cNvGrpSpPr/>
          <p:nvPr/>
        </p:nvGrpSpPr>
        <p:grpSpPr>
          <a:xfrm>
            <a:off x="7410433" y="3946960"/>
            <a:ext cx="270838" cy="297701"/>
            <a:chOff x="909638" y="-1014413"/>
            <a:chExt cx="762000" cy="746125"/>
          </a:xfrm>
          <a:solidFill>
            <a:schemeClr val="accent5"/>
          </a:solidFill>
        </p:grpSpPr>
        <p:sp>
          <p:nvSpPr>
            <p:cNvPr id="152" name="Freeform 88"/>
            <p:cNvSpPr>
              <a:spLocks/>
            </p:cNvSpPr>
            <p:nvPr/>
          </p:nvSpPr>
          <p:spPr bwMode="auto">
            <a:xfrm>
              <a:off x="909638" y="-1014413"/>
              <a:ext cx="762000" cy="746125"/>
            </a:xfrm>
            <a:custGeom>
              <a:avLst/>
              <a:gdLst>
                <a:gd name="T0" fmla="*/ 189 w 200"/>
                <a:gd name="T1" fmla="*/ 174 h 196"/>
                <a:gd name="T2" fmla="*/ 22 w 200"/>
                <a:gd name="T3" fmla="*/ 174 h 196"/>
                <a:gd name="T4" fmla="*/ 22 w 200"/>
                <a:gd name="T5" fmla="*/ 11 h 196"/>
                <a:gd name="T6" fmla="*/ 11 w 200"/>
                <a:gd name="T7" fmla="*/ 0 h 196"/>
                <a:gd name="T8" fmla="*/ 0 w 200"/>
                <a:gd name="T9" fmla="*/ 11 h 196"/>
                <a:gd name="T10" fmla="*/ 0 w 200"/>
                <a:gd name="T11" fmla="*/ 185 h 196"/>
                <a:gd name="T12" fmla="*/ 11 w 200"/>
                <a:gd name="T13" fmla="*/ 196 h 196"/>
                <a:gd name="T14" fmla="*/ 189 w 200"/>
                <a:gd name="T15" fmla="*/ 196 h 196"/>
                <a:gd name="T16" fmla="*/ 200 w 200"/>
                <a:gd name="T17" fmla="*/ 185 h 196"/>
                <a:gd name="T18" fmla="*/ 189 w 200"/>
                <a:gd name="T19" fmla="*/ 17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96">
                  <a:moveTo>
                    <a:pt x="189" y="174"/>
                  </a:moveTo>
                  <a:cubicBezTo>
                    <a:pt x="22" y="174"/>
                    <a:pt x="22" y="174"/>
                    <a:pt x="22" y="174"/>
                  </a:cubicBezTo>
                  <a:cubicBezTo>
                    <a:pt x="22" y="11"/>
                    <a:pt x="22" y="11"/>
                    <a:pt x="22" y="11"/>
                  </a:cubicBezTo>
                  <a:cubicBezTo>
                    <a:pt x="22" y="5"/>
                    <a:pt x="17" y="0"/>
                    <a:pt x="11" y="0"/>
                  </a:cubicBezTo>
                  <a:cubicBezTo>
                    <a:pt x="5" y="0"/>
                    <a:pt x="0" y="5"/>
                    <a:pt x="0" y="11"/>
                  </a:cubicBezTo>
                  <a:cubicBezTo>
                    <a:pt x="0" y="185"/>
                    <a:pt x="0" y="185"/>
                    <a:pt x="0" y="185"/>
                  </a:cubicBezTo>
                  <a:cubicBezTo>
                    <a:pt x="0" y="191"/>
                    <a:pt x="5" y="196"/>
                    <a:pt x="11" y="196"/>
                  </a:cubicBezTo>
                  <a:cubicBezTo>
                    <a:pt x="189" y="196"/>
                    <a:pt x="189" y="196"/>
                    <a:pt x="189" y="196"/>
                  </a:cubicBezTo>
                  <a:cubicBezTo>
                    <a:pt x="195" y="196"/>
                    <a:pt x="200" y="191"/>
                    <a:pt x="200" y="185"/>
                  </a:cubicBezTo>
                  <a:cubicBezTo>
                    <a:pt x="200" y="179"/>
                    <a:pt x="195" y="174"/>
                    <a:pt x="189" y="17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89"/>
            <p:cNvSpPr>
              <a:spLocks/>
            </p:cNvSpPr>
            <p:nvPr/>
          </p:nvSpPr>
          <p:spPr bwMode="auto">
            <a:xfrm>
              <a:off x="1023938" y="-823913"/>
              <a:ext cx="166688" cy="441325"/>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4" name="Freeform 90"/>
            <p:cNvSpPr>
              <a:spLocks/>
            </p:cNvSpPr>
            <p:nvPr/>
          </p:nvSpPr>
          <p:spPr bwMode="auto">
            <a:xfrm>
              <a:off x="1241426" y="-965201"/>
              <a:ext cx="166688" cy="582613"/>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91"/>
            <p:cNvSpPr>
              <a:spLocks/>
            </p:cNvSpPr>
            <p:nvPr/>
          </p:nvSpPr>
          <p:spPr bwMode="auto">
            <a:xfrm>
              <a:off x="1457326" y="-682626"/>
              <a:ext cx="168275" cy="30003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0" name="Freeform 21"/>
          <p:cNvSpPr>
            <a:spLocks noEditPoints="1"/>
          </p:cNvSpPr>
          <p:nvPr/>
        </p:nvSpPr>
        <p:spPr bwMode="auto">
          <a:xfrm>
            <a:off x="7489556" y="3882873"/>
            <a:ext cx="288279" cy="282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6">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p:cNvCxnSpPr/>
          <p:nvPr/>
        </p:nvCxnSpPr>
        <p:spPr>
          <a:xfrm>
            <a:off x="7791431" y="4365419"/>
            <a:ext cx="0" cy="550759"/>
          </a:xfrm>
          <a:prstGeom prst="straightConnector1">
            <a:avLst/>
          </a:prstGeom>
          <a:ln w="190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9196272" y="5288046"/>
            <a:ext cx="1473093" cy="0"/>
          </a:xfrm>
          <a:prstGeom prst="line">
            <a:avLst/>
          </a:prstGeom>
          <a:ln w="190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H="1" flipV="1">
            <a:off x="1489780" y="2722145"/>
            <a:ext cx="466452" cy="5110"/>
          </a:xfrm>
          <a:prstGeom prst="line">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1" name="Freeform 170"/>
          <p:cNvSpPr/>
          <p:nvPr/>
        </p:nvSpPr>
        <p:spPr bwMode="auto">
          <a:xfrm>
            <a:off x="882586" y="2189832"/>
            <a:ext cx="273666" cy="499913"/>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2" name="Group 171"/>
          <p:cNvGrpSpPr/>
          <p:nvPr/>
        </p:nvGrpSpPr>
        <p:grpSpPr>
          <a:xfrm>
            <a:off x="235370" y="2099821"/>
            <a:ext cx="521769" cy="150896"/>
            <a:chOff x="-3915634" y="3840359"/>
            <a:chExt cx="3627209" cy="1023767"/>
          </a:xfrm>
          <a:solidFill>
            <a:schemeClr val="accent5"/>
          </a:solidFill>
        </p:grpSpPr>
        <p:sp>
          <p:nvSpPr>
            <p:cNvPr id="173" name="Freeform 172"/>
            <p:cNvSpPr>
              <a:spLocks noChangeArrowheads="1"/>
            </p:cNvSpPr>
            <p:nvPr/>
          </p:nvSpPr>
          <p:spPr bwMode="auto">
            <a:xfrm>
              <a:off x="-3915634" y="3840359"/>
              <a:ext cx="3627209" cy="1023767"/>
            </a:xfrm>
            <a:custGeom>
              <a:avLst/>
              <a:gdLst>
                <a:gd name="connsiteX0" fmla="*/ 456216 w 3627209"/>
                <a:gd name="connsiteY0" fmla="*/ 90117 h 1023767"/>
                <a:gd name="connsiteX1" fmla="*/ 236554 w 3627209"/>
                <a:gd name="connsiteY1" fmla="*/ 321039 h 1023767"/>
                <a:gd name="connsiteX2" fmla="*/ 456216 w 3627209"/>
                <a:gd name="connsiteY2" fmla="*/ 551961 h 1023767"/>
                <a:gd name="connsiteX3" fmla="*/ 675878 w 3627209"/>
                <a:gd name="connsiteY3" fmla="*/ 321039 h 1023767"/>
                <a:gd name="connsiteX4" fmla="*/ 456216 w 3627209"/>
                <a:gd name="connsiteY4" fmla="*/ 90117 h 1023767"/>
                <a:gd name="connsiteX5" fmla="*/ 0 w 3627209"/>
                <a:gd name="connsiteY5" fmla="*/ 0 h 1023767"/>
                <a:gd name="connsiteX6" fmla="*/ 3627209 w 3627209"/>
                <a:gd name="connsiteY6" fmla="*/ 0 h 1023767"/>
                <a:gd name="connsiteX7" fmla="*/ 3627209 w 3627209"/>
                <a:gd name="connsiteY7" fmla="*/ 630809 h 1023767"/>
                <a:gd name="connsiteX8" fmla="*/ 3627209 w 3627209"/>
                <a:gd name="connsiteY8" fmla="*/ 630817 h 1023767"/>
                <a:gd name="connsiteX9" fmla="*/ 3627206 w 3627209"/>
                <a:gd name="connsiteY9" fmla="*/ 630817 h 1023767"/>
                <a:gd name="connsiteX10" fmla="*/ 3593415 w 3627209"/>
                <a:gd name="connsiteY10" fmla="*/ 723132 h 1023767"/>
                <a:gd name="connsiteX11" fmla="*/ 2613392 w 3627209"/>
                <a:gd name="connsiteY11" fmla="*/ 723132 h 1023767"/>
                <a:gd name="connsiteX12" fmla="*/ 2613392 w 3627209"/>
                <a:gd name="connsiteY12" fmla="*/ 832273 h 1023767"/>
                <a:gd name="connsiteX13" fmla="*/ 3627209 w 3627209"/>
                <a:gd name="connsiteY13" fmla="*/ 832273 h 1023767"/>
                <a:gd name="connsiteX14" fmla="*/ 3627209 w 3627209"/>
                <a:gd name="connsiteY14" fmla="*/ 1023767 h 1023767"/>
                <a:gd name="connsiteX15" fmla="*/ 0 w 3627209"/>
                <a:gd name="connsiteY15" fmla="*/ 1023767 h 1023767"/>
                <a:gd name="connsiteX16" fmla="*/ 0 w 3627209"/>
                <a:gd name="connsiteY16" fmla="*/ 832273 h 1023767"/>
                <a:gd name="connsiteX17" fmla="*/ 1025077 w 3627209"/>
                <a:gd name="connsiteY17" fmla="*/ 832273 h 1023767"/>
                <a:gd name="connsiteX18" fmla="*/ 1025077 w 3627209"/>
                <a:gd name="connsiteY18" fmla="*/ 723132 h 1023767"/>
                <a:gd name="connsiteX19" fmla="*/ 33794 w 3627209"/>
                <a:gd name="connsiteY19" fmla="*/ 723132 h 1023767"/>
                <a:gd name="connsiteX20" fmla="*/ 3 w 3627209"/>
                <a:gd name="connsiteY20" fmla="*/ 630817 h 1023767"/>
                <a:gd name="connsiteX21" fmla="*/ 0 w 3627209"/>
                <a:gd name="connsiteY21" fmla="*/ 630817 h 1023767"/>
                <a:gd name="connsiteX22" fmla="*/ 0 w 3627209"/>
                <a:gd name="connsiteY22" fmla="*/ 630809 h 102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7209" h="1023767">
                  <a:moveTo>
                    <a:pt x="456216" y="90117"/>
                  </a:moveTo>
                  <a:cubicBezTo>
                    <a:pt x="334900" y="90117"/>
                    <a:pt x="236554" y="193504"/>
                    <a:pt x="236554" y="321039"/>
                  </a:cubicBezTo>
                  <a:cubicBezTo>
                    <a:pt x="236554" y="448574"/>
                    <a:pt x="334900" y="551961"/>
                    <a:pt x="456216" y="551961"/>
                  </a:cubicBezTo>
                  <a:cubicBezTo>
                    <a:pt x="577532" y="551961"/>
                    <a:pt x="675878" y="448574"/>
                    <a:pt x="675878" y="321039"/>
                  </a:cubicBezTo>
                  <a:cubicBezTo>
                    <a:pt x="675878" y="193504"/>
                    <a:pt x="577532" y="90117"/>
                    <a:pt x="456216" y="90117"/>
                  </a:cubicBezTo>
                  <a:close/>
                  <a:moveTo>
                    <a:pt x="0" y="0"/>
                  </a:moveTo>
                  <a:lnTo>
                    <a:pt x="3627209" y="0"/>
                  </a:lnTo>
                  <a:lnTo>
                    <a:pt x="3627209" y="630809"/>
                  </a:lnTo>
                  <a:lnTo>
                    <a:pt x="3627209" y="630817"/>
                  </a:lnTo>
                  <a:lnTo>
                    <a:pt x="3627206" y="630817"/>
                  </a:lnTo>
                  <a:lnTo>
                    <a:pt x="3593415" y="723132"/>
                  </a:lnTo>
                  <a:lnTo>
                    <a:pt x="2613392" y="723132"/>
                  </a:lnTo>
                  <a:lnTo>
                    <a:pt x="2613392" y="832273"/>
                  </a:lnTo>
                  <a:lnTo>
                    <a:pt x="3627209" y="832273"/>
                  </a:lnTo>
                  <a:lnTo>
                    <a:pt x="3627209" y="1023767"/>
                  </a:lnTo>
                  <a:lnTo>
                    <a:pt x="0" y="1023767"/>
                  </a:lnTo>
                  <a:lnTo>
                    <a:pt x="0" y="832273"/>
                  </a:lnTo>
                  <a:lnTo>
                    <a:pt x="1025077" y="832273"/>
                  </a:lnTo>
                  <a:lnTo>
                    <a:pt x="1025077" y="723132"/>
                  </a:lnTo>
                  <a:lnTo>
                    <a:pt x="33794" y="723132"/>
                  </a:lnTo>
                  <a:lnTo>
                    <a:pt x="3" y="630817"/>
                  </a:lnTo>
                  <a:lnTo>
                    <a:pt x="0" y="630817"/>
                  </a:lnTo>
                  <a:lnTo>
                    <a:pt x="0" y="63080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4" name="Oval 13"/>
            <p:cNvSpPr>
              <a:spLocks noChangeArrowheads="1"/>
            </p:cNvSpPr>
            <p:nvPr/>
          </p:nvSpPr>
          <p:spPr bwMode="auto">
            <a:xfrm>
              <a:off x="-3566434" y="4043122"/>
              <a:ext cx="214031" cy="2252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75" name="Freeform 73"/>
          <p:cNvSpPr>
            <a:spLocks noEditPoints="1"/>
          </p:cNvSpPr>
          <p:nvPr/>
        </p:nvSpPr>
        <p:spPr bwMode="auto">
          <a:xfrm>
            <a:off x="384443" y="2551026"/>
            <a:ext cx="334009" cy="34223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127"/>
          <p:cNvSpPr>
            <a:spLocks noEditPoints="1"/>
          </p:cNvSpPr>
          <p:nvPr/>
        </p:nvSpPr>
        <p:spPr bwMode="auto">
          <a:xfrm>
            <a:off x="756235" y="2934265"/>
            <a:ext cx="375109" cy="37751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accent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176"/>
          <p:cNvSpPr>
            <a:spLocks noChangeArrowheads="1"/>
          </p:cNvSpPr>
          <p:nvPr/>
        </p:nvSpPr>
        <p:spPr bwMode="auto">
          <a:xfrm>
            <a:off x="233081" y="3105520"/>
            <a:ext cx="290940" cy="352832"/>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101601" y="3372145"/>
            <a:ext cx="1544513" cy="1828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505050"/>
                </a:solidFill>
                <a:latin typeface="Calibri" panose="020F0502020204030204"/>
              </a:rPr>
              <a:t>Devices</a:t>
            </a:r>
          </a:p>
        </p:txBody>
      </p:sp>
      <p:sp>
        <p:nvSpPr>
          <p:cNvPr id="179" name="Rectangle 178"/>
          <p:cNvSpPr/>
          <p:nvPr/>
        </p:nvSpPr>
        <p:spPr bwMode="auto">
          <a:xfrm>
            <a:off x="10424979" y="4046644"/>
            <a:ext cx="1544513" cy="1828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5" tIns="0" rIns="87855" bIns="0" numCol="1" rtlCol="0" anchor="ctr" anchorCtr="0" compatLnSpc="1">
            <a:prstTxWarp prst="textNoShape">
              <a:avLst/>
            </a:prstTxWarp>
          </a:bodyPr>
          <a:lstStyle/>
          <a:p>
            <a:pPr algn="ctr" defTabSz="895751" fontAlgn="base">
              <a:spcBef>
                <a:spcPct val="0"/>
              </a:spcBef>
              <a:spcAft>
                <a:spcPct val="0"/>
              </a:spcAft>
            </a:pPr>
            <a:r>
              <a:rPr lang="en-US" sz="1200" dirty="0">
                <a:solidFill>
                  <a:srgbClr val="505050"/>
                </a:solidFill>
                <a:latin typeface="Calibri" panose="020F0502020204030204"/>
              </a:rPr>
              <a:t>Presentation, Dashboarding</a:t>
            </a:r>
          </a:p>
        </p:txBody>
      </p:sp>
      <p:cxnSp>
        <p:nvCxnSpPr>
          <p:cNvPr id="22" name="Straight Arrow Connector 21"/>
          <p:cNvCxnSpPr/>
          <p:nvPr/>
        </p:nvCxnSpPr>
        <p:spPr>
          <a:xfrm>
            <a:off x="3536277" y="2726474"/>
            <a:ext cx="2653809" cy="0"/>
          </a:xfrm>
          <a:prstGeom prst="straightConnector1">
            <a:avLst/>
          </a:prstGeom>
          <a:ln w="22225"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Straight Arrow Connector 115"/>
          <p:cNvCxnSpPr>
            <a:cxnSpLocks/>
          </p:cNvCxnSpPr>
          <p:nvPr/>
        </p:nvCxnSpPr>
        <p:spPr>
          <a:xfrm>
            <a:off x="2394284" y="3484347"/>
            <a:ext cx="0" cy="2405111"/>
          </a:xfrm>
          <a:prstGeom prst="straightConnector1">
            <a:avLst/>
          </a:prstGeom>
          <a:ln w="22225"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7874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anim calcmode="lin" valueType="num">
                                      <p:cBhvr>
                                        <p:cTn id="11" dur="500" fill="hold"/>
                                        <p:tgtEl>
                                          <p:spTgt spid="143"/>
                                        </p:tgtEl>
                                        <p:attrNameLst>
                                          <p:attrName>ppt_w</p:attrName>
                                        </p:attrNameLst>
                                      </p:cBhvr>
                                      <p:tavLst>
                                        <p:tav tm="0">
                                          <p:val>
                                            <p:fltVal val="0"/>
                                          </p:val>
                                        </p:tav>
                                        <p:tav tm="100000">
                                          <p:val>
                                            <p:strVal val="#ppt_w"/>
                                          </p:val>
                                        </p:tav>
                                      </p:tavLst>
                                    </p:anim>
                                    <p:anim calcmode="lin" valueType="num">
                                      <p:cBhvr>
                                        <p:cTn id="12" dur="500" fill="hold"/>
                                        <p:tgtEl>
                                          <p:spTgt spid="14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 calcmode="lin" valueType="num">
                                      <p:cBhvr>
                                        <p:cTn id="15" dur="500" fill="hold"/>
                                        <p:tgtEl>
                                          <p:spTgt spid="149"/>
                                        </p:tgtEl>
                                        <p:attrNameLst>
                                          <p:attrName>ppt_w</p:attrName>
                                        </p:attrNameLst>
                                      </p:cBhvr>
                                      <p:tavLst>
                                        <p:tav tm="0">
                                          <p:val>
                                            <p:fltVal val="0"/>
                                          </p:val>
                                        </p:tav>
                                        <p:tav tm="100000">
                                          <p:val>
                                            <p:strVal val="#ppt_w"/>
                                          </p:val>
                                        </p:tav>
                                      </p:tavLst>
                                    </p:anim>
                                    <p:anim calcmode="lin" valueType="num">
                                      <p:cBhvr>
                                        <p:cTn id="16" dur="500" fill="hold"/>
                                        <p:tgtEl>
                                          <p:spTgt spid="14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 calcmode="lin" valueType="num">
                                      <p:cBhvr>
                                        <p:cTn id="19" dur="500" fill="hold"/>
                                        <p:tgtEl>
                                          <p:spTgt spid="151"/>
                                        </p:tgtEl>
                                        <p:attrNameLst>
                                          <p:attrName>ppt_w</p:attrName>
                                        </p:attrNameLst>
                                      </p:cBhvr>
                                      <p:tavLst>
                                        <p:tav tm="0">
                                          <p:val>
                                            <p:fltVal val="0"/>
                                          </p:val>
                                        </p:tav>
                                        <p:tav tm="100000">
                                          <p:val>
                                            <p:strVal val="#ppt_w"/>
                                          </p:val>
                                        </p:tav>
                                      </p:tavLst>
                                    </p:anim>
                                    <p:anim calcmode="lin" valueType="num">
                                      <p:cBhvr>
                                        <p:cTn id="20" dur="500" fill="hold"/>
                                        <p:tgtEl>
                                          <p:spTgt spid="15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71"/>
                                        </p:tgtEl>
                                        <p:attrNameLst>
                                          <p:attrName>style.visibility</p:attrName>
                                        </p:attrNameLst>
                                      </p:cBhvr>
                                      <p:to>
                                        <p:strVal val="visible"/>
                                      </p:to>
                                    </p:set>
                                    <p:anim calcmode="lin" valueType="num">
                                      <p:cBhvr>
                                        <p:cTn id="23" dur="500" fill="hold"/>
                                        <p:tgtEl>
                                          <p:spTgt spid="171"/>
                                        </p:tgtEl>
                                        <p:attrNameLst>
                                          <p:attrName>ppt_w</p:attrName>
                                        </p:attrNameLst>
                                      </p:cBhvr>
                                      <p:tavLst>
                                        <p:tav tm="0">
                                          <p:val>
                                            <p:fltVal val="0"/>
                                          </p:val>
                                        </p:tav>
                                        <p:tav tm="100000">
                                          <p:val>
                                            <p:strVal val="#ppt_w"/>
                                          </p:val>
                                        </p:tav>
                                      </p:tavLst>
                                    </p:anim>
                                    <p:anim calcmode="lin" valueType="num">
                                      <p:cBhvr>
                                        <p:cTn id="24" dur="500" fill="hold"/>
                                        <p:tgtEl>
                                          <p:spTgt spid="17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172"/>
                                        </p:tgtEl>
                                        <p:attrNameLst>
                                          <p:attrName>style.visibility</p:attrName>
                                        </p:attrNameLst>
                                      </p:cBhvr>
                                      <p:to>
                                        <p:strVal val="visible"/>
                                      </p:to>
                                    </p:set>
                                    <p:anim calcmode="lin" valueType="num">
                                      <p:cBhvr>
                                        <p:cTn id="27" dur="500" fill="hold"/>
                                        <p:tgtEl>
                                          <p:spTgt spid="172"/>
                                        </p:tgtEl>
                                        <p:attrNameLst>
                                          <p:attrName>ppt_w</p:attrName>
                                        </p:attrNameLst>
                                      </p:cBhvr>
                                      <p:tavLst>
                                        <p:tav tm="0">
                                          <p:val>
                                            <p:fltVal val="0"/>
                                          </p:val>
                                        </p:tav>
                                        <p:tav tm="100000">
                                          <p:val>
                                            <p:strVal val="#ppt_w"/>
                                          </p:val>
                                        </p:tav>
                                      </p:tavLst>
                                    </p:anim>
                                    <p:anim calcmode="lin" valueType="num">
                                      <p:cBhvr>
                                        <p:cTn id="28" dur="500" fill="hold"/>
                                        <p:tgtEl>
                                          <p:spTgt spid="172"/>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 calcmode="lin" valueType="num">
                                      <p:cBhvr>
                                        <p:cTn id="31" dur="500" fill="hold"/>
                                        <p:tgtEl>
                                          <p:spTgt spid="175"/>
                                        </p:tgtEl>
                                        <p:attrNameLst>
                                          <p:attrName>ppt_w</p:attrName>
                                        </p:attrNameLst>
                                      </p:cBhvr>
                                      <p:tavLst>
                                        <p:tav tm="0">
                                          <p:val>
                                            <p:fltVal val="0"/>
                                          </p:val>
                                        </p:tav>
                                        <p:tav tm="100000">
                                          <p:val>
                                            <p:strVal val="#ppt_w"/>
                                          </p:val>
                                        </p:tav>
                                      </p:tavLst>
                                    </p:anim>
                                    <p:anim calcmode="lin" valueType="num">
                                      <p:cBhvr>
                                        <p:cTn id="32" dur="500" fill="hold"/>
                                        <p:tgtEl>
                                          <p:spTgt spid="175"/>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anim calcmode="lin" valueType="num">
                                      <p:cBhvr>
                                        <p:cTn id="35" dur="500" fill="hold"/>
                                        <p:tgtEl>
                                          <p:spTgt spid="176"/>
                                        </p:tgtEl>
                                        <p:attrNameLst>
                                          <p:attrName>ppt_w</p:attrName>
                                        </p:attrNameLst>
                                      </p:cBhvr>
                                      <p:tavLst>
                                        <p:tav tm="0">
                                          <p:val>
                                            <p:fltVal val="0"/>
                                          </p:val>
                                        </p:tav>
                                        <p:tav tm="100000">
                                          <p:val>
                                            <p:strVal val="#ppt_w"/>
                                          </p:val>
                                        </p:tav>
                                      </p:tavLst>
                                    </p:anim>
                                    <p:anim calcmode="lin" valueType="num">
                                      <p:cBhvr>
                                        <p:cTn id="36" dur="500" fill="hold"/>
                                        <p:tgtEl>
                                          <p:spTgt spid="176"/>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77"/>
                                        </p:tgtEl>
                                        <p:attrNameLst>
                                          <p:attrName>style.visibility</p:attrName>
                                        </p:attrNameLst>
                                      </p:cBhvr>
                                      <p:to>
                                        <p:strVal val="visible"/>
                                      </p:to>
                                    </p:set>
                                    <p:anim calcmode="lin" valueType="num">
                                      <p:cBhvr>
                                        <p:cTn id="39" dur="500" fill="hold"/>
                                        <p:tgtEl>
                                          <p:spTgt spid="177"/>
                                        </p:tgtEl>
                                        <p:attrNameLst>
                                          <p:attrName>ppt_w</p:attrName>
                                        </p:attrNameLst>
                                      </p:cBhvr>
                                      <p:tavLst>
                                        <p:tav tm="0">
                                          <p:val>
                                            <p:fltVal val="0"/>
                                          </p:val>
                                        </p:tav>
                                        <p:tav tm="100000">
                                          <p:val>
                                            <p:strVal val="#ppt_w"/>
                                          </p:val>
                                        </p:tav>
                                      </p:tavLst>
                                    </p:anim>
                                    <p:anim calcmode="lin" valueType="num">
                                      <p:cBhvr>
                                        <p:cTn id="40" dur="500" fill="hold"/>
                                        <p:tgtEl>
                                          <p:spTgt spid="1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71" grpId="0" animBg="1"/>
      <p:bldP spid="175" grpId="0" animBg="1"/>
      <p:bldP spid="176" grpId="0" animBg="1"/>
      <p:bldP spid="17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083143" y="4999383"/>
            <a:ext cx="930031" cy="866107"/>
          </a:xfrm>
          <a:prstGeom prst="rect">
            <a:avLst/>
          </a:prstGeom>
          <a:solidFill>
            <a:srgbClr val="BFBFB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40754" y="52164"/>
            <a:ext cx="11655840" cy="899665"/>
          </a:xfrm>
        </p:spPr>
        <p:txBody>
          <a:bodyPr/>
          <a:lstStyle/>
          <a:p>
            <a:r>
              <a:rPr lang="en-US" sz="4400" dirty="0"/>
              <a:t>Analytics with IoT Suite preconfigured solutions</a:t>
            </a:r>
          </a:p>
        </p:txBody>
      </p:sp>
      <p:sp>
        <p:nvSpPr>
          <p:cNvPr id="119" name="Line 18"/>
          <p:cNvSpPr>
            <a:spLocks noChangeShapeType="1"/>
          </p:cNvSpPr>
          <p:nvPr/>
        </p:nvSpPr>
        <p:spPr bwMode="auto">
          <a:xfrm>
            <a:off x="1848013"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20" name="Line 83"/>
          <p:cNvSpPr>
            <a:spLocks noChangeShapeType="1"/>
          </p:cNvSpPr>
          <p:nvPr/>
        </p:nvSpPr>
        <p:spPr bwMode="auto">
          <a:xfrm flipH="1">
            <a:off x="1848013"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22" name="Rectangle 16"/>
          <p:cNvSpPr>
            <a:spLocks noChangeArrowheads="1"/>
          </p:cNvSpPr>
          <p:nvPr/>
        </p:nvSpPr>
        <p:spPr bwMode="auto">
          <a:xfrm>
            <a:off x="268928" y="1853977"/>
            <a:ext cx="1407503" cy="401151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225">
              <a:defRPr/>
            </a:pPr>
            <a:r>
              <a:rPr lang="en-US" altLang="en-US" sz="1568" kern="0" dirty="0">
                <a:solidFill>
                  <a:schemeClr val="bg1"/>
                </a:solidFill>
                <a:cs typeface="Segoe UI Light" panose="020B0502040204020203" pitchFamily="34" charset="0"/>
              </a:rPr>
              <a:t>Devices</a:t>
            </a:r>
            <a:endParaRPr lang="en-US" sz="1568"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2885420" y="1255487"/>
            <a:ext cx="6431936" cy="4610006"/>
          </a:xfrm>
          <a:prstGeom prst="rect">
            <a:avLst/>
          </a:prstGeom>
          <a:noFill/>
          <a:ln w="6350">
            <a:solidFill>
              <a:schemeClr val="tx1"/>
            </a:solidFill>
          </a:ln>
        </p:spPr>
        <p:txBody>
          <a:bodyPr vert="horz" wrap="square" lIns="89642" tIns="44821" rIns="89642" bIns="44821" numCol="1" anchor="t" anchorCtr="0" compatLnSpc="1">
            <a:prstTxWarp prst="textNoShape">
              <a:avLst/>
            </a:prstTxWarp>
          </a:bodyPr>
          <a:lstStyle/>
          <a:p>
            <a:pPr defTabSz="896386">
              <a:defRPr/>
            </a:pPr>
            <a:r>
              <a:rPr lang="en-US" altLang="en-US" sz="1765" dirty="0">
                <a:latin typeface="Segoe UI Light" panose="020B0502040204020203" pitchFamily="34" charset="0"/>
              </a:rPr>
              <a:t>Azure IoT Suite Remote Monitoring and Predictive Maintenance*</a:t>
            </a:r>
            <a:endParaRPr lang="en-US" sz="1765" dirty="0">
              <a:latin typeface="Segoe UI"/>
            </a:endParaRPr>
          </a:p>
        </p:txBody>
      </p:sp>
      <p:grpSp>
        <p:nvGrpSpPr>
          <p:cNvPr id="127" name="Group 126"/>
          <p:cNvGrpSpPr/>
          <p:nvPr/>
        </p:nvGrpSpPr>
        <p:grpSpPr>
          <a:xfrm>
            <a:off x="659488" y="3401325"/>
            <a:ext cx="717261" cy="741639"/>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31" name="Rectangle 20"/>
          <p:cNvSpPr>
            <a:spLocks noChangeArrowheads="1"/>
          </p:cNvSpPr>
          <p:nvPr/>
        </p:nvSpPr>
        <p:spPr bwMode="auto">
          <a:xfrm>
            <a:off x="10420940" y="1853977"/>
            <a:ext cx="1503510" cy="401151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225">
              <a:defRPr/>
            </a:pPr>
            <a:r>
              <a:rPr lang="en-US" altLang="en-US" sz="1568" kern="0" dirty="0">
                <a:solidFill>
                  <a:schemeClr val="bg1"/>
                </a:solidFill>
                <a:cs typeface="Segoe UI Light" panose="020B0502040204020203" pitchFamily="34" charset="0"/>
              </a:rPr>
              <a:t>Back end systems and processes</a:t>
            </a:r>
          </a:p>
          <a:p>
            <a:pPr algn="ctr" defTabSz="914225">
              <a:defRPr/>
            </a:pPr>
            <a:endParaRPr lang="en-US" sz="1568"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731760" y="4068618"/>
            <a:ext cx="33664" cy="15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980" dirty="0">
                <a:solidFill>
                  <a:srgbClr val="00188F"/>
                </a:solidFill>
                <a:latin typeface="Segoe UI" panose="020B0502040204020203" pitchFamily="34" charset="0"/>
              </a:rPr>
              <a:t> </a:t>
            </a:r>
            <a:endParaRPr lang="en-US" altLang="en-US" sz="1765" dirty="0">
              <a:solidFill>
                <a:prstClr val="black"/>
              </a:solidFill>
            </a:endParaRPr>
          </a:p>
        </p:txBody>
      </p:sp>
      <p:sp>
        <p:nvSpPr>
          <p:cNvPr id="133" name="Freeform 132"/>
          <p:cNvSpPr>
            <a:spLocks noChangeAspect="1"/>
          </p:cNvSpPr>
          <p:nvPr/>
        </p:nvSpPr>
        <p:spPr bwMode="auto">
          <a:xfrm rot="5280000">
            <a:off x="3167938" y="3807000"/>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134" name="Group 133"/>
          <p:cNvGrpSpPr/>
          <p:nvPr/>
        </p:nvGrpSpPr>
        <p:grpSpPr>
          <a:xfrm>
            <a:off x="5260561" y="3841477"/>
            <a:ext cx="474669" cy="488676"/>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43" name="Rectangle 180"/>
          <p:cNvSpPr>
            <a:spLocks noChangeArrowheads="1"/>
          </p:cNvSpPr>
          <p:nvPr/>
        </p:nvSpPr>
        <p:spPr bwMode="auto">
          <a:xfrm>
            <a:off x="5185859" y="4387736"/>
            <a:ext cx="630169"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Event Hub</a:t>
            </a:r>
            <a:endParaRPr lang="en-US" altLang="en-US" sz="1765" dirty="0"/>
          </a:p>
        </p:txBody>
      </p:sp>
      <p:sp>
        <p:nvSpPr>
          <p:cNvPr id="144" name="Line 181"/>
          <p:cNvSpPr>
            <a:spLocks noChangeShapeType="1"/>
          </p:cNvSpPr>
          <p:nvPr/>
        </p:nvSpPr>
        <p:spPr bwMode="auto">
          <a:xfrm>
            <a:off x="3618672" y="4104490"/>
            <a:ext cx="42457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5" name="Line 183"/>
          <p:cNvSpPr>
            <a:spLocks noChangeShapeType="1"/>
          </p:cNvSpPr>
          <p:nvPr/>
        </p:nvSpPr>
        <p:spPr bwMode="auto">
          <a:xfrm>
            <a:off x="5743012" y="4104490"/>
            <a:ext cx="45132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46" name="Group 145"/>
          <p:cNvGrpSpPr/>
          <p:nvPr/>
        </p:nvGrpSpPr>
        <p:grpSpPr>
          <a:xfrm>
            <a:off x="5280793" y="3036873"/>
            <a:ext cx="449768" cy="390630"/>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51" name="Rectangle 189"/>
          <p:cNvSpPr>
            <a:spLocks noChangeArrowheads="1"/>
          </p:cNvSpPr>
          <p:nvPr/>
        </p:nvSpPr>
        <p:spPr bwMode="auto">
          <a:xfrm>
            <a:off x="5083143" y="3424391"/>
            <a:ext cx="850177"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a:latin typeface="Segoe UI" panose="020B0502040204020203" pitchFamily="34" charset="0"/>
              </a:rPr>
              <a:t>Storage blobs</a:t>
            </a:r>
            <a:endParaRPr lang="en-US" altLang="en-US" sz="1765"/>
          </a:p>
        </p:txBody>
      </p:sp>
      <p:sp>
        <p:nvSpPr>
          <p:cNvPr id="152" name="Freeform 190"/>
          <p:cNvSpPr>
            <a:spLocks noEditPoints="1"/>
          </p:cNvSpPr>
          <p:nvPr/>
        </p:nvSpPr>
        <p:spPr bwMode="auto">
          <a:xfrm>
            <a:off x="7363113" y="3032205"/>
            <a:ext cx="305033" cy="398411"/>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3" name="Rectangle 191"/>
          <p:cNvSpPr>
            <a:spLocks noChangeArrowheads="1"/>
          </p:cNvSpPr>
          <p:nvPr/>
        </p:nvSpPr>
        <p:spPr bwMode="auto">
          <a:xfrm>
            <a:off x="7129669" y="3424391"/>
            <a:ext cx="815604"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err="1">
                <a:latin typeface="Segoe UI" panose="020B0502040204020203" pitchFamily="34" charset="0"/>
              </a:rPr>
              <a:t>DocumentDB</a:t>
            </a:r>
            <a:endParaRPr lang="en-US" altLang="en-US" sz="1765" dirty="0"/>
          </a:p>
        </p:txBody>
      </p:sp>
      <p:sp>
        <p:nvSpPr>
          <p:cNvPr id="154" name="Freeform 192"/>
          <p:cNvSpPr>
            <a:spLocks/>
          </p:cNvSpPr>
          <p:nvPr/>
        </p:nvSpPr>
        <p:spPr bwMode="auto">
          <a:xfrm>
            <a:off x="6743708" y="3712304"/>
            <a:ext cx="771921" cy="368842"/>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55" name="Freeform 194"/>
          <p:cNvSpPr>
            <a:spLocks/>
          </p:cNvSpPr>
          <p:nvPr/>
        </p:nvSpPr>
        <p:spPr bwMode="auto">
          <a:xfrm>
            <a:off x="4409269" y="3232966"/>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56" name="Group 155"/>
          <p:cNvGrpSpPr/>
          <p:nvPr/>
        </p:nvGrpSpPr>
        <p:grpSpPr>
          <a:xfrm>
            <a:off x="6258145" y="2283627"/>
            <a:ext cx="498014" cy="441987"/>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grpSp>
      <p:sp>
        <p:nvSpPr>
          <p:cNvPr id="172" name="Rectangle 212"/>
          <p:cNvSpPr>
            <a:spLocks noChangeArrowheads="1"/>
          </p:cNvSpPr>
          <p:nvPr/>
        </p:nvSpPr>
        <p:spPr bwMode="auto">
          <a:xfrm>
            <a:off x="6153316" y="2751312"/>
            <a:ext cx="716601"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Web/</a:t>
            </a:r>
            <a:br>
              <a:rPr lang="en-US" altLang="en-US" sz="1078" dirty="0">
                <a:latin typeface="Segoe UI" panose="020B0502040204020203" pitchFamily="34" charset="0"/>
              </a:rPr>
            </a:br>
            <a:r>
              <a:rPr lang="en-US" altLang="en-US" sz="1078" dirty="0">
                <a:latin typeface="Segoe UI" panose="020B0502040204020203" pitchFamily="34" charset="0"/>
              </a:rPr>
              <a:t>Mobile App</a:t>
            </a:r>
            <a:endParaRPr lang="en-US" altLang="en-US" sz="1765" dirty="0"/>
          </a:p>
        </p:txBody>
      </p:sp>
      <p:sp>
        <p:nvSpPr>
          <p:cNvPr id="173" name="Freeform 213"/>
          <p:cNvSpPr>
            <a:spLocks/>
          </p:cNvSpPr>
          <p:nvPr/>
        </p:nvSpPr>
        <p:spPr bwMode="auto">
          <a:xfrm>
            <a:off x="6837086" y="2504621"/>
            <a:ext cx="678544" cy="432649"/>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4" name="Freeform 216"/>
          <p:cNvSpPr>
            <a:spLocks/>
          </p:cNvSpPr>
          <p:nvPr/>
        </p:nvSpPr>
        <p:spPr bwMode="auto">
          <a:xfrm>
            <a:off x="5506455" y="2504621"/>
            <a:ext cx="670763" cy="518246"/>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5" name="Line 217"/>
          <p:cNvSpPr>
            <a:spLocks noChangeShapeType="1"/>
          </p:cNvSpPr>
          <p:nvPr/>
        </p:nvSpPr>
        <p:spPr bwMode="auto">
          <a:xfrm flipV="1">
            <a:off x="6507152" y="3162932"/>
            <a:ext cx="0" cy="690994"/>
          </a:xfrm>
          <a:prstGeom prst="line">
            <a:avLst/>
          </a:prstGeom>
          <a:noFill/>
          <a:ln w="6350" cap="rnd">
            <a:solidFill>
              <a:schemeClr val="bg1">
                <a:lumMod val="50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6" name="Freeform 218"/>
          <p:cNvSpPr>
            <a:spLocks/>
          </p:cNvSpPr>
          <p:nvPr/>
        </p:nvSpPr>
        <p:spPr bwMode="auto">
          <a:xfrm>
            <a:off x="6444900" y="2994854"/>
            <a:ext cx="124503" cy="124503"/>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77" name="Freeform 234"/>
          <p:cNvSpPr>
            <a:spLocks/>
          </p:cNvSpPr>
          <p:nvPr/>
        </p:nvSpPr>
        <p:spPr bwMode="auto">
          <a:xfrm>
            <a:off x="3436296" y="2504621"/>
            <a:ext cx="2770980" cy="126215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78" name="Group 177"/>
          <p:cNvGrpSpPr/>
          <p:nvPr/>
        </p:nvGrpSpPr>
        <p:grpSpPr>
          <a:xfrm>
            <a:off x="4094898" y="3841477"/>
            <a:ext cx="628741" cy="488676"/>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83" name="Rectangle 240"/>
          <p:cNvSpPr>
            <a:spLocks noChangeArrowheads="1"/>
          </p:cNvSpPr>
          <p:nvPr/>
        </p:nvSpPr>
        <p:spPr bwMode="auto">
          <a:xfrm>
            <a:off x="4138186" y="4387735"/>
            <a:ext cx="542165" cy="3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Stream </a:t>
            </a:r>
            <a:br>
              <a:rPr lang="en-US" altLang="en-US" sz="1078" dirty="0">
                <a:latin typeface="Segoe UI" panose="020B0502040204020203" pitchFamily="34" charset="0"/>
              </a:rPr>
            </a:br>
            <a:r>
              <a:rPr lang="en-US" altLang="en-US" sz="1078" dirty="0">
                <a:latin typeface="Segoe UI" panose="020B0502040204020203" pitchFamily="34" charset="0"/>
              </a:rPr>
              <a:t>Analytics</a:t>
            </a:r>
            <a:endParaRPr lang="en-US" altLang="en-US" sz="1765" dirty="0"/>
          </a:p>
        </p:txBody>
      </p:sp>
      <p:sp>
        <p:nvSpPr>
          <p:cNvPr id="184" name="Line 241"/>
          <p:cNvSpPr>
            <a:spLocks noChangeShapeType="1"/>
          </p:cNvSpPr>
          <p:nvPr/>
        </p:nvSpPr>
        <p:spPr bwMode="auto">
          <a:xfrm>
            <a:off x="4740759" y="4104490"/>
            <a:ext cx="41864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nvGrpSpPr>
          <p:cNvPr id="185" name="Group 184"/>
          <p:cNvGrpSpPr/>
          <p:nvPr/>
        </p:nvGrpSpPr>
        <p:grpSpPr>
          <a:xfrm>
            <a:off x="8633048" y="3876493"/>
            <a:ext cx="417087" cy="418643"/>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188" name="Rectangle 250"/>
          <p:cNvSpPr>
            <a:spLocks noChangeArrowheads="1"/>
          </p:cNvSpPr>
          <p:nvPr/>
        </p:nvSpPr>
        <p:spPr bwMode="auto">
          <a:xfrm>
            <a:off x="8474307" y="4387736"/>
            <a:ext cx="674170"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Logic Apps</a:t>
            </a:r>
            <a:endParaRPr lang="en-US" altLang="en-US" sz="1765" dirty="0"/>
          </a:p>
        </p:txBody>
      </p:sp>
      <p:sp>
        <p:nvSpPr>
          <p:cNvPr id="189" name="Line 251"/>
          <p:cNvSpPr>
            <a:spLocks noChangeShapeType="1"/>
          </p:cNvSpPr>
          <p:nvPr/>
        </p:nvSpPr>
        <p:spPr bwMode="auto">
          <a:xfrm>
            <a:off x="6743708" y="4081146"/>
            <a:ext cx="1785068"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96" name="Rectangle 260"/>
          <p:cNvSpPr>
            <a:spLocks noChangeArrowheads="1"/>
          </p:cNvSpPr>
          <p:nvPr/>
        </p:nvSpPr>
        <p:spPr bwMode="auto">
          <a:xfrm>
            <a:off x="3129996" y="4387736"/>
            <a:ext cx="48559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IoT Hub</a:t>
            </a:r>
            <a:endParaRPr lang="en-US" altLang="en-US" sz="1765" dirty="0"/>
          </a:p>
        </p:txBody>
      </p:sp>
      <p:grpSp>
        <p:nvGrpSpPr>
          <p:cNvPr id="197" name="Group 196"/>
          <p:cNvGrpSpPr/>
          <p:nvPr/>
        </p:nvGrpSpPr>
        <p:grpSpPr>
          <a:xfrm>
            <a:off x="6258145" y="3865600"/>
            <a:ext cx="498014" cy="440431"/>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212" name="Rectangle 275"/>
          <p:cNvSpPr>
            <a:spLocks noChangeArrowheads="1"/>
          </p:cNvSpPr>
          <p:nvPr/>
        </p:nvSpPr>
        <p:spPr bwMode="auto">
          <a:xfrm>
            <a:off x="6214569" y="4387736"/>
            <a:ext cx="590881" cy="16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Web Jobs</a:t>
            </a:r>
            <a:endParaRPr lang="en-US" altLang="en-US" sz="1765" dirty="0"/>
          </a:p>
        </p:txBody>
      </p:sp>
      <p:sp>
        <p:nvSpPr>
          <p:cNvPr id="221" name="Line 18"/>
          <p:cNvSpPr>
            <a:spLocks noChangeShapeType="1"/>
          </p:cNvSpPr>
          <p:nvPr/>
        </p:nvSpPr>
        <p:spPr bwMode="auto">
          <a:xfrm>
            <a:off x="9420935" y="4171442"/>
            <a:ext cx="896425"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222" name="Line 83"/>
          <p:cNvSpPr>
            <a:spLocks noChangeShapeType="1"/>
          </p:cNvSpPr>
          <p:nvPr/>
        </p:nvSpPr>
        <p:spPr bwMode="auto">
          <a:xfrm flipH="1">
            <a:off x="9420935" y="3941080"/>
            <a:ext cx="896425" cy="0"/>
          </a:xfrm>
          <a:prstGeom prst="line">
            <a:avLst/>
          </a:prstGeom>
          <a:solidFill>
            <a:schemeClr val="tx1"/>
          </a:solidFill>
          <a:ln w="6350" cap="rnd">
            <a:solidFill>
              <a:schemeClr val="tx1"/>
            </a:solidFill>
            <a:prstDash val="solid"/>
            <a:round/>
            <a:headEnd type="triangle" w="med" len="sm"/>
            <a:tailEnd/>
          </a:ln>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223" name="Rectangle 128"/>
          <p:cNvSpPr>
            <a:spLocks noChangeArrowheads="1"/>
          </p:cNvSpPr>
          <p:nvPr/>
        </p:nvSpPr>
        <p:spPr bwMode="auto">
          <a:xfrm>
            <a:off x="514476" y="4272922"/>
            <a:ext cx="983943"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372" dirty="0">
                <a:solidFill>
                  <a:prstClr val="white"/>
                </a:solidFill>
                <a:latin typeface="Segoe UI" panose="020B0502040204020203" pitchFamily="34" charset="0"/>
              </a:rPr>
              <a:t>C# simulator</a:t>
            </a:r>
            <a:endParaRPr lang="en-US" altLang="en-US" sz="1372" dirty="0">
              <a:solidFill>
                <a:prstClr val="white"/>
              </a:solidFill>
            </a:endParaRPr>
          </a:p>
        </p:txBody>
      </p:sp>
      <p:sp>
        <p:nvSpPr>
          <p:cNvPr id="112" name="Freeform 194"/>
          <p:cNvSpPr>
            <a:spLocks/>
          </p:cNvSpPr>
          <p:nvPr/>
        </p:nvSpPr>
        <p:spPr bwMode="auto">
          <a:xfrm flipV="1">
            <a:off x="4409269" y="4810662"/>
            <a:ext cx="757914" cy="627187"/>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317" name="Freeform 194"/>
          <p:cNvSpPr>
            <a:spLocks/>
          </p:cNvSpPr>
          <p:nvPr/>
        </p:nvSpPr>
        <p:spPr bwMode="auto">
          <a:xfrm rot="16200000" flipV="1">
            <a:off x="5902773" y="4841209"/>
            <a:ext cx="634926" cy="57383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11" name="Freeform 110"/>
          <p:cNvSpPr>
            <a:spLocks noChangeAspect="1"/>
          </p:cNvSpPr>
          <p:nvPr/>
        </p:nvSpPr>
        <p:spPr>
          <a:xfrm>
            <a:off x="5326345" y="5174646"/>
            <a:ext cx="376805" cy="399697"/>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endParaRPr>
          </a:p>
        </p:txBody>
      </p:sp>
      <p:sp>
        <p:nvSpPr>
          <p:cNvPr id="318" name="Rectangle 180"/>
          <p:cNvSpPr>
            <a:spLocks noChangeArrowheads="1"/>
          </p:cNvSpPr>
          <p:nvPr/>
        </p:nvSpPr>
        <p:spPr bwMode="auto">
          <a:xfrm>
            <a:off x="5223214" y="5594772"/>
            <a:ext cx="674865" cy="16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078" dirty="0">
                <a:latin typeface="Segoe UI" panose="020B0502040204020203" pitchFamily="34" charset="0"/>
              </a:rPr>
              <a:t>* Azure ML</a:t>
            </a:r>
            <a:endParaRPr lang="en-US" altLang="en-US" sz="1765" dirty="0"/>
          </a:p>
        </p:txBody>
      </p:sp>
      <p:sp>
        <p:nvSpPr>
          <p:cNvPr id="4" name="TextBox 3"/>
          <p:cNvSpPr txBox="1"/>
          <p:nvPr/>
        </p:nvSpPr>
        <p:spPr>
          <a:xfrm>
            <a:off x="268928" y="6251713"/>
            <a:ext cx="6387627" cy="517065"/>
          </a:xfrm>
          <a:prstGeom prst="rect">
            <a:avLst/>
          </a:prstGeom>
          <a:solidFill>
            <a:srgbClr val="BFBFBF">
              <a:alpha val="25098"/>
            </a:srgbClr>
          </a:solid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Machine Learning available with Predictive Maintenance only </a:t>
            </a:r>
          </a:p>
        </p:txBody>
      </p:sp>
      <p:sp>
        <p:nvSpPr>
          <p:cNvPr id="5" name="Rectangle 4"/>
          <p:cNvSpPr/>
          <p:nvPr/>
        </p:nvSpPr>
        <p:spPr bwMode="auto">
          <a:xfrm>
            <a:off x="3947668" y="3584767"/>
            <a:ext cx="988245" cy="1207168"/>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5078310" y="4770910"/>
            <a:ext cx="988245" cy="1207168"/>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5686390" y="1838196"/>
            <a:ext cx="475337" cy="629253"/>
            <a:chOff x="7945345" y="2318948"/>
            <a:chExt cx="601180" cy="707779"/>
          </a:xfrm>
        </p:grpSpPr>
        <p:grpSp>
          <p:nvGrpSpPr>
            <p:cNvPr id="125" name="Group 124"/>
            <p:cNvGrpSpPr>
              <a:grpSpLocks noChangeAspect="1"/>
            </p:cNvGrpSpPr>
            <p:nvPr/>
          </p:nvGrpSpPr>
          <p:grpSpPr>
            <a:xfrm>
              <a:off x="7945345" y="2318948"/>
              <a:ext cx="601180" cy="518580"/>
              <a:chOff x="9888538" y="3827463"/>
              <a:chExt cx="1676400" cy="1270000"/>
            </a:xfrm>
            <a:solidFill>
              <a:schemeClr val="bg1">
                <a:lumMod val="50000"/>
              </a:schemeClr>
            </a:solidFill>
          </p:grpSpPr>
          <p:sp>
            <p:nvSpPr>
              <p:cNvPr id="190" name="Rectangle 189"/>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1" name="Rectangle 190"/>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2" name="Rectangle 191"/>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3" name="Rectangle 192"/>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4" name="Rectangle 193"/>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195" name="Rectangle 194"/>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3" name="Rectangle 212"/>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4" name="Rectangle 213"/>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5" name="Rectangle 214"/>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6" name="Rectangle 215"/>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7" name="Rectangle 216"/>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8" name="Freeform 75"/>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19" name="Freeform 76"/>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20" name="Freeform 77"/>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24" name="Rectangle 223"/>
              <p:cNvSpPr>
                <a:spLocks noChangeArrowheads="1"/>
              </p:cNvSpPr>
              <p:nvPr/>
            </p:nvSpPr>
            <p:spPr bwMode="auto">
              <a:xfrm>
                <a:off x="11326813" y="3900488"/>
                <a:ext cx="539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25" name="Freeform 79"/>
              <p:cNvSpPr>
                <a:spLocks noEditPoints="1"/>
              </p:cNvSpPr>
              <p:nvPr/>
            </p:nvSpPr>
            <p:spPr bwMode="auto">
              <a:xfrm>
                <a:off x="9891713" y="3827463"/>
                <a:ext cx="1673225" cy="168275"/>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sp>
            <p:nvSpPr>
              <p:cNvPr id="226" name="Freeform 80"/>
              <p:cNvSpPr>
                <a:spLocks noEditPoints="1"/>
              </p:cNvSpPr>
              <p:nvPr/>
            </p:nvSpPr>
            <p:spPr bwMode="auto">
              <a:xfrm>
                <a:off x="9888538" y="4030663"/>
                <a:ext cx="1670050" cy="1066800"/>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188" tIns="45594" rIns="91188" bIns="4559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0041"/>
                <a:endParaRPr lang="en-US" sz="1796" dirty="0">
                  <a:solidFill>
                    <a:srgbClr val="000000"/>
                  </a:solidFill>
                </a:endParaRPr>
              </a:p>
            </p:txBody>
          </p:sp>
        </p:grpSp>
        <p:sp>
          <p:nvSpPr>
            <p:cNvPr id="228" name="Rectangle 240"/>
            <p:cNvSpPr>
              <a:spLocks noChangeArrowheads="1"/>
            </p:cNvSpPr>
            <p:nvPr/>
          </p:nvSpPr>
          <p:spPr bwMode="auto">
            <a:xfrm>
              <a:off x="7954167" y="2860848"/>
              <a:ext cx="532197" cy="165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1078" dirty="0">
                  <a:latin typeface="Segoe UI" panose="020B0502040204020203" pitchFamily="34" charset="0"/>
                </a:rPr>
                <a:t>Power BI</a:t>
              </a:r>
              <a:endParaRPr lang="en-US" altLang="en-US" sz="1765" dirty="0"/>
            </a:p>
          </p:txBody>
        </p:sp>
      </p:grpSp>
      <p:sp>
        <p:nvSpPr>
          <p:cNvPr id="229" name="Rectangle 228"/>
          <p:cNvSpPr/>
          <p:nvPr/>
        </p:nvSpPr>
        <p:spPr bwMode="auto">
          <a:xfrm>
            <a:off x="5388005" y="1617208"/>
            <a:ext cx="951065" cy="999762"/>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5088945" y="3543150"/>
            <a:ext cx="1854409" cy="1207168"/>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99308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7763751" y="2378782"/>
            <a:ext cx="2702474" cy="2100436"/>
            <a:chOff x="1107857" y="-3310276"/>
            <a:chExt cx="641349" cy="498475"/>
          </a:xfrm>
          <a:solidFill>
            <a:schemeClr val="accent5"/>
          </a:solidFill>
        </p:grpSpPr>
        <p:sp>
          <p:nvSpPr>
            <p:cNvPr id="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sp>
        <p:nvSpPr>
          <p:cNvPr id="2" name="Title 1"/>
          <p:cNvSpPr>
            <a:spLocks noGrp="1"/>
          </p:cNvSpPr>
          <p:nvPr>
            <p:ph type="title"/>
          </p:nvPr>
        </p:nvSpPr>
        <p:spPr>
          <a:xfrm>
            <a:off x="0" y="2183651"/>
            <a:ext cx="7076544" cy="3066444"/>
          </a:xfrm>
        </p:spPr>
        <p:txBody>
          <a:bodyPr>
            <a:normAutofit/>
          </a:bodyPr>
          <a:lstStyle/>
          <a:p>
            <a:pPr lvl="0" defTabSz="914102" fontAlgn="base">
              <a:spcAft>
                <a:spcPct val="0"/>
              </a:spcAft>
              <a:defRPr/>
            </a:pPr>
            <a:r>
              <a:rPr lang="en-US" sz="4000" kern="0" dirty="0">
                <a:solidFill>
                  <a:schemeClr val="bg2"/>
                </a:solidFill>
                <a:ea typeface="Segoe UI" pitchFamily="34" charset="0"/>
                <a:cs typeface="Segoe UI" pitchFamily="34" charset="0"/>
              </a:rPr>
              <a:t>Real time analytics</a:t>
            </a:r>
            <a:br>
              <a:rPr lang="en-US" sz="4400" kern="0" dirty="0">
                <a:solidFill>
                  <a:schemeClr val="bg2"/>
                </a:solidFill>
                <a:ea typeface="Segoe UI" pitchFamily="34" charset="0"/>
                <a:cs typeface="Segoe UI" pitchFamily="34" charset="0"/>
              </a:rPr>
            </a:br>
            <a:r>
              <a:rPr lang="en-US" kern="0" dirty="0">
                <a:solidFill>
                  <a:schemeClr val="bg2"/>
                </a:solidFill>
                <a:ea typeface="Segoe UI" pitchFamily="34" charset="0"/>
                <a:cs typeface="Segoe UI" pitchFamily="34" charset="0"/>
              </a:rPr>
              <a:t>Azure Stream Analytics</a:t>
            </a:r>
            <a:endParaRPr lang="en-US" sz="8800" dirty="0">
              <a:solidFill>
                <a:schemeClr val="bg2"/>
              </a:solidFill>
            </a:endParaRPr>
          </a:p>
        </p:txBody>
      </p:sp>
      <p:sp>
        <p:nvSpPr>
          <p:cNvPr id="9" name="TextBox 8"/>
          <p:cNvSpPr txBox="1"/>
          <p:nvPr/>
        </p:nvSpPr>
        <p:spPr>
          <a:xfrm>
            <a:off x="710119" y="5628596"/>
            <a:ext cx="1148188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Learn more at: </a:t>
            </a:r>
            <a:r>
              <a:rPr lang="en-US" sz="2400" dirty="0">
                <a:solidFill>
                  <a:schemeClr val="bg1"/>
                </a:solidFill>
                <a:hlinkClick r:id="rId3"/>
              </a:rPr>
              <a:t>https://docs.microsoft.com/en-us/azure/stream-analytics/</a:t>
            </a:r>
            <a:endParaRPr lang="en-US" sz="2400" dirty="0">
              <a:solidFill>
                <a:schemeClr val="bg1"/>
              </a:solidFill>
            </a:endParaRPr>
          </a:p>
        </p:txBody>
      </p:sp>
      <p:sp>
        <p:nvSpPr>
          <p:cNvPr id="10" name="TextBox 9"/>
          <p:cNvSpPr txBox="1"/>
          <p:nvPr/>
        </p:nvSpPr>
        <p:spPr>
          <a:xfrm>
            <a:off x="10716987" y="6488668"/>
            <a:ext cx="1475014" cy="369332"/>
          </a:xfrm>
          <a:prstGeom prst="rect">
            <a:avLst/>
          </a:prstGeom>
          <a:noFill/>
        </p:spPr>
        <p:txBody>
          <a:bodyPr wrap="square" rtlCol="0">
            <a:spAutoFit/>
          </a:bodyPr>
          <a:lstStyle/>
          <a:p>
            <a:pPr algn="r"/>
            <a:r>
              <a:rPr lang="en-AU" dirty="0"/>
              <a:t>15:45</a:t>
            </a:r>
          </a:p>
        </p:txBody>
      </p:sp>
    </p:spTree>
    <p:extLst>
      <p:ext uri="{BB962C8B-B14F-4D97-AF65-F5344CB8AC3E}">
        <p14:creationId xmlns:p14="http://schemas.microsoft.com/office/powerpoint/2010/main" val="280143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18643" y="1332436"/>
          <a:ext cx="11280013" cy="4785838"/>
        </p:xfrm>
        <a:graphic>
          <a:graphicData uri="http://schemas.openxmlformats.org/drawingml/2006/table">
            <a:tbl>
              <a:tblPr firstRow="1" firstCol="1" bandRow="1">
                <a:tableStyleId>{5C22544A-7EE6-4342-B048-85BDC9FD1C3A}</a:tableStyleId>
              </a:tblPr>
              <a:tblGrid>
                <a:gridCol w="2838679">
                  <a:extLst>
                    <a:ext uri="{9D8B030D-6E8A-4147-A177-3AD203B41FA5}">
                      <a16:colId xmlns:a16="http://schemas.microsoft.com/office/drawing/2014/main" val="3398362636"/>
                    </a:ext>
                  </a:extLst>
                </a:gridCol>
                <a:gridCol w="2838679">
                  <a:extLst>
                    <a:ext uri="{9D8B030D-6E8A-4147-A177-3AD203B41FA5}">
                      <a16:colId xmlns:a16="http://schemas.microsoft.com/office/drawing/2014/main" val="2086301550"/>
                    </a:ext>
                  </a:extLst>
                </a:gridCol>
                <a:gridCol w="2913381">
                  <a:extLst>
                    <a:ext uri="{9D8B030D-6E8A-4147-A177-3AD203B41FA5}">
                      <a16:colId xmlns:a16="http://schemas.microsoft.com/office/drawing/2014/main" val="3899790057"/>
                    </a:ext>
                  </a:extLst>
                </a:gridCol>
                <a:gridCol w="2689274">
                  <a:extLst>
                    <a:ext uri="{9D8B030D-6E8A-4147-A177-3AD203B41FA5}">
                      <a16:colId xmlns:a16="http://schemas.microsoft.com/office/drawing/2014/main" val="1329171555"/>
                    </a:ext>
                  </a:extLst>
                </a:gridCol>
              </a:tblGrid>
              <a:tr h="1615376">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Real-time Fraud Detection</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Streaming ETL</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Predictive Maintenance</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Call Center Analytics</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2768592053"/>
                  </a:ext>
                </a:extLst>
              </a:tr>
              <a:tr h="1641076">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IT Infrastructure and Network Monitoring</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Customer Behavior Prediction</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Log Analytics</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Real-time Cross Sell Offers</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738850403"/>
                  </a:ext>
                </a:extLst>
              </a:tr>
              <a:tr h="1529386">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Fleet monitoring and Connected Cars</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Real-time Patient Monitoring</a:t>
                      </a: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Smart Grid</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tx1"/>
                          </a:solidFill>
                          <a:effectLst/>
                          <a:latin typeface="Segoe UI" panose="020B0502040204020203" pitchFamily="34" charset="0"/>
                          <a:cs typeface="Segoe UI" panose="020B0502040204020203" pitchFamily="34" charset="0"/>
                        </a:rPr>
                        <a:t>Real-time Marketing</a:t>
                      </a:r>
                      <a:endParaRPr lang="en-US" sz="1100" b="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txBody>
                  <a:tcPr marL="67232" marR="67232"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2561935432"/>
                  </a:ext>
                </a:extLst>
              </a:tr>
            </a:tbl>
          </a:graphicData>
        </a:graphic>
      </p:graphicFrame>
      <p:pic>
        <p:nvPicPr>
          <p:cNvPr id="2060" name="Picture 164" descr="Monitor and respond to threats with Azure cloud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58" y="1802854"/>
            <a:ext cx="1690134" cy="933776"/>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39462" y="1816861"/>
            <a:ext cx="1167220" cy="97112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4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3980" y="1751497"/>
            <a:ext cx="1036491" cy="103649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166" descr="https://azurecomcdn.azureedge.net/cvt-183e304689110b3e0885ec814a966dc2c30a6a94eb1f697b52c50c2a8e787b1f/images/page/services/active-directory-ds/03-deploy.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07029" y="1816861"/>
            <a:ext cx="1925628" cy="7610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5" descr="https://azurecomcdn.azureedge.net/cvt-49fd59eebebf5c4279e5c85e072381195fcc34ae8bcd880b2ac46fb87ba5e824/images/page/services/application-insights/01-exceptions.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509" y="3494544"/>
            <a:ext cx="1839538" cy="9151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155" descr="Build multitenant apps with Azure’s cloud databa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719" y="3222834"/>
            <a:ext cx="1336579" cy="12597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47" descr="https://azurecomcdn.azureedge.net/cvt-5f3954b35f49a06acd00d783adc4502e14f9e112175a4000d11bb186da624323/images/page/services/cdn/08-analytic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0239" y="3326086"/>
            <a:ext cx="1456690" cy="96178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4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4178" y="3222833"/>
            <a:ext cx="1019070" cy="11758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53" descr="https://azurecomcdn.azureedge.net/cvt-86bb3510f2c033da43f282e5005503336f026e79026fc7363b09b18caa8d423e/images/page/services/event-hubs/enab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023" y="4897181"/>
            <a:ext cx="1686508" cy="12046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58" descr="Continuous health monitoring with DRaaS from Azure Site Recove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1989" y="4808333"/>
            <a:ext cx="1426579" cy="13099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54" descr="https://azurecomcdn.azureedge.net/cvt-032cae4daf6b97d2790fc67abda30d01fac0dc73e4d78f898146e5fa83074794/images/page/services/event-hubs/stream.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8792" y="4791888"/>
            <a:ext cx="1456508" cy="130994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57" descr="https://azurecomcdn.azureedge.net/cvt-1ce883523e95179a7d059358737f9ab6312cf889fae1b61f23390c673ebc343a/images/page/services/storsimple/04-reduce-cost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35059" y="4897181"/>
            <a:ext cx="1445819" cy="1163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77692" y="6428521"/>
            <a:ext cx="1913008" cy="362072"/>
          </a:xfrm>
          <a:prstGeom prst="rect">
            <a:avLst/>
          </a:prstGeom>
          <a:noFill/>
        </p:spPr>
        <p:txBody>
          <a:bodyPr wrap="none" rtlCol="0">
            <a:spAutoFit/>
          </a:bodyPr>
          <a:lstStyle/>
          <a:p>
            <a:r>
              <a:rPr lang="en-US" sz="1765" dirty="0">
                <a:solidFill>
                  <a:srgbClr val="000000"/>
                </a:solidFill>
              </a:rPr>
              <a:t>and many more…</a:t>
            </a:r>
          </a:p>
        </p:txBody>
      </p:sp>
      <p:sp>
        <p:nvSpPr>
          <p:cNvPr id="6" name="Text Placeholder 5"/>
          <p:cNvSpPr>
            <a:spLocks noGrp="1"/>
          </p:cNvSpPr>
          <p:nvPr>
            <p:ph type="body" sz="quarter" idx="10"/>
          </p:nvPr>
        </p:nvSpPr>
        <p:spPr/>
        <p:txBody>
          <a:bodyPr/>
          <a:lstStyle/>
          <a:p>
            <a:r>
              <a:rPr lang="en-US" dirty="0"/>
              <a:t>Scenario examples</a:t>
            </a:r>
          </a:p>
        </p:txBody>
      </p:sp>
      <p:sp>
        <p:nvSpPr>
          <p:cNvPr id="5" name="Rectangle 4"/>
          <p:cNvSpPr/>
          <p:nvPr/>
        </p:nvSpPr>
        <p:spPr bwMode="auto">
          <a:xfrm>
            <a:off x="418643" y="1332436"/>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
        <p:nvSpPr>
          <p:cNvPr id="18" name="Rectangle 17"/>
          <p:cNvSpPr/>
          <p:nvPr/>
        </p:nvSpPr>
        <p:spPr bwMode="auto">
          <a:xfrm>
            <a:off x="418643" y="2969623"/>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
        <p:nvSpPr>
          <p:cNvPr id="19" name="Rectangle 18"/>
          <p:cNvSpPr/>
          <p:nvPr/>
        </p:nvSpPr>
        <p:spPr bwMode="auto">
          <a:xfrm>
            <a:off x="418643" y="4543949"/>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
        <p:nvSpPr>
          <p:cNvPr id="20" name="Rectangle 19"/>
          <p:cNvSpPr/>
          <p:nvPr/>
        </p:nvSpPr>
        <p:spPr bwMode="auto">
          <a:xfrm>
            <a:off x="3275902" y="4543948"/>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
        <p:nvSpPr>
          <p:cNvPr id="21" name="Rectangle 20"/>
          <p:cNvSpPr/>
          <p:nvPr/>
        </p:nvSpPr>
        <p:spPr bwMode="auto">
          <a:xfrm>
            <a:off x="6101752" y="1335250"/>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
        <p:nvSpPr>
          <p:cNvPr id="22" name="Rectangle 21"/>
          <p:cNvSpPr/>
          <p:nvPr/>
        </p:nvSpPr>
        <p:spPr bwMode="auto">
          <a:xfrm>
            <a:off x="6196335" y="4538053"/>
            <a:ext cx="2820946" cy="1637187"/>
          </a:xfrm>
          <a:prstGeom prst="rect">
            <a:avLst/>
          </a:prstGeom>
          <a:noFill/>
          <a:ln w="127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latin typeface="Segoe Script" panose="030B0504020000000003" pitchFamily="66"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24710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49389" y="1455844"/>
            <a:ext cx="5104667" cy="4623069"/>
          </a:xfrm>
          <a:prstGeom prst="rect">
            <a:avLst/>
          </a:prstGeom>
        </p:spPr>
      </p:pic>
      <p:sp>
        <p:nvSpPr>
          <p:cNvPr id="4" name="Text Placeholder 3"/>
          <p:cNvSpPr>
            <a:spLocks noGrp="1"/>
          </p:cNvSpPr>
          <p:nvPr>
            <p:ph type="body" sz="quarter" idx="10"/>
          </p:nvPr>
        </p:nvSpPr>
        <p:spPr/>
        <p:txBody>
          <a:bodyPr>
            <a:noAutofit/>
          </a:bodyPr>
          <a:lstStyle/>
          <a:p>
            <a:r>
              <a:rPr lang="en-US" spc="-100" dirty="0">
                <a:ln w="3175">
                  <a:noFill/>
                </a:ln>
                <a:solidFill>
                  <a:schemeClr val="tx1"/>
                </a:solidFill>
                <a:cs typeface="Segoe UI" pitchFamily="34" charset="0"/>
              </a:rPr>
              <a:t>Azure Stream Analytics</a:t>
            </a:r>
          </a:p>
        </p:txBody>
      </p:sp>
      <p:sp>
        <p:nvSpPr>
          <p:cNvPr id="13" name="TextBox 12"/>
          <p:cNvSpPr txBox="1"/>
          <p:nvPr/>
        </p:nvSpPr>
        <p:spPr>
          <a:xfrm>
            <a:off x="348447" y="2236240"/>
            <a:ext cx="6125572" cy="732151"/>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a:solidFill>
                  <a:schemeClr val="accent5"/>
                </a:solidFill>
                <a:latin typeface="Segoe UI Semibold" panose="020B0702040204020203" pitchFamily="34" charset="0"/>
                <a:cs typeface="Segoe UI Semibold" panose="020B0702040204020203" pitchFamily="34" charset="0"/>
              </a:rPr>
              <a:t>Rapid development</a:t>
            </a:r>
          </a:p>
          <a:p>
            <a:pPr marL="0" lvl="1">
              <a:spcBef>
                <a:spcPts val="196"/>
              </a:spcBef>
              <a:spcAft>
                <a:spcPts val="294"/>
              </a:spcAft>
            </a:pPr>
            <a:r>
              <a:rPr lang="en-US" sz="1568" dirty="0">
                <a:latin typeface="Segoe UI" panose="020B0502040204020203" pitchFamily="34" charset="0"/>
                <a:cs typeface="Segoe UI" panose="020B0502040204020203" pitchFamily="34" charset="0"/>
              </a:rPr>
              <a:t>Use simple SQL syntax to develop and deploy powerful analytics.</a:t>
            </a:r>
          </a:p>
        </p:txBody>
      </p:sp>
      <p:sp>
        <p:nvSpPr>
          <p:cNvPr id="19" name="TextBox 18"/>
          <p:cNvSpPr txBox="1"/>
          <p:nvPr/>
        </p:nvSpPr>
        <p:spPr>
          <a:xfrm>
            <a:off x="348446" y="3006038"/>
            <a:ext cx="6125573" cy="735661"/>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a:solidFill>
                  <a:schemeClr val="accent5"/>
                </a:solidFill>
                <a:latin typeface="Segoe UI Semibold" panose="020B0702040204020203" pitchFamily="34" charset="0"/>
                <a:cs typeface="Segoe UI Semibold" panose="020B0702040204020203" pitchFamily="34" charset="0"/>
              </a:rPr>
              <a:t>Extensive out of the box integrations</a:t>
            </a:r>
          </a:p>
          <a:p>
            <a:pPr marL="0" lvl="1">
              <a:spcBef>
                <a:spcPts val="196"/>
              </a:spcBef>
              <a:spcAft>
                <a:spcPts val="294"/>
              </a:spcAft>
            </a:pPr>
            <a:r>
              <a:rPr lang="en-US" sz="1568" dirty="0">
                <a:latin typeface="Segoe UI" panose="020B0502040204020203" pitchFamily="34" charset="0"/>
                <a:cs typeface="Segoe UI" panose="020B0502040204020203" pitchFamily="34" charset="0"/>
              </a:rPr>
              <a:t>Ready integration with Blob Storage, ML, Power BI, Service Bus, etc.</a:t>
            </a:r>
          </a:p>
        </p:txBody>
      </p:sp>
      <p:sp>
        <p:nvSpPr>
          <p:cNvPr id="20" name="TextBox 19"/>
          <p:cNvSpPr txBox="1"/>
          <p:nvPr/>
        </p:nvSpPr>
        <p:spPr>
          <a:xfrm>
            <a:off x="348445" y="5366662"/>
            <a:ext cx="6125570" cy="712251"/>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err="1">
                <a:solidFill>
                  <a:schemeClr val="accent5"/>
                </a:solidFill>
                <a:latin typeface="Segoe UI Semibold" panose="020B0702040204020203" pitchFamily="34" charset="0"/>
                <a:cs typeface="Segoe UI Semibold" panose="020B0702040204020203" pitchFamily="34" charset="0"/>
              </a:rPr>
              <a:t>Hyperscale</a:t>
            </a:r>
            <a:endParaRPr lang="en-US" sz="1961" dirty="0">
              <a:solidFill>
                <a:schemeClr val="accent5"/>
              </a:solidFill>
              <a:latin typeface="Segoe UI Semibold" panose="020B0702040204020203" pitchFamily="34" charset="0"/>
              <a:cs typeface="Segoe UI Semibold" panose="020B0702040204020203" pitchFamily="34" charset="0"/>
            </a:endParaRPr>
          </a:p>
          <a:p>
            <a:pPr marL="0" lvl="1">
              <a:spcBef>
                <a:spcPts val="196"/>
              </a:spcBef>
              <a:spcAft>
                <a:spcPts val="294"/>
              </a:spcAft>
            </a:pPr>
            <a:r>
              <a:rPr lang="en-US" sz="1568" dirty="0">
                <a:latin typeface="Segoe UI" panose="020B0502040204020203" pitchFamily="34" charset="0"/>
                <a:cs typeface="Segoe UI" panose="020B0502040204020203" pitchFamily="34" charset="0"/>
              </a:rPr>
              <a:t>Distributed architecture can analyze millions of events a second.</a:t>
            </a:r>
          </a:p>
        </p:txBody>
      </p:sp>
      <p:sp>
        <p:nvSpPr>
          <p:cNvPr id="25" name="TextBox 24"/>
          <p:cNvSpPr txBox="1"/>
          <p:nvPr/>
        </p:nvSpPr>
        <p:spPr>
          <a:xfrm>
            <a:off x="348449" y="1467213"/>
            <a:ext cx="6125572" cy="712251"/>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a:solidFill>
                  <a:schemeClr val="accent5"/>
                </a:solidFill>
                <a:latin typeface="Segoe UI Semibold" panose="020B0702040204020203" pitchFamily="34" charset="0"/>
                <a:cs typeface="Segoe UI Semibold" panose="020B0702040204020203" pitchFamily="34" charset="0"/>
              </a:rPr>
              <a:t>Uncover insights in real time</a:t>
            </a:r>
          </a:p>
          <a:p>
            <a:pPr marL="0" lvl="1">
              <a:spcBef>
                <a:spcPts val="196"/>
              </a:spcBef>
              <a:spcAft>
                <a:spcPts val="294"/>
              </a:spcAft>
            </a:pPr>
            <a:r>
              <a:rPr lang="en-US" sz="1568" dirty="0">
                <a:latin typeface="Segoe UI" panose="020B0502040204020203" pitchFamily="34" charset="0"/>
                <a:cs typeface="Segoe UI" panose="020B0502040204020203" pitchFamily="34" charset="0"/>
              </a:rPr>
              <a:t>Perform low latency analytics across multiple data streams.</a:t>
            </a:r>
          </a:p>
        </p:txBody>
      </p:sp>
      <p:sp>
        <p:nvSpPr>
          <p:cNvPr id="11" name="TextBox 10"/>
          <p:cNvSpPr txBox="1"/>
          <p:nvPr/>
        </p:nvSpPr>
        <p:spPr>
          <a:xfrm>
            <a:off x="348442" y="4594421"/>
            <a:ext cx="6125573" cy="712590"/>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a:solidFill>
                  <a:schemeClr val="accent5"/>
                </a:solidFill>
                <a:latin typeface="Segoe UI Semibold" panose="020B0702040204020203" pitchFamily="34" charset="0"/>
                <a:cs typeface="Segoe UI Semibold" panose="020B0702040204020203" pitchFamily="34" charset="0"/>
              </a:rPr>
              <a:t>Enterprise grade</a:t>
            </a:r>
          </a:p>
          <a:p>
            <a:pPr marL="0" lvl="1">
              <a:spcBef>
                <a:spcPts val="196"/>
              </a:spcBef>
              <a:spcAft>
                <a:spcPts val="294"/>
              </a:spcAft>
            </a:pPr>
            <a:r>
              <a:rPr lang="en-US" sz="1568" dirty="0">
                <a:latin typeface="Segoe UI" panose="020B0502040204020203" pitchFamily="34" charset="0"/>
                <a:cs typeface="Segoe UI" panose="020B0502040204020203" pitchFamily="34" charset="0"/>
              </a:rPr>
              <a:t>Guaranteed event delivery, auto recovery and 3x9s availability.  </a:t>
            </a:r>
          </a:p>
        </p:txBody>
      </p:sp>
      <p:sp>
        <p:nvSpPr>
          <p:cNvPr id="12" name="TextBox 11"/>
          <p:cNvSpPr txBox="1"/>
          <p:nvPr/>
        </p:nvSpPr>
        <p:spPr>
          <a:xfrm>
            <a:off x="348446" y="3788490"/>
            <a:ext cx="6125573" cy="752891"/>
          </a:xfrm>
          <a:prstGeom prst="rect">
            <a:avLst/>
          </a:prstGeom>
          <a:solidFill>
            <a:schemeClr val="bg1">
              <a:lumMod val="95000"/>
              <a:alpha val="85000"/>
            </a:schemeClr>
          </a:solidFill>
        </p:spPr>
        <p:txBody>
          <a:bodyPr wrap="square" lIns="89642" tIns="44821" rIns="89642" bIns="44821" rtlCol="0" anchor="t">
            <a:noAutofit/>
          </a:bodyPr>
          <a:lstStyle/>
          <a:p>
            <a:pPr>
              <a:spcBef>
                <a:spcPts val="980"/>
              </a:spcBef>
            </a:pPr>
            <a:r>
              <a:rPr lang="en-US" sz="1961" dirty="0">
                <a:solidFill>
                  <a:schemeClr val="accent5"/>
                </a:solidFill>
                <a:latin typeface="Segoe UI Semibold" panose="020B0702040204020203" pitchFamily="34" charset="0"/>
                <a:cs typeface="Segoe UI Semibold" panose="020B0702040204020203" pitchFamily="34" charset="0"/>
              </a:rPr>
              <a:t>Fully managed</a:t>
            </a:r>
          </a:p>
          <a:p>
            <a:pPr marL="0" lvl="1">
              <a:spcBef>
                <a:spcPts val="196"/>
              </a:spcBef>
              <a:spcAft>
                <a:spcPts val="294"/>
              </a:spcAft>
            </a:pPr>
            <a:r>
              <a:rPr lang="en-US" sz="1568" dirty="0">
                <a:latin typeface="Segoe UI" panose="020B0502040204020203" pitchFamily="34" charset="0"/>
                <a:cs typeface="Segoe UI" panose="020B0502040204020203" pitchFamily="34" charset="0"/>
              </a:rPr>
              <a:t>No maintenance. No performance tuning. Zero upfront costs.</a:t>
            </a:r>
          </a:p>
        </p:txBody>
      </p:sp>
    </p:spTree>
    <p:extLst>
      <p:ext uri="{BB962C8B-B14F-4D97-AF65-F5344CB8AC3E}">
        <p14:creationId xmlns:p14="http://schemas.microsoft.com/office/powerpoint/2010/main" val="14566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0" grpId="0" animBg="1"/>
      <p:bldP spid="25"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097495" y="1038534"/>
            <a:ext cx="10078246" cy="5372730"/>
            <a:chOff x="1119501" y="1058862"/>
            <a:chExt cx="10280336" cy="5480464"/>
          </a:xfrm>
          <a:noFill/>
        </p:grpSpPr>
        <p:grpSp>
          <p:nvGrpSpPr>
            <p:cNvPr id="227" name="Group 226"/>
            <p:cNvGrpSpPr/>
            <p:nvPr/>
          </p:nvGrpSpPr>
          <p:grpSpPr>
            <a:xfrm>
              <a:off x="1119501" y="1548337"/>
              <a:ext cx="10280336" cy="4990989"/>
              <a:chOff x="2165032" y="2637907"/>
              <a:chExt cx="10281790" cy="4991698"/>
            </a:xfrm>
            <a:grpFill/>
          </p:grpSpPr>
          <p:grpSp>
            <p:nvGrpSpPr>
              <p:cNvPr id="23" name="Group 22"/>
              <p:cNvGrpSpPr/>
              <p:nvPr/>
            </p:nvGrpSpPr>
            <p:grpSpPr>
              <a:xfrm>
                <a:off x="2165032" y="6831321"/>
                <a:ext cx="10281790" cy="798284"/>
                <a:chOff x="2165032" y="6831321"/>
                <a:chExt cx="10281790" cy="798284"/>
              </a:xfrm>
              <a:grpFill/>
            </p:grpSpPr>
            <p:sp>
              <p:nvSpPr>
                <p:cNvPr id="132" name="Rectangle 131"/>
                <p:cNvSpPr/>
                <p:nvPr/>
              </p:nvSpPr>
              <p:spPr bwMode="auto">
                <a:xfrm>
                  <a:off x="10618022" y="6898085"/>
                  <a:ext cx="1828800" cy="73152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Presentation &amp; Action</a:t>
                  </a:r>
                </a:p>
              </p:txBody>
            </p:sp>
            <p:sp>
              <p:nvSpPr>
                <p:cNvPr id="134" name="Right Arrow 133"/>
                <p:cNvSpPr/>
                <p:nvPr/>
              </p:nvSpPr>
              <p:spPr bwMode="auto">
                <a:xfrm>
                  <a:off x="10167163" y="7126668"/>
                  <a:ext cx="420624" cy="274320"/>
                </a:xfrm>
                <a:prstGeom prst="rightArrow">
                  <a:avLst/>
                </a:prstGeom>
                <a:grpFill/>
                <a:ln>
                  <a:solidFill>
                    <a:schemeClr val="accent4">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kern="0" dirty="0">
                    <a:solidFill>
                      <a:schemeClr val="accent4">
                        <a:lumMod val="25000"/>
                      </a:schemeClr>
                    </a:solidFill>
                    <a:ea typeface="Segoe UI" pitchFamily="34" charset="0"/>
                    <a:cs typeface="Segoe UI" pitchFamily="34" charset="0"/>
                  </a:endParaRPr>
                </a:p>
              </p:txBody>
            </p:sp>
            <p:sp>
              <p:nvSpPr>
                <p:cNvPr id="131" name="Rectangle 130"/>
                <p:cNvSpPr/>
                <p:nvPr/>
              </p:nvSpPr>
              <p:spPr bwMode="auto">
                <a:xfrm>
                  <a:off x="8336989" y="6898085"/>
                  <a:ext cx="1828800" cy="73152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Storage &amp;</a:t>
                  </a:r>
                </a:p>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Batch Analysis</a:t>
                  </a:r>
                </a:p>
              </p:txBody>
            </p:sp>
            <p:sp>
              <p:nvSpPr>
                <p:cNvPr id="130" name="Rectangle 129"/>
                <p:cNvSpPr/>
                <p:nvPr/>
              </p:nvSpPr>
              <p:spPr bwMode="auto">
                <a:xfrm>
                  <a:off x="6324992" y="6898085"/>
                  <a:ext cx="1828800" cy="73152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Stream</a:t>
                  </a:r>
                  <a:br>
                    <a:rPr lang="en-US" sz="1765" kern="0" dirty="0">
                      <a:solidFill>
                        <a:schemeClr val="accent4">
                          <a:lumMod val="25000"/>
                        </a:schemeClr>
                      </a:solidFill>
                      <a:ea typeface="Segoe UI" pitchFamily="34" charset="0"/>
                      <a:cs typeface="Segoe UI" pitchFamily="34" charset="0"/>
                    </a:rPr>
                  </a:br>
                  <a:r>
                    <a:rPr lang="en-US" sz="1765" kern="0" dirty="0">
                      <a:solidFill>
                        <a:schemeClr val="accent4">
                          <a:lumMod val="25000"/>
                        </a:schemeClr>
                      </a:solidFill>
                      <a:ea typeface="Segoe UI" pitchFamily="34" charset="0"/>
                      <a:cs typeface="Segoe UI" pitchFamily="34" charset="0"/>
                    </a:rPr>
                    <a:t>Analytics</a:t>
                  </a:r>
                </a:p>
              </p:txBody>
            </p:sp>
            <p:sp>
              <p:nvSpPr>
                <p:cNvPr id="86" name="Right Arrow 85"/>
                <p:cNvSpPr/>
                <p:nvPr/>
              </p:nvSpPr>
              <p:spPr bwMode="auto">
                <a:xfrm>
                  <a:off x="6118732" y="7126668"/>
                  <a:ext cx="420624" cy="274320"/>
                </a:xfrm>
                <a:prstGeom prst="rightArrow">
                  <a:avLst/>
                </a:prstGeom>
                <a:grpFill/>
                <a:ln>
                  <a:solidFill>
                    <a:schemeClr val="accent4">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kern="0" dirty="0">
                    <a:solidFill>
                      <a:schemeClr val="accent4">
                        <a:lumMod val="25000"/>
                      </a:schemeClr>
                    </a:solidFill>
                    <a:ea typeface="Segoe UI" pitchFamily="34" charset="0"/>
                    <a:cs typeface="Segoe UI" pitchFamily="34" charset="0"/>
                  </a:endParaRPr>
                </a:p>
              </p:txBody>
            </p:sp>
            <p:sp>
              <p:nvSpPr>
                <p:cNvPr id="136" name="Rectangle 135"/>
                <p:cNvSpPr/>
                <p:nvPr/>
              </p:nvSpPr>
              <p:spPr bwMode="auto">
                <a:xfrm>
                  <a:off x="4289933" y="6831321"/>
                  <a:ext cx="1828800" cy="73152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Event Queuing &amp; Stream</a:t>
                  </a:r>
                </a:p>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Ingestion</a:t>
                  </a:r>
                </a:p>
              </p:txBody>
            </p:sp>
            <p:sp>
              <p:nvSpPr>
                <p:cNvPr id="137" name="Right Arrow 136"/>
                <p:cNvSpPr/>
                <p:nvPr/>
              </p:nvSpPr>
              <p:spPr bwMode="auto">
                <a:xfrm>
                  <a:off x="3878309" y="7126667"/>
                  <a:ext cx="420624" cy="274320"/>
                </a:xfrm>
                <a:prstGeom prst="rightArrow">
                  <a:avLst/>
                </a:prstGeom>
                <a:grpFill/>
                <a:ln>
                  <a:solidFill>
                    <a:schemeClr val="accent4">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kern="0" dirty="0">
                    <a:solidFill>
                      <a:schemeClr val="accent4">
                        <a:lumMod val="25000"/>
                      </a:schemeClr>
                    </a:solidFill>
                    <a:ea typeface="Segoe UI" pitchFamily="34" charset="0"/>
                    <a:cs typeface="Segoe UI" pitchFamily="34" charset="0"/>
                  </a:endParaRPr>
                </a:p>
              </p:txBody>
            </p:sp>
            <p:sp>
              <p:nvSpPr>
                <p:cNvPr id="19" name="Rectangle 18"/>
                <p:cNvSpPr/>
                <p:nvPr/>
              </p:nvSpPr>
              <p:spPr bwMode="auto">
                <a:xfrm>
                  <a:off x="2165032" y="6898085"/>
                  <a:ext cx="1828800" cy="731520"/>
                </a:xfrm>
                <a:prstGeom prst="rect">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43407" tIns="89630" rIns="143407" bIns="89630" numCol="1" spcCol="0" rtlCol="0" fromWordArt="0" anchor="t" anchorCtr="0" forceAA="0" compatLnSpc="1">
                  <a:prstTxWarp prst="textNoShape">
                    <a:avLst/>
                  </a:prstTxWarp>
                  <a:noAutofit/>
                </a:bodyPr>
                <a:lstStyle/>
                <a:p>
                  <a:pPr algn="ctr" defTabSz="913927">
                    <a:lnSpc>
                      <a:spcPct val="90000"/>
                    </a:lnSpc>
                    <a:defRPr/>
                  </a:pPr>
                  <a:r>
                    <a:rPr lang="en-US" sz="1765" kern="0" dirty="0">
                      <a:solidFill>
                        <a:schemeClr val="accent4">
                          <a:lumMod val="25000"/>
                        </a:schemeClr>
                      </a:solidFill>
                      <a:ea typeface="Segoe UI" pitchFamily="34" charset="0"/>
                      <a:cs typeface="Segoe UI" pitchFamily="34" charset="0"/>
                    </a:rPr>
                    <a:t>Event production</a:t>
                  </a:r>
                </a:p>
              </p:txBody>
            </p:sp>
            <p:sp>
              <p:nvSpPr>
                <p:cNvPr id="133" name="Left-Right Arrow 132"/>
                <p:cNvSpPr/>
                <p:nvPr/>
              </p:nvSpPr>
              <p:spPr bwMode="auto">
                <a:xfrm>
                  <a:off x="7880840" y="7126668"/>
                  <a:ext cx="471809" cy="274320"/>
                </a:xfrm>
                <a:prstGeom prst="leftRightArrow">
                  <a:avLst/>
                </a:prstGeom>
                <a:grpFill/>
                <a:ln>
                  <a:solidFill>
                    <a:schemeClr val="accent4">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kern="0" dirty="0">
                    <a:solidFill>
                      <a:schemeClr val="accent4">
                        <a:lumMod val="25000"/>
                      </a:schemeClr>
                    </a:solidFill>
                    <a:ea typeface="Segoe UI" pitchFamily="34" charset="0"/>
                    <a:cs typeface="Segoe UI" pitchFamily="34" charset="0"/>
                  </a:endParaRPr>
                </a:p>
              </p:txBody>
            </p:sp>
          </p:grpSp>
          <p:sp>
            <p:nvSpPr>
              <p:cNvPr id="80" name="Oval 79"/>
              <p:cNvSpPr/>
              <p:nvPr/>
            </p:nvSpPr>
            <p:spPr bwMode="auto">
              <a:xfrm>
                <a:off x="4749533" y="4281545"/>
                <a:ext cx="945549" cy="305563"/>
              </a:xfrm>
              <a:prstGeom prst="ellips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078" kern="0" dirty="0">
                    <a:solidFill>
                      <a:schemeClr val="accent4">
                        <a:lumMod val="25000"/>
                      </a:schemeClr>
                    </a:solidFill>
                    <a:ea typeface="Segoe UI" pitchFamily="34" charset="0"/>
                    <a:cs typeface="Segoe UI" pitchFamily="34" charset="0"/>
                  </a:rPr>
                  <a:t>IoT Hubs</a:t>
                </a:r>
              </a:p>
            </p:txBody>
          </p:sp>
          <p:grpSp>
            <p:nvGrpSpPr>
              <p:cNvPr id="204" name="Group 203"/>
              <p:cNvGrpSpPr/>
              <p:nvPr/>
            </p:nvGrpSpPr>
            <p:grpSpPr>
              <a:xfrm>
                <a:off x="2544223" y="2637907"/>
                <a:ext cx="974764" cy="676811"/>
                <a:chOff x="2544223" y="2637907"/>
                <a:chExt cx="974764" cy="676811"/>
              </a:xfrm>
              <a:grpFill/>
            </p:grpSpPr>
            <p:sp>
              <p:nvSpPr>
                <p:cNvPr id="202" name="Freeform 34"/>
                <p:cNvSpPr>
                  <a:spLocks noChangeAspect="1" noEditPoints="1"/>
                </p:cNvSpPr>
                <p:nvPr/>
              </p:nvSpPr>
              <p:spPr bwMode="auto">
                <a:xfrm>
                  <a:off x="2774366" y="2637907"/>
                  <a:ext cx="457902" cy="450795"/>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sp>
              <p:nvSpPr>
                <p:cNvPr id="203" name="TextBox 202"/>
                <p:cNvSpPr txBox="1"/>
                <p:nvPr/>
              </p:nvSpPr>
              <p:spPr>
                <a:xfrm>
                  <a:off x="2544223" y="3120920"/>
                  <a:ext cx="974764" cy="193798"/>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lgn="ctr" defTabSz="896214">
                    <a:lnSpc>
                      <a:spcPct val="90000"/>
                    </a:lnSpc>
                    <a:spcAft>
                      <a:spcPts val="588"/>
                    </a:spcAft>
                    <a:defRPr/>
                  </a:pPr>
                  <a:r>
                    <a:rPr lang="en-US" sz="1371" kern="0" dirty="0">
                      <a:solidFill>
                        <a:schemeClr val="accent4">
                          <a:lumMod val="25000"/>
                        </a:schemeClr>
                      </a:solidFill>
                    </a:rPr>
                    <a:t>Applications</a:t>
                  </a:r>
                </a:p>
              </p:txBody>
            </p:sp>
          </p:grpSp>
          <p:grpSp>
            <p:nvGrpSpPr>
              <p:cNvPr id="6" name="Group 5"/>
              <p:cNvGrpSpPr/>
              <p:nvPr/>
            </p:nvGrpSpPr>
            <p:grpSpPr>
              <a:xfrm>
                <a:off x="10791049" y="2894328"/>
                <a:ext cx="1417255" cy="1689851"/>
                <a:chOff x="10791049" y="2719657"/>
                <a:chExt cx="1417255" cy="1689851"/>
              </a:xfrm>
              <a:grpFill/>
            </p:grpSpPr>
            <p:sp>
              <p:nvSpPr>
                <p:cNvPr id="210" name="TextBox 209"/>
                <p:cNvSpPr txBox="1"/>
                <p:nvPr/>
              </p:nvSpPr>
              <p:spPr>
                <a:xfrm>
                  <a:off x="10878981" y="2719657"/>
                  <a:ext cx="1241388" cy="498669"/>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214">
                    <a:spcAft>
                      <a:spcPts val="0"/>
                    </a:spcAft>
                    <a:defRPr/>
                  </a:pPr>
                  <a:r>
                    <a:rPr lang="en-US" sz="1176" kern="0" dirty="0">
                      <a:solidFill>
                        <a:schemeClr val="accent4">
                          <a:lumMod val="25000"/>
                        </a:schemeClr>
                      </a:solidFill>
                    </a:rPr>
                    <a:t>Archiving for long term storage/ batch analytics</a:t>
                  </a:r>
                </a:p>
              </p:txBody>
            </p:sp>
            <p:sp>
              <p:nvSpPr>
                <p:cNvPr id="212" name="TextBox 211"/>
                <p:cNvSpPr txBox="1"/>
                <p:nvPr/>
              </p:nvSpPr>
              <p:spPr>
                <a:xfrm>
                  <a:off x="10791049" y="4243285"/>
                  <a:ext cx="1417255" cy="166223"/>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214">
                    <a:defRPr/>
                  </a:pPr>
                  <a:r>
                    <a:rPr lang="en-US" sz="1176" kern="0" dirty="0">
                      <a:solidFill>
                        <a:schemeClr val="accent4">
                          <a:lumMod val="25000"/>
                        </a:schemeClr>
                      </a:solidFill>
                    </a:rPr>
                    <a:t>Real-time dashboard</a:t>
                  </a:r>
                </a:p>
              </p:txBody>
            </p:sp>
          </p:grpSp>
          <p:cxnSp>
            <p:nvCxnSpPr>
              <p:cNvPr id="8" name="Straight Arrow Connector 7"/>
              <p:cNvCxnSpPr>
                <a:cxnSpLocks/>
              </p:cNvCxnSpPr>
              <p:nvPr/>
            </p:nvCxnSpPr>
            <p:spPr>
              <a:xfrm flipV="1">
                <a:off x="3932379" y="2990616"/>
                <a:ext cx="750302" cy="4688"/>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cxnSp>
            <p:nvCxnSpPr>
              <p:cNvPr id="10" name="Straight Arrow Connector 9"/>
              <p:cNvCxnSpPr>
                <a:cxnSpLocks/>
              </p:cNvCxnSpPr>
              <p:nvPr/>
            </p:nvCxnSpPr>
            <p:spPr>
              <a:xfrm flipV="1">
                <a:off x="3932379" y="4115574"/>
                <a:ext cx="801993" cy="10603"/>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cxnSp>
            <p:nvCxnSpPr>
              <p:cNvPr id="29" name="Straight Arrow Connector 28"/>
              <p:cNvCxnSpPr>
                <a:cxnSpLocks/>
              </p:cNvCxnSpPr>
              <p:nvPr/>
            </p:nvCxnSpPr>
            <p:spPr>
              <a:xfrm flipV="1">
                <a:off x="5534499" y="4105057"/>
                <a:ext cx="881441" cy="1805"/>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sp>
            <p:nvSpPr>
              <p:cNvPr id="79" name="Freeform 38"/>
              <p:cNvSpPr>
                <a:spLocks noEditPoints="1"/>
              </p:cNvSpPr>
              <p:nvPr/>
            </p:nvSpPr>
            <p:spPr bwMode="auto">
              <a:xfrm>
                <a:off x="4947830" y="5853199"/>
                <a:ext cx="492401" cy="559917"/>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cxnSp>
            <p:nvCxnSpPr>
              <p:cNvPr id="87" name="Straight Arrow Connector 86"/>
              <p:cNvCxnSpPr/>
              <p:nvPr/>
            </p:nvCxnSpPr>
            <p:spPr>
              <a:xfrm flipV="1">
                <a:off x="5512380" y="4654735"/>
                <a:ext cx="1141395" cy="1402041"/>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cxnSp>
            <p:nvCxnSpPr>
              <p:cNvPr id="85" name="Straight Arrow Connector 84"/>
              <p:cNvCxnSpPr/>
              <p:nvPr/>
            </p:nvCxnSpPr>
            <p:spPr>
              <a:xfrm>
                <a:off x="7285108" y="4921992"/>
                <a:ext cx="60" cy="655857"/>
              </a:xfrm>
              <a:prstGeom prst="straightConnector1">
                <a:avLst/>
              </a:prstGeom>
              <a:grpFill/>
              <a:ln>
                <a:headEnd type="triangle" w="med" len="med"/>
                <a:tailEnd type="triangle" w="med" len="med"/>
              </a:ln>
            </p:spPr>
            <p:style>
              <a:lnRef idx="2">
                <a:schemeClr val="dk1"/>
              </a:lnRef>
              <a:fillRef idx="1">
                <a:schemeClr val="lt1"/>
              </a:fillRef>
              <a:effectRef idx="0">
                <a:schemeClr val="dk1"/>
              </a:effectRef>
              <a:fontRef idx="minor">
                <a:schemeClr val="dk1"/>
              </a:fontRef>
            </p:style>
          </p:cxnSp>
        </p:grpSp>
        <p:sp>
          <p:nvSpPr>
            <p:cNvPr id="77" name="Oval 76"/>
            <p:cNvSpPr/>
            <p:nvPr/>
          </p:nvSpPr>
          <p:spPr bwMode="auto">
            <a:xfrm>
              <a:off x="5429424" y="2225052"/>
              <a:ext cx="1544934" cy="1546413"/>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567" b="1" kern="0" dirty="0">
                <a:solidFill>
                  <a:schemeClr val="accent4">
                    <a:lumMod val="25000"/>
                  </a:schemeClr>
                </a:solidFill>
                <a:ea typeface="Segoe UI" pitchFamily="34" charset="0"/>
                <a:cs typeface="Segoe UI" pitchFamily="34" charset="0"/>
              </a:endParaRPr>
            </a:p>
            <a:p>
              <a:pPr algn="ctr" defTabSz="913927" fontAlgn="base">
                <a:lnSpc>
                  <a:spcPct val="90000"/>
                </a:lnSpc>
                <a:spcBef>
                  <a:spcPct val="0"/>
                </a:spcBef>
                <a:spcAft>
                  <a:spcPct val="0"/>
                </a:spcAft>
                <a:defRPr/>
              </a:pPr>
              <a:r>
                <a:rPr lang="en-US" sz="1567" b="1" kern="0" dirty="0">
                  <a:solidFill>
                    <a:schemeClr val="accent4">
                      <a:lumMod val="25000"/>
                    </a:schemeClr>
                  </a:solidFill>
                  <a:ea typeface="Segoe UI" pitchFamily="34" charset="0"/>
                  <a:cs typeface="Segoe UI" pitchFamily="34" charset="0"/>
                </a:rPr>
                <a:t>Stream Analytics</a:t>
              </a:r>
            </a:p>
          </p:txBody>
        </p:sp>
        <p:sp>
          <p:nvSpPr>
            <p:cNvPr id="81" name="TextBox 80"/>
            <p:cNvSpPr txBox="1"/>
            <p:nvPr/>
          </p:nvSpPr>
          <p:spPr>
            <a:xfrm>
              <a:off x="9805417" y="4733819"/>
              <a:ext cx="1231106" cy="332399"/>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214">
                <a:spcAft>
                  <a:spcPts val="0"/>
                </a:spcAft>
                <a:defRPr/>
              </a:pPr>
              <a:r>
                <a:rPr lang="en-US" sz="1176" kern="0" dirty="0">
                  <a:solidFill>
                    <a:schemeClr val="accent4">
                      <a:lumMod val="25000"/>
                    </a:schemeClr>
                  </a:solidFill>
                </a:rPr>
                <a:t>Automation to </a:t>
              </a:r>
            </a:p>
            <a:p>
              <a:pPr defTabSz="896214">
                <a:spcAft>
                  <a:spcPts val="0"/>
                </a:spcAft>
                <a:defRPr/>
              </a:pPr>
              <a:r>
                <a:rPr lang="en-US" sz="1176" kern="0" dirty="0">
                  <a:solidFill>
                    <a:schemeClr val="accent4">
                      <a:lumMod val="25000"/>
                    </a:schemeClr>
                  </a:solidFill>
                </a:rPr>
                <a:t>kick-off workflows</a:t>
              </a:r>
            </a:p>
          </p:txBody>
        </p:sp>
        <p:sp>
          <p:nvSpPr>
            <p:cNvPr id="82" name="Oval 81"/>
            <p:cNvSpPr/>
            <p:nvPr/>
          </p:nvSpPr>
          <p:spPr bwMode="auto">
            <a:xfrm>
              <a:off x="5407184" y="4904097"/>
              <a:ext cx="1845765" cy="336270"/>
            </a:xfrm>
            <a:prstGeom prst="ellips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kern="0" dirty="0">
                  <a:solidFill>
                    <a:schemeClr val="accent4">
                      <a:lumMod val="25000"/>
                    </a:schemeClr>
                  </a:solidFill>
                  <a:ea typeface="Segoe UI" pitchFamily="34" charset="0"/>
                  <a:cs typeface="Segoe UI" pitchFamily="34" charset="0"/>
                </a:rPr>
                <a:t>Machine Learning</a:t>
              </a:r>
            </a:p>
          </p:txBody>
        </p:sp>
        <p:sp>
          <p:nvSpPr>
            <p:cNvPr id="88" name="TextBox 87"/>
            <p:cNvSpPr txBox="1"/>
            <p:nvPr/>
          </p:nvSpPr>
          <p:spPr>
            <a:xfrm>
              <a:off x="3581808" y="5353720"/>
              <a:ext cx="1170529" cy="152349"/>
            </a:xfrm>
            <a:prstGeom prst="rect">
              <a:avLst/>
            </a:prstGeom>
            <a:grpFill/>
            <a:ln>
              <a:no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defTabSz="896214">
                <a:lnSpc>
                  <a:spcPct val="90000"/>
                </a:lnSpc>
                <a:spcAft>
                  <a:spcPts val="588"/>
                </a:spcAft>
                <a:defRPr/>
              </a:pPr>
              <a:r>
                <a:rPr lang="en-US" sz="1078" kern="0" dirty="0">
                  <a:solidFill>
                    <a:schemeClr val="accent4">
                      <a:lumMod val="25000"/>
                    </a:schemeClr>
                  </a:solidFill>
                </a:rPr>
                <a:t>Reference Data</a:t>
              </a:r>
            </a:p>
          </p:txBody>
        </p:sp>
        <p:sp>
          <p:nvSpPr>
            <p:cNvPr id="90" name="Oval 89"/>
            <p:cNvSpPr/>
            <p:nvPr/>
          </p:nvSpPr>
          <p:spPr bwMode="auto">
            <a:xfrm>
              <a:off x="3624658" y="2072721"/>
              <a:ext cx="1073395" cy="348335"/>
            </a:xfrm>
            <a:prstGeom prst="ellips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078" kern="0" dirty="0">
                  <a:solidFill>
                    <a:schemeClr val="accent4">
                      <a:lumMod val="25000"/>
                    </a:schemeClr>
                  </a:solidFill>
                  <a:ea typeface="Segoe UI" pitchFamily="34" charset="0"/>
                  <a:cs typeface="Segoe UI" pitchFamily="34" charset="0"/>
                </a:rPr>
                <a:t>Event Hubs</a:t>
              </a:r>
            </a:p>
          </p:txBody>
        </p:sp>
        <p:cxnSp>
          <p:nvCxnSpPr>
            <p:cNvPr id="91" name="Straight Arrow Connector 90"/>
            <p:cNvCxnSpPr>
              <a:cxnSpLocks/>
            </p:cNvCxnSpPr>
            <p:nvPr/>
          </p:nvCxnSpPr>
          <p:spPr>
            <a:xfrm>
              <a:off x="4507427" y="1954131"/>
              <a:ext cx="921997" cy="686760"/>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sp>
          <p:nvSpPr>
            <p:cNvPr id="93" name="Freeform 92"/>
            <p:cNvSpPr>
              <a:spLocks noChangeAspect="1"/>
            </p:cNvSpPr>
            <p:nvPr/>
          </p:nvSpPr>
          <p:spPr bwMode="auto">
            <a:xfrm rot="5280000">
              <a:off x="3932180" y="2736520"/>
              <a:ext cx="447268" cy="568731"/>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solidFill>
                  <a:schemeClr val="accent4">
                    <a:lumMod val="25000"/>
                  </a:schemeClr>
                </a:solidFill>
                <a:latin typeface="Segoe UI"/>
              </a:endParaRPr>
            </a:p>
          </p:txBody>
        </p:sp>
        <p:grpSp>
          <p:nvGrpSpPr>
            <p:cNvPr id="94" name="Group 93"/>
            <p:cNvGrpSpPr/>
            <p:nvPr/>
          </p:nvGrpSpPr>
          <p:grpSpPr>
            <a:xfrm>
              <a:off x="3900630" y="1655981"/>
              <a:ext cx="469622" cy="463926"/>
              <a:chOff x="2296894" y="-3310276"/>
              <a:chExt cx="484187" cy="498475"/>
            </a:xfrm>
            <a:grp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grpSp>
        <p:cxnSp>
          <p:nvCxnSpPr>
            <p:cNvPr id="103" name="Straight Arrow Connector 102"/>
            <p:cNvCxnSpPr>
              <a:cxnSpLocks/>
              <a:endCxn id="90" idx="2"/>
            </p:cNvCxnSpPr>
            <p:nvPr/>
          </p:nvCxnSpPr>
          <p:spPr>
            <a:xfrm flipV="1">
              <a:off x="2917191" y="2246889"/>
              <a:ext cx="707467" cy="561871"/>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sp>
          <p:nvSpPr>
            <p:cNvPr id="113" name="Oval 112"/>
            <p:cNvSpPr/>
            <p:nvPr/>
          </p:nvSpPr>
          <p:spPr bwMode="auto">
            <a:xfrm>
              <a:off x="3630641" y="4190388"/>
              <a:ext cx="1040227" cy="302315"/>
            </a:xfrm>
            <a:prstGeom prst="ellipse">
              <a:avLst/>
            </a:prstGeom>
            <a:grp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4814" rIns="0" bIns="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078" kern="0" dirty="0">
                  <a:solidFill>
                    <a:schemeClr val="accent4">
                      <a:lumMod val="25000"/>
                    </a:schemeClr>
                  </a:solidFill>
                  <a:ea typeface="Segoe UI" pitchFamily="34" charset="0"/>
                  <a:cs typeface="Segoe UI" pitchFamily="34" charset="0"/>
                </a:rPr>
                <a:t>Blobs</a:t>
              </a:r>
            </a:p>
          </p:txBody>
        </p:sp>
        <p:grpSp>
          <p:nvGrpSpPr>
            <p:cNvPr id="114" name="Group 113"/>
            <p:cNvGrpSpPr/>
            <p:nvPr/>
          </p:nvGrpSpPr>
          <p:grpSpPr>
            <a:xfrm>
              <a:off x="3903782" y="3858473"/>
              <a:ext cx="458722" cy="398406"/>
              <a:chOff x="2317532" y="-4150064"/>
              <a:chExt cx="458787" cy="398463"/>
            </a:xfrm>
            <a:grp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dirty="0">
                  <a:solidFill>
                    <a:schemeClr val="accent4">
                      <a:lumMod val="25000"/>
                    </a:schemeClr>
                  </a:solidFill>
                  <a:latin typeface="Segoe UI"/>
                </a:endParaRPr>
              </a:p>
            </p:txBody>
          </p:sp>
        </p:grpSp>
        <p:cxnSp>
          <p:nvCxnSpPr>
            <p:cNvPr id="120" name="Straight Arrow Connector 119"/>
            <p:cNvCxnSpPr/>
            <p:nvPr/>
          </p:nvCxnSpPr>
          <p:spPr>
            <a:xfrm flipV="1">
              <a:off x="4413472" y="3336938"/>
              <a:ext cx="1015954" cy="673914"/>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pic>
          <p:nvPicPr>
            <p:cNvPr id="31" name="Picture 30"/>
            <p:cNvPicPr>
              <a:picLocks noChangeAspect="1"/>
            </p:cNvPicPr>
            <p:nvPr/>
          </p:nvPicPr>
          <p:blipFill>
            <a:blip r:embed="rId3">
              <a:clrChange>
                <a:clrFrom>
                  <a:srgbClr val="FDFDFD"/>
                </a:clrFrom>
                <a:clrTo>
                  <a:srgbClr val="FDFDFD">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018915" y="2597350"/>
              <a:ext cx="703518" cy="692468"/>
            </a:xfrm>
            <a:prstGeom prst="rect">
              <a:avLst/>
            </a:prstGeom>
            <a:grpFill/>
            <a:ln>
              <a:noFill/>
            </a:ln>
          </p:spPr>
          <p:style>
            <a:lnRef idx="2">
              <a:schemeClr val="dk1"/>
            </a:lnRef>
            <a:fillRef idx="1">
              <a:schemeClr val="lt1"/>
            </a:fillRef>
            <a:effectRef idx="0">
              <a:schemeClr val="dk1"/>
            </a:effectRef>
            <a:fontRef idx="minor">
              <a:schemeClr val="dk1"/>
            </a:fontRef>
          </p:style>
        </p:pic>
        <p:sp>
          <p:nvSpPr>
            <p:cNvPr id="92" name="Freeform 91"/>
            <p:cNvSpPr/>
            <p:nvPr/>
          </p:nvSpPr>
          <p:spPr bwMode="auto">
            <a:xfrm flipH="1">
              <a:off x="6046230" y="4555948"/>
              <a:ext cx="385247" cy="38911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2353" kern="0" dirty="0">
                <a:solidFill>
                  <a:schemeClr val="accent4">
                    <a:lumMod val="25000"/>
                  </a:schemeClr>
                </a:solidFill>
                <a:latin typeface="Segoe UI"/>
                <a:ea typeface="Segoe UI" pitchFamily="34" charset="0"/>
                <a:cs typeface="Segoe UI" pitchFamily="34" charset="0"/>
              </a:endParaRPr>
            </a:p>
          </p:txBody>
        </p:sp>
        <p:grpSp>
          <p:nvGrpSpPr>
            <p:cNvPr id="11" name="Group 10"/>
            <p:cNvGrpSpPr/>
            <p:nvPr/>
          </p:nvGrpSpPr>
          <p:grpSpPr>
            <a:xfrm>
              <a:off x="1342888" y="2395275"/>
              <a:ext cx="1441450" cy="3115866"/>
              <a:chOff x="2185987" y="3511226"/>
              <a:chExt cx="1441450" cy="3115866"/>
            </a:xfrm>
            <a:grpFill/>
          </p:grpSpPr>
          <p:sp>
            <p:nvSpPr>
              <p:cNvPr id="323" name="Rectangle 16"/>
              <p:cNvSpPr>
                <a:spLocks noChangeArrowheads="1"/>
              </p:cNvSpPr>
              <p:nvPr/>
            </p:nvSpPr>
            <p:spPr bwMode="auto">
              <a:xfrm>
                <a:off x="2185987" y="3511226"/>
                <a:ext cx="1441450" cy="3115866"/>
              </a:xfrm>
              <a:prstGeom prst="rect">
                <a:avLst/>
              </a:prstGeom>
              <a:grpFill/>
              <a:ln>
                <a:prstDash val="dash"/>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27" name="Oval 20"/>
              <p:cNvSpPr>
                <a:spLocks noChangeArrowheads="1"/>
              </p:cNvSpPr>
              <p:nvPr/>
            </p:nvSpPr>
            <p:spPr bwMode="auto">
              <a:xfrm>
                <a:off x="3302607" y="4775457"/>
                <a:ext cx="61913" cy="6032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28" name="Oval 21"/>
              <p:cNvSpPr>
                <a:spLocks noChangeArrowheads="1"/>
              </p:cNvSpPr>
              <p:nvPr/>
            </p:nvSpPr>
            <p:spPr bwMode="auto">
              <a:xfrm>
                <a:off x="3302607" y="4775457"/>
                <a:ext cx="60325" cy="60325"/>
              </a:xfrm>
              <a:prstGeom prst="ellips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29" name="Oval 22"/>
              <p:cNvSpPr>
                <a:spLocks noChangeArrowheads="1"/>
              </p:cNvSpPr>
              <p:nvPr/>
            </p:nvSpPr>
            <p:spPr bwMode="auto">
              <a:xfrm>
                <a:off x="3112107" y="4827845"/>
                <a:ext cx="68263" cy="6667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0" name="Oval 23"/>
              <p:cNvSpPr>
                <a:spLocks noChangeArrowheads="1"/>
              </p:cNvSpPr>
              <p:nvPr/>
            </p:nvSpPr>
            <p:spPr bwMode="auto">
              <a:xfrm>
                <a:off x="3112107" y="4827845"/>
                <a:ext cx="68263" cy="66675"/>
              </a:xfrm>
              <a:prstGeom prst="ellipse">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1" name="Freeform 24"/>
              <p:cNvSpPr>
                <a:spLocks/>
              </p:cNvSpPr>
              <p:nvPr/>
            </p:nvSpPr>
            <p:spPr bwMode="auto">
              <a:xfrm>
                <a:off x="3426432" y="4821495"/>
                <a:ext cx="66675" cy="79375"/>
              </a:xfrm>
              <a:custGeom>
                <a:avLst/>
                <a:gdLst>
                  <a:gd name="T0" fmla="*/ 0 w 42"/>
                  <a:gd name="T1" fmla="*/ 0 h 50"/>
                  <a:gd name="T2" fmla="*/ 0 w 42"/>
                  <a:gd name="T3" fmla="*/ 50 h 50"/>
                  <a:gd name="T4" fmla="*/ 42 w 42"/>
                  <a:gd name="T5" fmla="*/ 27 h 50"/>
                  <a:gd name="T6" fmla="*/ 0 w 42"/>
                  <a:gd name="T7" fmla="*/ 0 h 50"/>
                </a:gdLst>
                <a:ahLst/>
                <a:cxnLst>
                  <a:cxn ang="0">
                    <a:pos x="T0" y="T1"/>
                  </a:cxn>
                  <a:cxn ang="0">
                    <a:pos x="T2" y="T3"/>
                  </a:cxn>
                  <a:cxn ang="0">
                    <a:pos x="T4" y="T5"/>
                  </a:cxn>
                  <a:cxn ang="0">
                    <a:pos x="T6" y="T7"/>
                  </a:cxn>
                </a:cxnLst>
                <a:rect l="0" t="0" r="r" b="b"/>
                <a:pathLst>
                  <a:path w="42" h="50">
                    <a:moveTo>
                      <a:pt x="0" y="0"/>
                    </a:moveTo>
                    <a:lnTo>
                      <a:pt x="0" y="50"/>
                    </a:lnTo>
                    <a:lnTo>
                      <a:pt x="42" y="27"/>
                    </a:lnTo>
                    <a:lnTo>
                      <a:pt x="0"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2" name="Freeform 25"/>
              <p:cNvSpPr>
                <a:spLocks/>
              </p:cNvSpPr>
              <p:nvPr/>
            </p:nvSpPr>
            <p:spPr bwMode="auto">
              <a:xfrm>
                <a:off x="3426432" y="4821495"/>
                <a:ext cx="66675" cy="79375"/>
              </a:xfrm>
              <a:custGeom>
                <a:avLst/>
                <a:gdLst>
                  <a:gd name="T0" fmla="*/ 0 w 42"/>
                  <a:gd name="T1" fmla="*/ 0 h 50"/>
                  <a:gd name="T2" fmla="*/ 0 w 42"/>
                  <a:gd name="T3" fmla="*/ 50 h 50"/>
                  <a:gd name="T4" fmla="*/ 42 w 42"/>
                  <a:gd name="T5" fmla="*/ 27 h 50"/>
                  <a:gd name="T6" fmla="*/ 0 w 42"/>
                  <a:gd name="T7" fmla="*/ 0 h 50"/>
                </a:gdLst>
                <a:ahLst/>
                <a:cxnLst>
                  <a:cxn ang="0">
                    <a:pos x="T0" y="T1"/>
                  </a:cxn>
                  <a:cxn ang="0">
                    <a:pos x="T2" y="T3"/>
                  </a:cxn>
                  <a:cxn ang="0">
                    <a:pos x="T4" y="T5"/>
                  </a:cxn>
                  <a:cxn ang="0">
                    <a:pos x="T6" y="T7"/>
                  </a:cxn>
                </a:cxnLst>
                <a:rect l="0" t="0" r="r" b="b"/>
                <a:pathLst>
                  <a:path w="42" h="50">
                    <a:moveTo>
                      <a:pt x="0" y="0"/>
                    </a:moveTo>
                    <a:lnTo>
                      <a:pt x="0" y="50"/>
                    </a:lnTo>
                    <a:lnTo>
                      <a:pt x="42" y="27"/>
                    </a:lnTo>
                    <a:lnTo>
                      <a:pt x="0" y="0"/>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3" name="Freeform 26"/>
              <p:cNvSpPr>
                <a:spLocks/>
              </p:cNvSpPr>
              <p:nvPr/>
            </p:nvSpPr>
            <p:spPr bwMode="auto">
              <a:xfrm>
                <a:off x="3215295" y="4797682"/>
                <a:ext cx="92075" cy="73025"/>
              </a:xfrm>
              <a:custGeom>
                <a:avLst/>
                <a:gdLst>
                  <a:gd name="T0" fmla="*/ 0 w 129"/>
                  <a:gd name="T1" fmla="*/ 103 h 103"/>
                  <a:gd name="T2" fmla="*/ 0 w 129"/>
                  <a:gd name="T3" fmla="*/ 77 h 103"/>
                  <a:gd name="T4" fmla="*/ 27 w 129"/>
                  <a:gd name="T5" fmla="*/ 48 h 103"/>
                  <a:gd name="T6" fmla="*/ 43 w 129"/>
                  <a:gd name="T7" fmla="*/ 22 h 103"/>
                  <a:gd name="T8" fmla="*/ 129 w 129"/>
                  <a:gd name="T9" fmla="*/ 0 h 103"/>
                  <a:gd name="T10" fmla="*/ 129 w 129"/>
                  <a:gd name="T11" fmla="*/ 25 h 103"/>
                  <a:gd name="T12" fmla="*/ 62 w 129"/>
                  <a:gd name="T13" fmla="*/ 40 h 103"/>
                  <a:gd name="T14" fmla="*/ 50 w 129"/>
                  <a:gd name="T15" fmla="*/ 59 h 103"/>
                  <a:gd name="T16" fmla="*/ 0 w 129"/>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3">
                    <a:moveTo>
                      <a:pt x="0" y="103"/>
                    </a:moveTo>
                    <a:lnTo>
                      <a:pt x="0" y="77"/>
                    </a:lnTo>
                    <a:cubicBezTo>
                      <a:pt x="12" y="77"/>
                      <a:pt x="18" y="66"/>
                      <a:pt x="27" y="48"/>
                    </a:cubicBezTo>
                    <a:cubicBezTo>
                      <a:pt x="32" y="38"/>
                      <a:pt x="36" y="29"/>
                      <a:pt x="43" y="22"/>
                    </a:cubicBezTo>
                    <a:cubicBezTo>
                      <a:pt x="62" y="3"/>
                      <a:pt x="88" y="0"/>
                      <a:pt x="129" y="0"/>
                    </a:cubicBezTo>
                    <a:lnTo>
                      <a:pt x="129" y="25"/>
                    </a:lnTo>
                    <a:cubicBezTo>
                      <a:pt x="89" y="25"/>
                      <a:pt x="72" y="29"/>
                      <a:pt x="62" y="40"/>
                    </a:cubicBezTo>
                    <a:cubicBezTo>
                      <a:pt x="58" y="44"/>
                      <a:pt x="54" y="51"/>
                      <a:pt x="50" y="59"/>
                    </a:cubicBezTo>
                    <a:cubicBezTo>
                      <a:pt x="41" y="77"/>
                      <a:pt x="29" y="103"/>
                      <a:pt x="0" y="103"/>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4" name="Freeform 27"/>
              <p:cNvSpPr>
                <a:spLocks/>
              </p:cNvSpPr>
              <p:nvPr/>
            </p:nvSpPr>
            <p:spPr bwMode="auto">
              <a:xfrm>
                <a:off x="3215295" y="4797682"/>
                <a:ext cx="92075" cy="73025"/>
              </a:xfrm>
              <a:custGeom>
                <a:avLst/>
                <a:gdLst>
                  <a:gd name="T0" fmla="*/ 0 w 129"/>
                  <a:gd name="T1" fmla="*/ 103 h 103"/>
                  <a:gd name="T2" fmla="*/ 0 w 129"/>
                  <a:gd name="T3" fmla="*/ 77 h 103"/>
                  <a:gd name="T4" fmla="*/ 27 w 129"/>
                  <a:gd name="T5" fmla="*/ 48 h 103"/>
                  <a:gd name="T6" fmla="*/ 43 w 129"/>
                  <a:gd name="T7" fmla="*/ 22 h 103"/>
                  <a:gd name="T8" fmla="*/ 129 w 129"/>
                  <a:gd name="T9" fmla="*/ 0 h 103"/>
                  <a:gd name="T10" fmla="*/ 129 w 129"/>
                  <a:gd name="T11" fmla="*/ 25 h 103"/>
                  <a:gd name="T12" fmla="*/ 62 w 129"/>
                  <a:gd name="T13" fmla="*/ 40 h 103"/>
                  <a:gd name="T14" fmla="*/ 50 w 129"/>
                  <a:gd name="T15" fmla="*/ 59 h 103"/>
                  <a:gd name="T16" fmla="*/ 0 w 129"/>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3">
                    <a:moveTo>
                      <a:pt x="0" y="103"/>
                    </a:moveTo>
                    <a:lnTo>
                      <a:pt x="0" y="77"/>
                    </a:lnTo>
                    <a:cubicBezTo>
                      <a:pt x="12" y="77"/>
                      <a:pt x="18" y="66"/>
                      <a:pt x="27" y="48"/>
                    </a:cubicBezTo>
                    <a:cubicBezTo>
                      <a:pt x="32" y="38"/>
                      <a:pt x="36" y="29"/>
                      <a:pt x="43" y="22"/>
                    </a:cubicBezTo>
                    <a:cubicBezTo>
                      <a:pt x="62" y="3"/>
                      <a:pt x="88" y="0"/>
                      <a:pt x="129" y="0"/>
                    </a:cubicBezTo>
                    <a:lnTo>
                      <a:pt x="129" y="25"/>
                    </a:lnTo>
                    <a:cubicBezTo>
                      <a:pt x="89" y="25"/>
                      <a:pt x="72" y="29"/>
                      <a:pt x="62" y="40"/>
                    </a:cubicBezTo>
                    <a:cubicBezTo>
                      <a:pt x="58" y="44"/>
                      <a:pt x="54" y="51"/>
                      <a:pt x="50" y="59"/>
                    </a:cubicBezTo>
                    <a:cubicBezTo>
                      <a:pt x="41" y="77"/>
                      <a:pt x="29" y="103"/>
                      <a:pt x="0" y="103"/>
                    </a:cubicBez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5" name="Freeform 28"/>
              <p:cNvSpPr>
                <a:spLocks/>
              </p:cNvSpPr>
              <p:nvPr/>
            </p:nvSpPr>
            <p:spPr bwMode="auto">
              <a:xfrm>
                <a:off x="3259745" y="4851657"/>
                <a:ext cx="93663" cy="82550"/>
              </a:xfrm>
              <a:custGeom>
                <a:avLst/>
                <a:gdLst>
                  <a:gd name="T0" fmla="*/ 0 w 131"/>
                  <a:gd name="T1" fmla="*/ 26 h 114"/>
                  <a:gd name="T2" fmla="*/ 0 w 131"/>
                  <a:gd name="T3" fmla="*/ 0 h 114"/>
                  <a:gd name="T4" fmla="*/ 52 w 131"/>
                  <a:gd name="T5" fmla="*/ 55 h 114"/>
                  <a:gd name="T6" fmla="*/ 63 w 131"/>
                  <a:gd name="T7" fmla="*/ 80 h 114"/>
                  <a:gd name="T8" fmla="*/ 115 w 131"/>
                  <a:gd name="T9" fmla="*/ 86 h 114"/>
                  <a:gd name="T10" fmla="*/ 131 w 131"/>
                  <a:gd name="T11" fmla="*/ 86 h 114"/>
                  <a:gd name="T12" fmla="*/ 131 w 131"/>
                  <a:gd name="T13" fmla="*/ 112 h 114"/>
                  <a:gd name="T14" fmla="*/ 116 w 131"/>
                  <a:gd name="T15" fmla="*/ 112 h 114"/>
                  <a:gd name="T16" fmla="*/ 46 w 131"/>
                  <a:gd name="T17" fmla="*/ 98 h 114"/>
                  <a:gd name="T18" fmla="*/ 28 w 131"/>
                  <a:gd name="T19" fmla="*/ 64 h 114"/>
                  <a:gd name="T20" fmla="*/ 0 w 131"/>
                  <a:gd name="T21"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14">
                    <a:moveTo>
                      <a:pt x="0" y="26"/>
                    </a:moveTo>
                    <a:lnTo>
                      <a:pt x="0" y="0"/>
                    </a:lnTo>
                    <a:cubicBezTo>
                      <a:pt x="31" y="0"/>
                      <a:pt x="43" y="32"/>
                      <a:pt x="52" y="55"/>
                    </a:cubicBezTo>
                    <a:cubicBezTo>
                      <a:pt x="55" y="65"/>
                      <a:pt x="60" y="76"/>
                      <a:pt x="63" y="80"/>
                    </a:cubicBezTo>
                    <a:cubicBezTo>
                      <a:pt x="72" y="88"/>
                      <a:pt x="97" y="87"/>
                      <a:pt x="115" y="86"/>
                    </a:cubicBezTo>
                    <a:cubicBezTo>
                      <a:pt x="121" y="86"/>
                      <a:pt x="126" y="86"/>
                      <a:pt x="131" y="86"/>
                    </a:cubicBezTo>
                    <a:lnTo>
                      <a:pt x="131" y="112"/>
                    </a:lnTo>
                    <a:cubicBezTo>
                      <a:pt x="127" y="112"/>
                      <a:pt x="121" y="112"/>
                      <a:pt x="116" y="112"/>
                    </a:cubicBezTo>
                    <a:cubicBezTo>
                      <a:pt x="92" y="113"/>
                      <a:pt x="63" y="114"/>
                      <a:pt x="46" y="98"/>
                    </a:cubicBezTo>
                    <a:cubicBezTo>
                      <a:pt x="37" y="91"/>
                      <a:pt x="33" y="78"/>
                      <a:pt x="28" y="64"/>
                    </a:cubicBezTo>
                    <a:cubicBezTo>
                      <a:pt x="19" y="42"/>
                      <a:pt x="12" y="26"/>
                      <a:pt x="0" y="2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6" name="Freeform 29"/>
              <p:cNvSpPr>
                <a:spLocks/>
              </p:cNvSpPr>
              <p:nvPr/>
            </p:nvSpPr>
            <p:spPr bwMode="auto">
              <a:xfrm>
                <a:off x="3259745" y="4851657"/>
                <a:ext cx="93663" cy="82550"/>
              </a:xfrm>
              <a:custGeom>
                <a:avLst/>
                <a:gdLst>
                  <a:gd name="T0" fmla="*/ 0 w 131"/>
                  <a:gd name="T1" fmla="*/ 26 h 114"/>
                  <a:gd name="T2" fmla="*/ 0 w 131"/>
                  <a:gd name="T3" fmla="*/ 0 h 114"/>
                  <a:gd name="T4" fmla="*/ 52 w 131"/>
                  <a:gd name="T5" fmla="*/ 55 h 114"/>
                  <a:gd name="T6" fmla="*/ 63 w 131"/>
                  <a:gd name="T7" fmla="*/ 80 h 114"/>
                  <a:gd name="T8" fmla="*/ 115 w 131"/>
                  <a:gd name="T9" fmla="*/ 86 h 114"/>
                  <a:gd name="T10" fmla="*/ 131 w 131"/>
                  <a:gd name="T11" fmla="*/ 86 h 114"/>
                  <a:gd name="T12" fmla="*/ 131 w 131"/>
                  <a:gd name="T13" fmla="*/ 112 h 114"/>
                  <a:gd name="T14" fmla="*/ 116 w 131"/>
                  <a:gd name="T15" fmla="*/ 112 h 114"/>
                  <a:gd name="T16" fmla="*/ 46 w 131"/>
                  <a:gd name="T17" fmla="*/ 98 h 114"/>
                  <a:gd name="T18" fmla="*/ 28 w 131"/>
                  <a:gd name="T19" fmla="*/ 64 h 114"/>
                  <a:gd name="T20" fmla="*/ 0 w 131"/>
                  <a:gd name="T21"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14">
                    <a:moveTo>
                      <a:pt x="0" y="26"/>
                    </a:moveTo>
                    <a:lnTo>
                      <a:pt x="0" y="0"/>
                    </a:lnTo>
                    <a:cubicBezTo>
                      <a:pt x="31" y="0"/>
                      <a:pt x="43" y="32"/>
                      <a:pt x="52" y="55"/>
                    </a:cubicBezTo>
                    <a:cubicBezTo>
                      <a:pt x="55" y="65"/>
                      <a:pt x="60" y="76"/>
                      <a:pt x="63" y="80"/>
                    </a:cubicBezTo>
                    <a:cubicBezTo>
                      <a:pt x="72" y="88"/>
                      <a:pt x="97" y="87"/>
                      <a:pt x="115" y="86"/>
                    </a:cubicBezTo>
                    <a:cubicBezTo>
                      <a:pt x="121" y="86"/>
                      <a:pt x="126" y="86"/>
                      <a:pt x="131" y="86"/>
                    </a:cubicBezTo>
                    <a:lnTo>
                      <a:pt x="131" y="112"/>
                    </a:lnTo>
                    <a:cubicBezTo>
                      <a:pt x="127" y="112"/>
                      <a:pt x="121" y="112"/>
                      <a:pt x="116" y="112"/>
                    </a:cubicBezTo>
                    <a:cubicBezTo>
                      <a:pt x="92" y="113"/>
                      <a:pt x="63" y="114"/>
                      <a:pt x="46" y="98"/>
                    </a:cubicBezTo>
                    <a:cubicBezTo>
                      <a:pt x="37" y="91"/>
                      <a:pt x="33" y="78"/>
                      <a:pt x="28" y="64"/>
                    </a:cubicBezTo>
                    <a:cubicBezTo>
                      <a:pt x="19" y="42"/>
                      <a:pt x="12" y="26"/>
                      <a:pt x="0" y="26"/>
                    </a:cubicBez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7" name="Rectangle 30"/>
              <p:cNvSpPr>
                <a:spLocks noChangeArrowheads="1"/>
              </p:cNvSpPr>
              <p:nvPr/>
            </p:nvSpPr>
            <p:spPr bwMode="auto">
              <a:xfrm>
                <a:off x="3174020" y="4851657"/>
                <a:ext cx="258763" cy="19050"/>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8" name="Rectangle 31"/>
              <p:cNvSpPr>
                <a:spLocks noChangeArrowheads="1"/>
              </p:cNvSpPr>
              <p:nvPr/>
            </p:nvSpPr>
            <p:spPr bwMode="auto">
              <a:xfrm>
                <a:off x="3174020" y="4851657"/>
                <a:ext cx="258763" cy="19050"/>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39" name="Rectangle 32"/>
              <p:cNvSpPr>
                <a:spLocks noChangeArrowheads="1"/>
              </p:cNvSpPr>
              <p:nvPr/>
            </p:nvSpPr>
            <p:spPr bwMode="auto">
              <a:xfrm>
                <a:off x="3340707" y="4894520"/>
                <a:ext cx="53975" cy="55563"/>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0" name="Rectangle 33"/>
              <p:cNvSpPr>
                <a:spLocks noChangeArrowheads="1"/>
              </p:cNvSpPr>
              <p:nvPr/>
            </p:nvSpPr>
            <p:spPr bwMode="auto">
              <a:xfrm>
                <a:off x="3340707" y="4894520"/>
                <a:ext cx="53975" cy="55563"/>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1" name="Oval 34"/>
              <p:cNvSpPr>
                <a:spLocks noChangeArrowheads="1"/>
              </p:cNvSpPr>
              <p:nvPr/>
            </p:nvSpPr>
            <p:spPr bwMode="auto">
              <a:xfrm>
                <a:off x="3302607" y="4775457"/>
                <a:ext cx="61913" cy="6032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2" name="Oval 35"/>
              <p:cNvSpPr>
                <a:spLocks noChangeArrowheads="1"/>
              </p:cNvSpPr>
              <p:nvPr/>
            </p:nvSpPr>
            <p:spPr bwMode="auto">
              <a:xfrm>
                <a:off x="3112107" y="4827845"/>
                <a:ext cx="68263" cy="66675"/>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3" name="Freeform 36"/>
              <p:cNvSpPr>
                <a:spLocks/>
              </p:cNvSpPr>
              <p:nvPr/>
            </p:nvSpPr>
            <p:spPr bwMode="auto">
              <a:xfrm>
                <a:off x="3426432" y="4821495"/>
                <a:ext cx="66675" cy="79375"/>
              </a:xfrm>
              <a:custGeom>
                <a:avLst/>
                <a:gdLst>
                  <a:gd name="T0" fmla="*/ 0 w 42"/>
                  <a:gd name="T1" fmla="*/ 0 h 50"/>
                  <a:gd name="T2" fmla="*/ 0 w 42"/>
                  <a:gd name="T3" fmla="*/ 50 h 50"/>
                  <a:gd name="T4" fmla="*/ 42 w 42"/>
                  <a:gd name="T5" fmla="*/ 27 h 50"/>
                  <a:gd name="T6" fmla="*/ 0 w 42"/>
                  <a:gd name="T7" fmla="*/ 0 h 50"/>
                </a:gdLst>
                <a:ahLst/>
                <a:cxnLst>
                  <a:cxn ang="0">
                    <a:pos x="T0" y="T1"/>
                  </a:cxn>
                  <a:cxn ang="0">
                    <a:pos x="T2" y="T3"/>
                  </a:cxn>
                  <a:cxn ang="0">
                    <a:pos x="T4" y="T5"/>
                  </a:cxn>
                  <a:cxn ang="0">
                    <a:pos x="T6" y="T7"/>
                  </a:cxn>
                </a:cxnLst>
                <a:rect l="0" t="0" r="r" b="b"/>
                <a:pathLst>
                  <a:path w="42" h="50">
                    <a:moveTo>
                      <a:pt x="0" y="0"/>
                    </a:moveTo>
                    <a:lnTo>
                      <a:pt x="0" y="50"/>
                    </a:lnTo>
                    <a:lnTo>
                      <a:pt x="42" y="27"/>
                    </a:lnTo>
                    <a:lnTo>
                      <a:pt x="0"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4" name="Freeform 37"/>
              <p:cNvSpPr>
                <a:spLocks/>
              </p:cNvSpPr>
              <p:nvPr/>
            </p:nvSpPr>
            <p:spPr bwMode="auto">
              <a:xfrm>
                <a:off x="3215295" y="4797682"/>
                <a:ext cx="92075" cy="73025"/>
              </a:xfrm>
              <a:custGeom>
                <a:avLst/>
                <a:gdLst>
                  <a:gd name="T0" fmla="*/ 0 w 129"/>
                  <a:gd name="T1" fmla="*/ 103 h 103"/>
                  <a:gd name="T2" fmla="*/ 0 w 129"/>
                  <a:gd name="T3" fmla="*/ 77 h 103"/>
                  <a:gd name="T4" fmla="*/ 27 w 129"/>
                  <a:gd name="T5" fmla="*/ 48 h 103"/>
                  <a:gd name="T6" fmla="*/ 43 w 129"/>
                  <a:gd name="T7" fmla="*/ 22 h 103"/>
                  <a:gd name="T8" fmla="*/ 129 w 129"/>
                  <a:gd name="T9" fmla="*/ 0 h 103"/>
                  <a:gd name="T10" fmla="*/ 129 w 129"/>
                  <a:gd name="T11" fmla="*/ 25 h 103"/>
                  <a:gd name="T12" fmla="*/ 62 w 129"/>
                  <a:gd name="T13" fmla="*/ 40 h 103"/>
                  <a:gd name="T14" fmla="*/ 50 w 129"/>
                  <a:gd name="T15" fmla="*/ 59 h 103"/>
                  <a:gd name="T16" fmla="*/ 0 w 129"/>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3">
                    <a:moveTo>
                      <a:pt x="0" y="103"/>
                    </a:moveTo>
                    <a:lnTo>
                      <a:pt x="0" y="77"/>
                    </a:lnTo>
                    <a:cubicBezTo>
                      <a:pt x="12" y="77"/>
                      <a:pt x="18" y="66"/>
                      <a:pt x="27" y="48"/>
                    </a:cubicBezTo>
                    <a:cubicBezTo>
                      <a:pt x="32" y="38"/>
                      <a:pt x="36" y="29"/>
                      <a:pt x="43" y="22"/>
                    </a:cubicBezTo>
                    <a:cubicBezTo>
                      <a:pt x="62" y="3"/>
                      <a:pt x="88" y="0"/>
                      <a:pt x="129" y="0"/>
                    </a:cubicBezTo>
                    <a:lnTo>
                      <a:pt x="129" y="25"/>
                    </a:lnTo>
                    <a:cubicBezTo>
                      <a:pt x="89" y="25"/>
                      <a:pt x="72" y="29"/>
                      <a:pt x="62" y="40"/>
                    </a:cubicBezTo>
                    <a:cubicBezTo>
                      <a:pt x="58" y="44"/>
                      <a:pt x="54" y="51"/>
                      <a:pt x="50" y="59"/>
                    </a:cubicBezTo>
                    <a:cubicBezTo>
                      <a:pt x="41" y="77"/>
                      <a:pt x="29" y="103"/>
                      <a:pt x="0" y="103"/>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5" name="Freeform 38"/>
              <p:cNvSpPr>
                <a:spLocks/>
              </p:cNvSpPr>
              <p:nvPr/>
            </p:nvSpPr>
            <p:spPr bwMode="auto">
              <a:xfrm>
                <a:off x="3259745" y="4851657"/>
                <a:ext cx="93663" cy="82550"/>
              </a:xfrm>
              <a:custGeom>
                <a:avLst/>
                <a:gdLst>
                  <a:gd name="T0" fmla="*/ 0 w 131"/>
                  <a:gd name="T1" fmla="*/ 26 h 114"/>
                  <a:gd name="T2" fmla="*/ 0 w 131"/>
                  <a:gd name="T3" fmla="*/ 0 h 114"/>
                  <a:gd name="T4" fmla="*/ 52 w 131"/>
                  <a:gd name="T5" fmla="*/ 55 h 114"/>
                  <a:gd name="T6" fmla="*/ 63 w 131"/>
                  <a:gd name="T7" fmla="*/ 80 h 114"/>
                  <a:gd name="T8" fmla="*/ 115 w 131"/>
                  <a:gd name="T9" fmla="*/ 86 h 114"/>
                  <a:gd name="T10" fmla="*/ 131 w 131"/>
                  <a:gd name="T11" fmla="*/ 86 h 114"/>
                  <a:gd name="T12" fmla="*/ 131 w 131"/>
                  <a:gd name="T13" fmla="*/ 112 h 114"/>
                  <a:gd name="T14" fmla="*/ 116 w 131"/>
                  <a:gd name="T15" fmla="*/ 112 h 114"/>
                  <a:gd name="T16" fmla="*/ 46 w 131"/>
                  <a:gd name="T17" fmla="*/ 98 h 114"/>
                  <a:gd name="T18" fmla="*/ 28 w 131"/>
                  <a:gd name="T19" fmla="*/ 64 h 114"/>
                  <a:gd name="T20" fmla="*/ 0 w 131"/>
                  <a:gd name="T21"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14">
                    <a:moveTo>
                      <a:pt x="0" y="26"/>
                    </a:moveTo>
                    <a:lnTo>
                      <a:pt x="0" y="0"/>
                    </a:lnTo>
                    <a:cubicBezTo>
                      <a:pt x="31" y="0"/>
                      <a:pt x="43" y="32"/>
                      <a:pt x="52" y="55"/>
                    </a:cubicBezTo>
                    <a:cubicBezTo>
                      <a:pt x="55" y="65"/>
                      <a:pt x="60" y="76"/>
                      <a:pt x="63" y="80"/>
                    </a:cubicBezTo>
                    <a:cubicBezTo>
                      <a:pt x="72" y="88"/>
                      <a:pt x="97" y="87"/>
                      <a:pt x="115" y="86"/>
                    </a:cubicBezTo>
                    <a:cubicBezTo>
                      <a:pt x="121" y="86"/>
                      <a:pt x="126" y="86"/>
                      <a:pt x="131" y="86"/>
                    </a:cubicBezTo>
                    <a:lnTo>
                      <a:pt x="131" y="112"/>
                    </a:lnTo>
                    <a:cubicBezTo>
                      <a:pt x="127" y="112"/>
                      <a:pt x="121" y="112"/>
                      <a:pt x="116" y="112"/>
                    </a:cubicBezTo>
                    <a:cubicBezTo>
                      <a:pt x="92" y="113"/>
                      <a:pt x="63" y="114"/>
                      <a:pt x="46" y="98"/>
                    </a:cubicBezTo>
                    <a:cubicBezTo>
                      <a:pt x="37" y="91"/>
                      <a:pt x="33" y="78"/>
                      <a:pt x="28" y="64"/>
                    </a:cubicBezTo>
                    <a:cubicBezTo>
                      <a:pt x="19" y="42"/>
                      <a:pt x="12" y="26"/>
                      <a:pt x="0" y="26"/>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6" name="Rectangle 39"/>
              <p:cNvSpPr>
                <a:spLocks noChangeArrowheads="1"/>
              </p:cNvSpPr>
              <p:nvPr/>
            </p:nvSpPr>
            <p:spPr bwMode="auto">
              <a:xfrm>
                <a:off x="3174020" y="4851657"/>
                <a:ext cx="258763" cy="19050"/>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7" name="Rectangle 40"/>
              <p:cNvSpPr>
                <a:spLocks noChangeArrowheads="1"/>
              </p:cNvSpPr>
              <p:nvPr/>
            </p:nvSpPr>
            <p:spPr bwMode="auto">
              <a:xfrm>
                <a:off x="3340707" y="4894520"/>
                <a:ext cx="53975" cy="55563"/>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8" name="Freeform 41"/>
              <p:cNvSpPr>
                <a:spLocks/>
              </p:cNvSpPr>
              <p:nvPr/>
            </p:nvSpPr>
            <p:spPr bwMode="auto">
              <a:xfrm>
                <a:off x="2364394" y="5061208"/>
                <a:ext cx="288925" cy="363538"/>
              </a:xfrm>
              <a:custGeom>
                <a:avLst/>
                <a:gdLst>
                  <a:gd name="T0" fmla="*/ 0 w 182"/>
                  <a:gd name="T1" fmla="*/ 0 h 229"/>
                  <a:gd name="T2" fmla="*/ 182 w 182"/>
                  <a:gd name="T3" fmla="*/ 114 h 229"/>
                  <a:gd name="T4" fmla="*/ 0 w 182"/>
                  <a:gd name="T5" fmla="*/ 229 h 229"/>
                  <a:gd name="T6" fmla="*/ 0 w 182"/>
                  <a:gd name="T7" fmla="*/ 0 h 229"/>
                </a:gdLst>
                <a:ahLst/>
                <a:cxnLst>
                  <a:cxn ang="0">
                    <a:pos x="T0" y="T1"/>
                  </a:cxn>
                  <a:cxn ang="0">
                    <a:pos x="T2" y="T3"/>
                  </a:cxn>
                  <a:cxn ang="0">
                    <a:pos x="T4" y="T5"/>
                  </a:cxn>
                  <a:cxn ang="0">
                    <a:pos x="T6" y="T7"/>
                  </a:cxn>
                </a:cxnLst>
                <a:rect l="0" t="0" r="r" b="b"/>
                <a:pathLst>
                  <a:path w="182" h="229">
                    <a:moveTo>
                      <a:pt x="0" y="0"/>
                    </a:moveTo>
                    <a:lnTo>
                      <a:pt x="182" y="114"/>
                    </a:lnTo>
                    <a:lnTo>
                      <a:pt x="0" y="229"/>
                    </a:lnTo>
                    <a:lnTo>
                      <a:pt x="0"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49" name="Freeform 42"/>
              <p:cNvSpPr>
                <a:spLocks/>
              </p:cNvSpPr>
              <p:nvPr/>
            </p:nvSpPr>
            <p:spPr bwMode="auto">
              <a:xfrm>
                <a:off x="2364394" y="5061208"/>
                <a:ext cx="288925" cy="363538"/>
              </a:xfrm>
              <a:custGeom>
                <a:avLst/>
                <a:gdLst>
                  <a:gd name="T0" fmla="*/ 0 w 182"/>
                  <a:gd name="T1" fmla="*/ 0 h 229"/>
                  <a:gd name="T2" fmla="*/ 182 w 182"/>
                  <a:gd name="T3" fmla="*/ 114 h 229"/>
                  <a:gd name="T4" fmla="*/ 0 w 182"/>
                  <a:gd name="T5" fmla="*/ 229 h 229"/>
                  <a:gd name="T6" fmla="*/ 0 w 182"/>
                  <a:gd name="T7" fmla="*/ 0 h 229"/>
                </a:gdLst>
                <a:ahLst/>
                <a:cxnLst>
                  <a:cxn ang="0">
                    <a:pos x="T0" y="T1"/>
                  </a:cxn>
                  <a:cxn ang="0">
                    <a:pos x="T2" y="T3"/>
                  </a:cxn>
                  <a:cxn ang="0">
                    <a:pos x="T4" y="T5"/>
                  </a:cxn>
                  <a:cxn ang="0">
                    <a:pos x="T6" y="T7"/>
                  </a:cxn>
                </a:cxnLst>
                <a:rect l="0" t="0" r="r" b="b"/>
                <a:pathLst>
                  <a:path w="182" h="229">
                    <a:moveTo>
                      <a:pt x="0" y="0"/>
                    </a:moveTo>
                    <a:lnTo>
                      <a:pt x="182" y="114"/>
                    </a:lnTo>
                    <a:lnTo>
                      <a:pt x="0" y="229"/>
                    </a:lnTo>
                    <a:lnTo>
                      <a:pt x="0" y="0"/>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0" name="Freeform 43"/>
              <p:cNvSpPr>
                <a:spLocks/>
              </p:cNvSpPr>
              <p:nvPr/>
            </p:nvSpPr>
            <p:spPr bwMode="auto">
              <a:xfrm>
                <a:off x="2364394" y="5061208"/>
                <a:ext cx="288925" cy="363538"/>
              </a:xfrm>
              <a:custGeom>
                <a:avLst/>
                <a:gdLst>
                  <a:gd name="T0" fmla="*/ 0 w 405"/>
                  <a:gd name="T1" fmla="*/ 0 h 507"/>
                  <a:gd name="T2" fmla="*/ 0 w 405"/>
                  <a:gd name="T3" fmla="*/ 237 h 507"/>
                  <a:gd name="T4" fmla="*/ 40 w 405"/>
                  <a:gd name="T5" fmla="*/ 237 h 507"/>
                  <a:gd name="T6" fmla="*/ 40 w 405"/>
                  <a:gd name="T7" fmla="*/ 222 h 507"/>
                  <a:gd name="T8" fmla="*/ 68 w 405"/>
                  <a:gd name="T9" fmla="*/ 198 h 507"/>
                  <a:gd name="T10" fmla="*/ 143 w 405"/>
                  <a:gd name="T11" fmla="*/ 198 h 507"/>
                  <a:gd name="T12" fmla="*/ 143 w 405"/>
                  <a:gd name="T13" fmla="*/ 182 h 507"/>
                  <a:gd name="T14" fmla="*/ 159 w 405"/>
                  <a:gd name="T15" fmla="*/ 182 h 507"/>
                  <a:gd name="T16" fmla="*/ 159 w 405"/>
                  <a:gd name="T17" fmla="*/ 214 h 507"/>
                  <a:gd name="T18" fmla="*/ 230 w 405"/>
                  <a:gd name="T19" fmla="*/ 214 h 507"/>
                  <a:gd name="T20" fmla="*/ 230 w 405"/>
                  <a:gd name="T21" fmla="*/ 233 h 507"/>
                  <a:gd name="T22" fmla="*/ 159 w 405"/>
                  <a:gd name="T23" fmla="*/ 233 h 507"/>
                  <a:gd name="T24" fmla="*/ 159 w 405"/>
                  <a:gd name="T25" fmla="*/ 273 h 507"/>
                  <a:gd name="T26" fmla="*/ 230 w 405"/>
                  <a:gd name="T27" fmla="*/ 273 h 507"/>
                  <a:gd name="T28" fmla="*/ 230 w 405"/>
                  <a:gd name="T29" fmla="*/ 293 h 507"/>
                  <a:gd name="T30" fmla="*/ 159 w 405"/>
                  <a:gd name="T31" fmla="*/ 293 h 507"/>
                  <a:gd name="T32" fmla="*/ 159 w 405"/>
                  <a:gd name="T33" fmla="*/ 325 h 507"/>
                  <a:gd name="T34" fmla="*/ 143 w 405"/>
                  <a:gd name="T35" fmla="*/ 325 h 507"/>
                  <a:gd name="T36" fmla="*/ 143 w 405"/>
                  <a:gd name="T37" fmla="*/ 309 h 507"/>
                  <a:gd name="T38" fmla="*/ 68 w 405"/>
                  <a:gd name="T39" fmla="*/ 309 h 507"/>
                  <a:gd name="T40" fmla="*/ 40 w 405"/>
                  <a:gd name="T41" fmla="*/ 285 h 507"/>
                  <a:gd name="T42" fmla="*/ 40 w 405"/>
                  <a:gd name="T43" fmla="*/ 269 h 507"/>
                  <a:gd name="T44" fmla="*/ 0 w 405"/>
                  <a:gd name="T45" fmla="*/ 269 h 507"/>
                  <a:gd name="T46" fmla="*/ 0 w 405"/>
                  <a:gd name="T47" fmla="*/ 507 h 507"/>
                  <a:gd name="T48" fmla="*/ 405 w 405"/>
                  <a:gd name="T49" fmla="*/ 253 h 507"/>
                  <a:gd name="T50" fmla="*/ 0 w 405"/>
                  <a:gd name="T5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5" h="507">
                    <a:moveTo>
                      <a:pt x="0" y="0"/>
                    </a:moveTo>
                    <a:lnTo>
                      <a:pt x="0" y="237"/>
                    </a:lnTo>
                    <a:lnTo>
                      <a:pt x="40" y="237"/>
                    </a:lnTo>
                    <a:lnTo>
                      <a:pt x="40" y="222"/>
                    </a:lnTo>
                    <a:cubicBezTo>
                      <a:pt x="40" y="208"/>
                      <a:pt x="53" y="198"/>
                      <a:pt x="68" y="198"/>
                    </a:cubicBezTo>
                    <a:lnTo>
                      <a:pt x="143" y="198"/>
                    </a:lnTo>
                    <a:lnTo>
                      <a:pt x="143" y="182"/>
                    </a:lnTo>
                    <a:lnTo>
                      <a:pt x="159" y="182"/>
                    </a:lnTo>
                    <a:lnTo>
                      <a:pt x="159" y="214"/>
                    </a:lnTo>
                    <a:lnTo>
                      <a:pt x="230" y="214"/>
                    </a:lnTo>
                    <a:lnTo>
                      <a:pt x="230" y="233"/>
                    </a:lnTo>
                    <a:lnTo>
                      <a:pt x="159" y="233"/>
                    </a:lnTo>
                    <a:lnTo>
                      <a:pt x="159" y="273"/>
                    </a:lnTo>
                    <a:lnTo>
                      <a:pt x="230" y="273"/>
                    </a:lnTo>
                    <a:lnTo>
                      <a:pt x="230" y="293"/>
                    </a:lnTo>
                    <a:lnTo>
                      <a:pt x="159" y="293"/>
                    </a:lnTo>
                    <a:lnTo>
                      <a:pt x="159" y="325"/>
                    </a:lnTo>
                    <a:lnTo>
                      <a:pt x="143" y="325"/>
                    </a:lnTo>
                    <a:lnTo>
                      <a:pt x="143" y="309"/>
                    </a:lnTo>
                    <a:lnTo>
                      <a:pt x="68" y="309"/>
                    </a:lnTo>
                    <a:cubicBezTo>
                      <a:pt x="52" y="309"/>
                      <a:pt x="40" y="298"/>
                      <a:pt x="40" y="285"/>
                    </a:cubicBezTo>
                    <a:lnTo>
                      <a:pt x="40" y="269"/>
                    </a:lnTo>
                    <a:lnTo>
                      <a:pt x="0" y="269"/>
                    </a:lnTo>
                    <a:lnTo>
                      <a:pt x="0" y="507"/>
                    </a:lnTo>
                    <a:lnTo>
                      <a:pt x="405" y="253"/>
                    </a:lnTo>
                    <a:lnTo>
                      <a:pt x="0" y="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3" name="Freeform 46"/>
              <p:cNvSpPr>
                <a:spLocks/>
              </p:cNvSpPr>
              <p:nvPr/>
            </p:nvSpPr>
            <p:spPr bwMode="auto">
              <a:xfrm>
                <a:off x="2410432" y="4163477"/>
                <a:ext cx="495300" cy="358775"/>
              </a:xfrm>
              <a:custGeom>
                <a:avLst/>
                <a:gdLst>
                  <a:gd name="T0" fmla="*/ 536 w 693"/>
                  <a:gd name="T1" fmla="*/ 61 h 501"/>
                  <a:gd name="T2" fmla="*/ 299 w 693"/>
                  <a:gd name="T3" fmla="*/ 120 h 501"/>
                  <a:gd name="T4" fmla="*/ 58 w 693"/>
                  <a:gd name="T5" fmla="*/ 61 h 501"/>
                  <a:gd name="T6" fmla="*/ 50 w 693"/>
                  <a:gd name="T7" fmla="*/ 257 h 501"/>
                  <a:gd name="T8" fmla="*/ 109 w 693"/>
                  <a:gd name="T9" fmla="*/ 256 h 501"/>
                  <a:gd name="T10" fmla="*/ 139 w 693"/>
                  <a:gd name="T11" fmla="*/ 256 h 501"/>
                  <a:gd name="T12" fmla="*/ 196 w 693"/>
                  <a:gd name="T13" fmla="*/ 139 h 501"/>
                  <a:gd name="T14" fmla="*/ 229 w 693"/>
                  <a:gd name="T15" fmla="*/ 121 h 501"/>
                  <a:gd name="T16" fmla="*/ 252 w 693"/>
                  <a:gd name="T17" fmla="*/ 157 h 501"/>
                  <a:gd name="T18" fmla="*/ 254 w 693"/>
                  <a:gd name="T19" fmla="*/ 332 h 501"/>
                  <a:gd name="T20" fmla="*/ 274 w 693"/>
                  <a:gd name="T21" fmla="*/ 273 h 501"/>
                  <a:gd name="T22" fmla="*/ 288 w 693"/>
                  <a:gd name="T23" fmla="*/ 257 h 501"/>
                  <a:gd name="T24" fmla="*/ 465 w 693"/>
                  <a:gd name="T25" fmla="*/ 256 h 501"/>
                  <a:gd name="T26" fmla="*/ 474 w 693"/>
                  <a:gd name="T27" fmla="*/ 266 h 501"/>
                  <a:gd name="T28" fmla="*/ 477 w 693"/>
                  <a:gd name="T29" fmla="*/ 304 h 501"/>
                  <a:gd name="T30" fmla="*/ 319 w 693"/>
                  <a:gd name="T31" fmla="*/ 303 h 501"/>
                  <a:gd name="T32" fmla="*/ 269 w 693"/>
                  <a:gd name="T33" fmla="*/ 405 h 501"/>
                  <a:gd name="T34" fmla="*/ 236 w 693"/>
                  <a:gd name="T35" fmla="*/ 415 h 501"/>
                  <a:gd name="T36" fmla="*/ 207 w 693"/>
                  <a:gd name="T37" fmla="*/ 371 h 501"/>
                  <a:gd name="T38" fmla="*/ 206 w 693"/>
                  <a:gd name="T39" fmla="*/ 229 h 501"/>
                  <a:gd name="T40" fmla="*/ 181 w 693"/>
                  <a:gd name="T41" fmla="*/ 296 h 501"/>
                  <a:gd name="T42" fmla="*/ 168 w 693"/>
                  <a:gd name="T43" fmla="*/ 304 h 501"/>
                  <a:gd name="T44" fmla="*/ 127 w 693"/>
                  <a:gd name="T45" fmla="*/ 304 h 501"/>
                  <a:gd name="T46" fmla="*/ 80 w 693"/>
                  <a:gd name="T47" fmla="*/ 304 h 501"/>
                  <a:gd name="T48" fmla="*/ 296 w 693"/>
                  <a:gd name="T49" fmla="*/ 501 h 501"/>
                  <a:gd name="T50" fmla="*/ 536 w 693"/>
                  <a:gd name="T51" fmla="*/ 6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3" h="501">
                    <a:moveTo>
                      <a:pt x="536" y="61"/>
                    </a:moveTo>
                    <a:cubicBezTo>
                      <a:pt x="480" y="0"/>
                      <a:pt x="366" y="26"/>
                      <a:pt x="299" y="120"/>
                    </a:cubicBezTo>
                    <a:cubicBezTo>
                      <a:pt x="215" y="19"/>
                      <a:pt x="114" y="0"/>
                      <a:pt x="58" y="61"/>
                    </a:cubicBezTo>
                    <a:cubicBezTo>
                      <a:pt x="0" y="123"/>
                      <a:pt x="15" y="197"/>
                      <a:pt x="50" y="257"/>
                    </a:cubicBezTo>
                    <a:lnTo>
                      <a:pt x="109" y="256"/>
                    </a:lnTo>
                    <a:lnTo>
                      <a:pt x="139" y="256"/>
                    </a:lnTo>
                    <a:lnTo>
                      <a:pt x="196" y="139"/>
                    </a:lnTo>
                    <a:cubicBezTo>
                      <a:pt x="198" y="132"/>
                      <a:pt x="222" y="121"/>
                      <a:pt x="229" y="121"/>
                    </a:cubicBezTo>
                    <a:cubicBezTo>
                      <a:pt x="250" y="122"/>
                      <a:pt x="251" y="150"/>
                      <a:pt x="252" y="157"/>
                    </a:cubicBezTo>
                    <a:lnTo>
                      <a:pt x="254" y="332"/>
                    </a:lnTo>
                    <a:lnTo>
                      <a:pt x="274" y="273"/>
                    </a:lnTo>
                    <a:cubicBezTo>
                      <a:pt x="277" y="267"/>
                      <a:pt x="281" y="257"/>
                      <a:pt x="288" y="257"/>
                    </a:cubicBezTo>
                    <a:lnTo>
                      <a:pt x="465" y="256"/>
                    </a:lnTo>
                    <a:cubicBezTo>
                      <a:pt x="472" y="256"/>
                      <a:pt x="474" y="258"/>
                      <a:pt x="474" y="266"/>
                    </a:cubicBezTo>
                    <a:cubicBezTo>
                      <a:pt x="474" y="274"/>
                      <a:pt x="485" y="304"/>
                      <a:pt x="477" y="304"/>
                    </a:cubicBezTo>
                    <a:lnTo>
                      <a:pt x="319" y="303"/>
                    </a:lnTo>
                    <a:lnTo>
                      <a:pt x="269" y="405"/>
                    </a:lnTo>
                    <a:cubicBezTo>
                      <a:pt x="263" y="413"/>
                      <a:pt x="243" y="415"/>
                      <a:pt x="236" y="415"/>
                    </a:cubicBezTo>
                    <a:cubicBezTo>
                      <a:pt x="210" y="412"/>
                      <a:pt x="207" y="378"/>
                      <a:pt x="207" y="371"/>
                    </a:cubicBezTo>
                    <a:lnTo>
                      <a:pt x="206" y="229"/>
                    </a:lnTo>
                    <a:lnTo>
                      <a:pt x="181" y="296"/>
                    </a:lnTo>
                    <a:cubicBezTo>
                      <a:pt x="180" y="301"/>
                      <a:pt x="174" y="303"/>
                      <a:pt x="168" y="304"/>
                    </a:cubicBezTo>
                    <a:lnTo>
                      <a:pt x="127" y="304"/>
                    </a:lnTo>
                    <a:lnTo>
                      <a:pt x="80" y="304"/>
                    </a:lnTo>
                    <a:cubicBezTo>
                      <a:pt x="157" y="405"/>
                      <a:pt x="252" y="486"/>
                      <a:pt x="296" y="501"/>
                    </a:cubicBezTo>
                    <a:cubicBezTo>
                      <a:pt x="362" y="474"/>
                      <a:pt x="693" y="230"/>
                      <a:pt x="536" y="61"/>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4" name="Freeform 47"/>
              <p:cNvSpPr>
                <a:spLocks/>
              </p:cNvSpPr>
              <p:nvPr/>
            </p:nvSpPr>
            <p:spPr bwMode="auto">
              <a:xfrm>
                <a:off x="2273907" y="5707321"/>
                <a:ext cx="241300" cy="392113"/>
              </a:xfrm>
              <a:custGeom>
                <a:avLst/>
                <a:gdLst>
                  <a:gd name="T0" fmla="*/ 304 w 336"/>
                  <a:gd name="T1" fmla="*/ 0 h 548"/>
                  <a:gd name="T2" fmla="*/ 33 w 336"/>
                  <a:gd name="T3" fmla="*/ 0 h 548"/>
                  <a:gd name="T4" fmla="*/ 0 w 336"/>
                  <a:gd name="T5" fmla="*/ 34 h 548"/>
                  <a:gd name="T6" fmla="*/ 0 w 336"/>
                  <a:gd name="T7" fmla="*/ 514 h 548"/>
                  <a:gd name="T8" fmla="*/ 38 w 336"/>
                  <a:gd name="T9" fmla="*/ 548 h 548"/>
                  <a:gd name="T10" fmla="*/ 299 w 336"/>
                  <a:gd name="T11" fmla="*/ 548 h 548"/>
                  <a:gd name="T12" fmla="*/ 336 w 336"/>
                  <a:gd name="T13" fmla="*/ 514 h 548"/>
                  <a:gd name="T14" fmla="*/ 336 w 336"/>
                  <a:gd name="T15" fmla="*/ 34 h 548"/>
                  <a:gd name="T16" fmla="*/ 304 w 336"/>
                  <a:gd name="T17"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548">
                    <a:moveTo>
                      <a:pt x="304" y="0"/>
                    </a:moveTo>
                    <a:lnTo>
                      <a:pt x="33" y="0"/>
                    </a:lnTo>
                    <a:cubicBezTo>
                      <a:pt x="15" y="0"/>
                      <a:pt x="0" y="15"/>
                      <a:pt x="0" y="34"/>
                    </a:cubicBezTo>
                    <a:lnTo>
                      <a:pt x="0" y="514"/>
                    </a:lnTo>
                    <a:cubicBezTo>
                      <a:pt x="0" y="532"/>
                      <a:pt x="19" y="548"/>
                      <a:pt x="38" y="548"/>
                    </a:cubicBezTo>
                    <a:lnTo>
                      <a:pt x="299" y="548"/>
                    </a:lnTo>
                    <a:cubicBezTo>
                      <a:pt x="317" y="548"/>
                      <a:pt x="336" y="535"/>
                      <a:pt x="336" y="514"/>
                    </a:cubicBezTo>
                    <a:lnTo>
                      <a:pt x="336" y="34"/>
                    </a:lnTo>
                    <a:cubicBezTo>
                      <a:pt x="336" y="15"/>
                      <a:pt x="322" y="0"/>
                      <a:pt x="304"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5" name="Rectangle 48"/>
              <p:cNvSpPr>
                <a:spLocks noChangeArrowheads="1"/>
              </p:cNvSpPr>
              <p:nvPr/>
            </p:nvSpPr>
            <p:spPr bwMode="auto">
              <a:xfrm>
                <a:off x="2300894" y="5751771"/>
                <a:ext cx="187325" cy="285750"/>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6" name="Rectangle 49"/>
              <p:cNvSpPr>
                <a:spLocks noChangeArrowheads="1"/>
              </p:cNvSpPr>
              <p:nvPr/>
            </p:nvSpPr>
            <p:spPr bwMode="auto">
              <a:xfrm>
                <a:off x="2307244" y="5767646"/>
                <a:ext cx="174625" cy="254000"/>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7" name="Oval 50"/>
              <p:cNvSpPr>
                <a:spLocks noChangeArrowheads="1"/>
              </p:cNvSpPr>
              <p:nvPr/>
            </p:nvSpPr>
            <p:spPr bwMode="auto">
              <a:xfrm>
                <a:off x="2378682" y="6050221"/>
                <a:ext cx="31750" cy="31750"/>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8" name="Rectangle 51"/>
              <p:cNvSpPr>
                <a:spLocks noChangeArrowheads="1"/>
              </p:cNvSpPr>
              <p:nvPr/>
            </p:nvSpPr>
            <p:spPr bwMode="auto">
              <a:xfrm>
                <a:off x="2372332" y="5734308"/>
                <a:ext cx="44450" cy="7938"/>
              </a:xfrm>
              <a:prstGeom prst="rect">
                <a:avLst/>
              </a:prstGeom>
              <a:grpFill/>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59" name="Freeform 52"/>
              <p:cNvSpPr>
                <a:spLocks/>
              </p:cNvSpPr>
              <p:nvPr/>
            </p:nvSpPr>
            <p:spPr bwMode="auto">
              <a:xfrm>
                <a:off x="2327882" y="5850196"/>
                <a:ext cx="133350" cy="123825"/>
              </a:xfrm>
              <a:custGeom>
                <a:avLst/>
                <a:gdLst>
                  <a:gd name="T0" fmla="*/ 180 w 187"/>
                  <a:gd name="T1" fmla="*/ 22 h 175"/>
                  <a:gd name="T2" fmla="*/ 140 w 187"/>
                  <a:gd name="T3" fmla="*/ 0 h 175"/>
                  <a:gd name="T4" fmla="*/ 99 w 187"/>
                  <a:gd name="T5" fmla="*/ 13 h 175"/>
                  <a:gd name="T6" fmla="*/ 64 w 187"/>
                  <a:gd name="T7" fmla="*/ 1 h 175"/>
                  <a:gd name="T8" fmla="*/ 0 w 187"/>
                  <a:gd name="T9" fmla="*/ 66 h 175"/>
                  <a:gd name="T10" fmla="*/ 21 w 187"/>
                  <a:gd name="T11" fmla="*/ 143 h 175"/>
                  <a:gd name="T12" fmla="*/ 59 w 187"/>
                  <a:gd name="T13" fmla="*/ 175 h 175"/>
                  <a:gd name="T14" fmla="*/ 96 w 187"/>
                  <a:gd name="T15" fmla="*/ 164 h 175"/>
                  <a:gd name="T16" fmla="*/ 133 w 187"/>
                  <a:gd name="T17" fmla="*/ 174 h 175"/>
                  <a:gd name="T18" fmla="*/ 187 w 187"/>
                  <a:gd name="T19" fmla="*/ 113 h 175"/>
                  <a:gd name="T20" fmla="*/ 186 w 187"/>
                  <a:gd name="T21" fmla="*/ 110 h 175"/>
                  <a:gd name="T22" fmla="*/ 186 w 187"/>
                  <a:gd name="T23" fmla="*/ 109 h 175"/>
                  <a:gd name="T24" fmla="*/ 158 w 187"/>
                  <a:gd name="T25" fmla="*/ 64 h 175"/>
                  <a:gd name="T26" fmla="*/ 179 w 187"/>
                  <a:gd name="T27" fmla="*/ 22 h 175"/>
                  <a:gd name="T28" fmla="*/ 180 w 187"/>
                  <a:gd name="T29" fmla="*/ 2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180" y="22"/>
                    </a:moveTo>
                    <a:cubicBezTo>
                      <a:pt x="171" y="11"/>
                      <a:pt x="159" y="0"/>
                      <a:pt x="140" y="0"/>
                    </a:cubicBezTo>
                    <a:cubicBezTo>
                      <a:pt x="128" y="0"/>
                      <a:pt x="117" y="13"/>
                      <a:pt x="99" y="13"/>
                    </a:cubicBezTo>
                    <a:cubicBezTo>
                      <a:pt x="85" y="13"/>
                      <a:pt x="79" y="1"/>
                      <a:pt x="64" y="1"/>
                    </a:cubicBezTo>
                    <a:cubicBezTo>
                      <a:pt x="32" y="1"/>
                      <a:pt x="0" y="29"/>
                      <a:pt x="0" y="66"/>
                    </a:cubicBezTo>
                    <a:cubicBezTo>
                      <a:pt x="0" y="86"/>
                      <a:pt x="6" y="116"/>
                      <a:pt x="21" y="143"/>
                    </a:cubicBezTo>
                    <a:cubicBezTo>
                      <a:pt x="31" y="162"/>
                      <a:pt x="44" y="175"/>
                      <a:pt x="59" y="175"/>
                    </a:cubicBezTo>
                    <a:cubicBezTo>
                      <a:pt x="69" y="175"/>
                      <a:pt x="81" y="164"/>
                      <a:pt x="96" y="164"/>
                    </a:cubicBezTo>
                    <a:cubicBezTo>
                      <a:pt x="109" y="164"/>
                      <a:pt x="121" y="174"/>
                      <a:pt x="133" y="174"/>
                    </a:cubicBezTo>
                    <a:cubicBezTo>
                      <a:pt x="161" y="174"/>
                      <a:pt x="187" y="138"/>
                      <a:pt x="187" y="113"/>
                    </a:cubicBezTo>
                    <a:cubicBezTo>
                      <a:pt x="187" y="112"/>
                      <a:pt x="186" y="111"/>
                      <a:pt x="186" y="110"/>
                    </a:cubicBezTo>
                    <a:lnTo>
                      <a:pt x="186" y="109"/>
                    </a:lnTo>
                    <a:cubicBezTo>
                      <a:pt x="168" y="99"/>
                      <a:pt x="158" y="84"/>
                      <a:pt x="158" y="64"/>
                    </a:cubicBezTo>
                    <a:cubicBezTo>
                      <a:pt x="158" y="47"/>
                      <a:pt x="166" y="32"/>
                      <a:pt x="179" y="22"/>
                    </a:cubicBezTo>
                    <a:lnTo>
                      <a:pt x="180" y="22"/>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0" name="Freeform 53"/>
              <p:cNvSpPr>
                <a:spLocks/>
              </p:cNvSpPr>
              <p:nvPr/>
            </p:nvSpPr>
            <p:spPr bwMode="auto">
              <a:xfrm>
                <a:off x="2397732" y="5807333"/>
                <a:ext cx="30163" cy="42863"/>
              </a:xfrm>
              <a:custGeom>
                <a:avLst/>
                <a:gdLst>
                  <a:gd name="T0" fmla="*/ 2 w 41"/>
                  <a:gd name="T1" fmla="*/ 59 h 59"/>
                  <a:gd name="T2" fmla="*/ 41 w 41"/>
                  <a:gd name="T3" fmla="*/ 9 h 59"/>
                  <a:gd name="T4" fmla="*/ 41 w 41"/>
                  <a:gd name="T5" fmla="*/ 1 h 59"/>
                  <a:gd name="T6" fmla="*/ 41 w 41"/>
                  <a:gd name="T7" fmla="*/ 0 h 59"/>
                  <a:gd name="T8" fmla="*/ 0 w 41"/>
                  <a:gd name="T9" fmla="*/ 49 h 59"/>
                  <a:gd name="T10" fmla="*/ 2 w 41"/>
                  <a:gd name="T11" fmla="*/ 58 h 59"/>
                  <a:gd name="T12" fmla="*/ 2 w 41"/>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41" h="59">
                    <a:moveTo>
                      <a:pt x="2" y="59"/>
                    </a:moveTo>
                    <a:cubicBezTo>
                      <a:pt x="23" y="52"/>
                      <a:pt x="41" y="37"/>
                      <a:pt x="41" y="9"/>
                    </a:cubicBezTo>
                    <a:cubicBezTo>
                      <a:pt x="41" y="7"/>
                      <a:pt x="41" y="4"/>
                      <a:pt x="41" y="1"/>
                    </a:cubicBezTo>
                    <a:lnTo>
                      <a:pt x="41" y="0"/>
                    </a:lnTo>
                    <a:cubicBezTo>
                      <a:pt x="19" y="6"/>
                      <a:pt x="0" y="23"/>
                      <a:pt x="0" y="49"/>
                    </a:cubicBezTo>
                    <a:cubicBezTo>
                      <a:pt x="0" y="51"/>
                      <a:pt x="1" y="54"/>
                      <a:pt x="2" y="58"/>
                    </a:cubicBezTo>
                    <a:lnTo>
                      <a:pt x="2" y="59"/>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1" name="Freeform 54"/>
              <p:cNvSpPr>
                <a:spLocks/>
              </p:cNvSpPr>
              <p:nvPr/>
            </p:nvSpPr>
            <p:spPr bwMode="auto">
              <a:xfrm>
                <a:off x="2575532" y="5929571"/>
                <a:ext cx="241300" cy="360363"/>
              </a:xfrm>
              <a:custGeom>
                <a:avLst/>
                <a:gdLst>
                  <a:gd name="T0" fmla="*/ 303 w 336"/>
                  <a:gd name="T1" fmla="*/ 0 h 504"/>
                  <a:gd name="T2" fmla="*/ 32 w 336"/>
                  <a:gd name="T3" fmla="*/ 0 h 504"/>
                  <a:gd name="T4" fmla="*/ 0 w 336"/>
                  <a:gd name="T5" fmla="*/ 34 h 504"/>
                  <a:gd name="T6" fmla="*/ 0 w 336"/>
                  <a:gd name="T7" fmla="*/ 470 h 504"/>
                  <a:gd name="T8" fmla="*/ 32 w 336"/>
                  <a:gd name="T9" fmla="*/ 504 h 504"/>
                  <a:gd name="T10" fmla="*/ 303 w 336"/>
                  <a:gd name="T11" fmla="*/ 504 h 504"/>
                  <a:gd name="T12" fmla="*/ 336 w 336"/>
                  <a:gd name="T13" fmla="*/ 470 h 504"/>
                  <a:gd name="T14" fmla="*/ 336 w 336"/>
                  <a:gd name="T15" fmla="*/ 34 h 504"/>
                  <a:gd name="T16" fmla="*/ 303 w 336"/>
                  <a:gd name="T1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504">
                    <a:moveTo>
                      <a:pt x="303" y="0"/>
                    </a:moveTo>
                    <a:lnTo>
                      <a:pt x="32" y="0"/>
                    </a:lnTo>
                    <a:cubicBezTo>
                      <a:pt x="14" y="0"/>
                      <a:pt x="0" y="16"/>
                      <a:pt x="0" y="34"/>
                    </a:cubicBezTo>
                    <a:lnTo>
                      <a:pt x="0" y="470"/>
                    </a:lnTo>
                    <a:cubicBezTo>
                      <a:pt x="0" y="489"/>
                      <a:pt x="14" y="504"/>
                      <a:pt x="32" y="504"/>
                    </a:cubicBezTo>
                    <a:lnTo>
                      <a:pt x="303" y="504"/>
                    </a:lnTo>
                    <a:cubicBezTo>
                      <a:pt x="321" y="504"/>
                      <a:pt x="336" y="489"/>
                      <a:pt x="336" y="470"/>
                    </a:cubicBezTo>
                    <a:lnTo>
                      <a:pt x="336" y="34"/>
                    </a:lnTo>
                    <a:cubicBezTo>
                      <a:pt x="336" y="16"/>
                      <a:pt x="322" y="0"/>
                      <a:pt x="303" y="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2" name="Freeform 55"/>
              <p:cNvSpPr>
                <a:spLocks/>
              </p:cNvSpPr>
              <p:nvPr/>
            </p:nvSpPr>
            <p:spPr bwMode="auto">
              <a:xfrm>
                <a:off x="2575532" y="5929571"/>
                <a:ext cx="239713" cy="360363"/>
              </a:xfrm>
              <a:custGeom>
                <a:avLst/>
                <a:gdLst>
                  <a:gd name="T0" fmla="*/ 303 w 336"/>
                  <a:gd name="T1" fmla="*/ 0 h 504"/>
                  <a:gd name="T2" fmla="*/ 32 w 336"/>
                  <a:gd name="T3" fmla="*/ 0 h 504"/>
                  <a:gd name="T4" fmla="*/ 0 w 336"/>
                  <a:gd name="T5" fmla="*/ 34 h 504"/>
                  <a:gd name="T6" fmla="*/ 0 w 336"/>
                  <a:gd name="T7" fmla="*/ 470 h 504"/>
                  <a:gd name="T8" fmla="*/ 32 w 336"/>
                  <a:gd name="T9" fmla="*/ 504 h 504"/>
                  <a:gd name="T10" fmla="*/ 303 w 336"/>
                  <a:gd name="T11" fmla="*/ 504 h 504"/>
                  <a:gd name="T12" fmla="*/ 336 w 336"/>
                  <a:gd name="T13" fmla="*/ 470 h 504"/>
                  <a:gd name="T14" fmla="*/ 336 w 336"/>
                  <a:gd name="T15" fmla="*/ 34 h 504"/>
                  <a:gd name="T16" fmla="*/ 303 w 336"/>
                  <a:gd name="T1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504">
                    <a:moveTo>
                      <a:pt x="303" y="0"/>
                    </a:moveTo>
                    <a:lnTo>
                      <a:pt x="32" y="0"/>
                    </a:lnTo>
                    <a:cubicBezTo>
                      <a:pt x="14" y="0"/>
                      <a:pt x="0" y="16"/>
                      <a:pt x="0" y="34"/>
                    </a:cubicBezTo>
                    <a:lnTo>
                      <a:pt x="0" y="470"/>
                    </a:lnTo>
                    <a:cubicBezTo>
                      <a:pt x="0" y="489"/>
                      <a:pt x="14" y="504"/>
                      <a:pt x="32" y="504"/>
                    </a:cubicBezTo>
                    <a:lnTo>
                      <a:pt x="303" y="504"/>
                    </a:lnTo>
                    <a:cubicBezTo>
                      <a:pt x="321" y="504"/>
                      <a:pt x="336" y="489"/>
                      <a:pt x="336" y="470"/>
                    </a:cubicBezTo>
                    <a:lnTo>
                      <a:pt x="336" y="34"/>
                    </a:lnTo>
                    <a:cubicBezTo>
                      <a:pt x="336" y="16"/>
                      <a:pt x="322" y="0"/>
                      <a:pt x="303" y="0"/>
                    </a:cubicBez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3" name="Freeform 56"/>
              <p:cNvSpPr>
                <a:spLocks noEditPoints="1"/>
              </p:cNvSpPr>
              <p:nvPr/>
            </p:nvSpPr>
            <p:spPr bwMode="auto">
              <a:xfrm>
                <a:off x="2575532" y="5929571"/>
                <a:ext cx="241300" cy="360363"/>
              </a:xfrm>
              <a:custGeom>
                <a:avLst/>
                <a:gdLst>
                  <a:gd name="T0" fmla="*/ 303 w 336"/>
                  <a:gd name="T1" fmla="*/ 0 h 504"/>
                  <a:gd name="T2" fmla="*/ 32 w 336"/>
                  <a:gd name="T3" fmla="*/ 0 h 504"/>
                  <a:gd name="T4" fmla="*/ 0 w 336"/>
                  <a:gd name="T5" fmla="*/ 34 h 504"/>
                  <a:gd name="T6" fmla="*/ 0 w 336"/>
                  <a:gd name="T7" fmla="*/ 470 h 504"/>
                  <a:gd name="T8" fmla="*/ 32 w 336"/>
                  <a:gd name="T9" fmla="*/ 504 h 504"/>
                  <a:gd name="T10" fmla="*/ 303 w 336"/>
                  <a:gd name="T11" fmla="*/ 504 h 504"/>
                  <a:gd name="T12" fmla="*/ 336 w 336"/>
                  <a:gd name="T13" fmla="*/ 470 h 504"/>
                  <a:gd name="T14" fmla="*/ 336 w 336"/>
                  <a:gd name="T15" fmla="*/ 34 h 504"/>
                  <a:gd name="T16" fmla="*/ 303 w 336"/>
                  <a:gd name="T17" fmla="*/ 0 h 504"/>
                  <a:gd name="T18" fmla="*/ 118 w 336"/>
                  <a:gd name="T19" fmla="*/ 23 h 504"/>
                  <a:gd name="T20" fmla="*/ 221 w 336"/>
                  <a:gd name="T21" fmla="*/ 23 h 504"/>
                  <a:gd name="T22" fmla="*/ 235 w 336"/>
                  <a:gd name="T23" fmla="*/ 31 h 504"/>
                  <a:gd name="T24" fmla="*/ 221 w 336"/>
                  <a:gd name="T25" fmla="*/ 37 h 504"/>
                  <a:gd name="T26" fmla="*/ 118 w 336"/>
                  <a:gd name="T27" fmla="*/ 37 h 504"/>
                  <a:gd name="T28" fmla="*/ 104 w 336"/>
                  <a:gd name="T29" fmla="*/ 31 h 504"/>
                  <a:gd name="T30" fmla="*/ 118 w 336"/>
                  <a:gd name="T31" fmla="*/ 23 h 504"/>
                  <a:gd name="T32" fmla="*/ 198 w 336"/>
                  <a:gd name="T33" fmla="*/ 468 h 504"/>
                  <a:gd name="T34" fmla="*/ 141 w 336"/>
                  <a:gd name="T35" fmla="*/ 468 h 504"/>
                  <a:gd name="T36" fmla="*/ 131 w 336"/>
                  <a:gd name="T37" fmla="*/ 456 h 504"/>
                  <a:gd name="T38" fmla="*/ 141 w 336"/>
                  <a:gd name="T39" fmla="*/ 444 h 504"/>
                  <a:gd name="T40" fmla="*/ 198 w 336"/>
                  <a:gd name="T41" fmla="*/ 444 h 504"/>
                  <a:gd name="T42" fmla="*/ 209 w 336"/>
                  <a:gd name="T43" fmla="*/ 456 h 504"/>
                  <a:gd name="T44" fmla="*/ 198 w 336"/>
                  <a:gd name="T45" fmla="*/ 468 h 504"/>
                  <a:gd name="T46" fmla="*/ 300 w 336"/>
                  <a:gd name="T47" fmla="*/ 420 h 504"/>
                  <a:gd name="T48" fmla="*/ 36 w 336"/>
                  <a:gd name="T49" fmla="*/ 420 h 504"/>
                  <a:gd name="T50" fmla="*/ 36 w 336"/>
                  <a:gd name="T51" fmla="*/ 60 h 504"/>
                  <a:gd name="T52" fmla="*/ 300 w 336"/>
                  <a:gd name="T53" fmla="*/ 60 h 504"/>
                  <a:gd name="T54" fmla="*/ 300 w 336"/>
                  <a:gd name="T55" fmla="*/ 4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6" h="504">
                    <a:moveTo>
                      <a:pt x="303" y="0"/>
                    </a:moveTo>
                    <a:lnTo>
                      <a:pt x="32" y="0"/>
                    </a:lnTo>
                    <a:cubicBezTo>
                      <a:pt x="14" y="0"/>
                      <a:pt x="0" y="16"/>
                      <a:pt x="0" y="34"/>
                    </a:cubicBezTo>
                    <a:lnTo>
                      <a:pt x="0" y="470"/>
                    </a:lnTo>
                    <a:cubicBezTo>
                      <a:pt x="0" y="489"/>
                      <a:pt x="14" y="504"/>
                      <a:pt x="32" y="504"/>
                    </a:cubicBezTo>
                    <a:lnTo>
                      <a:pt x="303" y="504"/>
                    </a:lnTo>
                    <a:cubicBezTo>
                      <a:pt x="321" y="504"/>
                      <a:pt x="336" y="489"/>
                      <a:pt x="336" y="470"/>
                    </a:cubicBezTo>
                    <a:lnTo>
                      <a:pt x="336" y="34"/>
                    </a:lnTo>
                    <a:cubicBezTo>
                      <a:pt x="336" y="16"/>
                      <a:pt x="322" y="0"/>
                      <a:pt x="303" y="0"/>
                    </a:cubicBezTo>
                    <a:close/>
                    <a:moveTo>
                      <a:pt x="118" y="23"/>
                    </a:moveTo>
                    <a:lnTo>
                      <a:pt x="221" y="23"/>
                    </a:lnTo>
                    <a:cubicBezTo>
                      <a:pt x="229" y="23"/>
                      <a:pt x="235" y="24"/>
                      <a:pt x="235" y="31"/>
                    </a:cubicBezTo>
                    <a:cubicBezTo>
                      <a:pt x="235" y="37"/>
                      <a:pt x="229" y="37"/>
                      <a:pt x="221" y="37"/>
                    </a:cubicBezTo>
                    <a:lnTo>
                      <a:pt x="118" y="37"/>
                    </a:lnTo>
                    <a:cubicBezTo>
                      <a:pt x="110" y="37"/>
                      <a:pt x="104" y="37"/>
                      <a:pt x="104" y="31"/>
                    </a:cubicBezTo>
                    <a:cubicBezTo>
                      <a:pt x="104" y="24"/>
                      <a:pt x="110" y="23"/>
                      <a:pt x="118" y="23"/>
                    </a:cubicBezTo>
                    <a:close/>
                    <a:moveTo>
                      <a:pt x="198" y="468"/>
                    </a:moveTo>
                    <a:lnTo>
                      <a:pt x="141" y="468"/>
                    </a:lnTo>
                    <a:cubicBezTo>
                      <a:pt x="136" y="468"/>
                      <a:pt x="131" y="463"/>
                      <a:pt x="131" y="456"/>
                    </a:cubicBezTo>
                    <a:cubicBezTo>
                      <a:pt x="131" y="449"/>
                      <a:pt x="136" y="444"/>
                      <a:pt x="141" y="444"/>
                    </a:cubicBezTo>
                    <a:lnTo>
                      <a:pt x="198" y="444"/>
                    </a:lnTo>
                    <a:cubicBezTo>
                      <a:pt x="204" y="444"/>
                      <a:pt x="209" y="449"/>
                      <a:pt x="209" y="456"/>
                    </a:cubicBezTo>
                    <a:cubicBezTo>
                      <a:pt x="209" y="463"/>
                      <a:pt x="204" y="468"/>
                      <a:pt x="198" y="468"/>
                    </a:cubicBezTo>
                    <a:close/>
                    <a:moveTo>
                      <a:pt x="300" y="420"/>
                    </a:moveTo>
                    <a:lnTo>
                      <a:pt x="36" y="420"/>
                    </a:lnTo>
                    <a:lnTo>
                      <a:pt x="36" y="60"/>
                    </a:lnTo>
                    <a:lnTo>
                      <a:pt x="300" y="60"/>
                    </a:lnTo>
                    <a:lnTo>
                      <a:pt x="300" y="42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5" name="Freeform 59"/>
              <p:cNvSpPr>
                <a:spLocks/>
              </p:cNvSpPr>
              <p:nvPr/>
            </p:nvSpPr>
            <p:spPr bwMode="auto">
              <a:xfrm>
                <a:off x="3178782" y="5486658"/>
                <a:ext cx="95250" cy="249238"/>
              </a:xfrm>
              <a:custGeom>
                <a:avLst/>
                <a:gdLst>
                  <a:gd name="T0" fmla="*/ 0 w 60"/>
                  <a:gd name="T1" fmla="*/ 0 h 157"/>
                  <a:gd name="T2" fmla="*/ 0 w 60"/>
                  <a:gd name="T3" fmla="*/ 157 h 157"/>
                  <a:gd name="T4" fmla="*/ 60 w 60"/>
                  <a:gd name="T5" fmla="*/ 79 h 157"/>
                  <a:gd name="T6" fmla="*/ 0 w 60"/>
                  <a:gd name="T7" fmla="*/ 0 h 157"/>
                </a:gdLst>
                <a:ahLst/>
                <a:cxnLst>
                  <a:cxn ang="0">
                    <a:pos x="T0" y="T1"/>
                  </a:cxn>
                  <a:cxn ang="0">
                    <a:pos x="T2" y="T3"/>
                  </a:cxn>
                  <a:cxn ang="0">
                    <a:pos x="T4" y="T5"/>
                  </a:cxn>
                  <a:cxn ang="0">
                    <a:pos x="T6" y="T7"/>
                  </a:cxn>
                </a:cxnLst>
                <a:rect l="0" t="0" r="r" b="b"/>
                <a:pathLst>
                  <a:path w="60" h="157">
                    <a:moveTo>
                      <a:pt x="0" y="0"/>
                    </a:moveTo>
                    <a:lnTo>
                      <a:pt x="0" y="157"/>
                    </a:lnTo>
                    <a:lnTo>
                      <a:pt x="60" y="79"/>
                    </a:lnTo>
                    <a:lnTo>
                      <a:pt x="0"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6" name="Freeform 60"/>
              <p:cNvSpPr>
                <a:spLocks/>
              </p:cNvSpPr>
              <p:nvPr/>
            </p:nvSpPr>
            <p:spPr bwMode="auto">
              <a:xfrm>
                <a:off x="3178782" y="5486658"/>
                <a:ext cx="95250" cy="249238"/>
              </a:xfrm>
              <a:custGeom>
                <a:avLst/>
                <a:gdLst>
                  <a:gd name="T0" fmla="*/ 0 w 60"/>
                  <a:gd name="T1" fmla="*/ 0 h 157"/>
                  <a:gd name="T2" fmla="*/ 0 w 60"/>
                  <a:gd name="T3" fmla="*/ 157 h 157"/>
                  <a:gd name="T4" fmla="*/ 60 w 60"/>
                  <a:gd name="T5" fmla="*/ 79 h 157"/>
                  <a:gd name="T6" fmla="*/ 0 w 60"/>
                  <a:gd name="T7" fmla="*/ 0 h 157"/>
                </a:gdLst>
                <a:ahLst/>
                <a:cxnLst>
                  <a:cxn ang="0">
                    <a:pos x="T0" y="T1"/>
                  </a:cxn>
                  <a:cxn ang="0">
                    <a:pos x="T2" y="T3"/>
                  </a:cxn>
                  <a:cxn ang="0">
                    <a:pos x="T4" y="T5"/>
                  </a:cxn>
                  <a:cxn ang="0">
                    <a:pos x="T6" y="T7"/>
                  </a:cxn>
                </a:cxnLst>
                <a:rect l="0" t="0" r="r" b="b"/>
                <a:pathLst>
                  <a:path w="60" h="157">
                    <a:moveTo>
                      <a:pt x="0" y="0"/>
                    </a:moveTo>
                    <a:lnTo>
                      <a:pt x="0" y="157"/>
                    </a:lnTo>
                    <a:lnTo>
                      <a:pt x="60" y="79"/>
                    </a:lnTo>
                    <a:lnTo>
                      <a:pt x="0" y="0"/>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7" name="Freeform 61"/>
              <p:cNvSpPr>
                <a:spLocks noEditPoints="1"/>
              </p:cNvSpPr>
              <p:nvPr/>
            </p:nvSpPr>
            <p:spPr bwMode="auto">
              <a:xfrm>
                <a:off x="2985107" y="5485071"/>
                <a:ext cx="171450" cy="250825"/>
              </a:xfrm>
              <a:custGeom>
                <a:avLst/>
                <a:gdLst>
                  <a:gd name="T0" fmla="*/ 0 w 108"/>
                  <a:gd name="T1" fmla="*/ 158 h 158"/>
                  <a:gd name="T2" fmla="*/ 108 w 108"/>
                  <a:gd name="T3" fmla="*/ 158 h 158"/>
                  <a:gd name="T4" fmla="*/ 108 w 108"/>
                  <a:gd name="T5" fmla="*/ 130 h 158"/>
                  <a:gd name="T6" fmla="*/ 0 w 108"/>
                  <a:gd name="T7" fmla="*/ 130 h 158"/>
                  <a:gd name="T8" fmla="*/ 0 w 108"/>
                  <a:gd name="T9" fmla="*/ 158 h 158"/>
                  <a:gd name="T10" fmla="*/ 0 w 108"/>
                  <a:gd name="T11" fmla="*/ 115 h 158"/>
                  <a:gd name="T12" fmla="*/ 108 w 108"/>
                  <a:gd name="T13" fmla="*/ 115 h 158"/>
                  <a:gd name="T14" fmla="*/ 108 w 108"/>
                  <a:gd name="T15" fmla="*/ 87 h 158"/>
                  <a:gd name="T16" fmla="*/ 0 w 108"/>
                  <a:gd name="T17" fmla="*/ 87 h 158"/>
                  <a:gd name="T18" fmla="*/ 0 w 108"/>
                  <a:gd name="T19" fmla="*/ 115 h 158"/>
                  <a:gd name="T20" fmla="*/ 0 w 108"/>
                  <a:gd name="T21" fmla="*/ 72 h 158"/>
                  <a:gd name="T22" fmla="*/ 108 w 108"/>
                  <a:gd name="T23" fmla="*/ 72 h 158"/>
                  <a:gd name="T24" fmla="*/ 108 w 108"/>
                  <a:gd name="T25" fmla="*/ 44 h 158"/>
                  <a:gd name="T26" fmla="*/ 0 w 108"/>
                  <a:gd name="T27" fmla="*/ 44 h 158"/>
                  <a:gd name="T28" fmla="*/ 0 w 108"/>
                  <a:gd name="T29" fmla="*/ 72 h 158"/>
                  <a:gd name="T30" fmla="*/ 0 w 108"/>
                  <a:gd name="T31" fmla="*/ 28 h 158"/>
                  <a:gd name="T32" fmla="*/ 108 w 108"/>
                  <a:gd name="T33" fmla="*/ 28 h 158"/>
                  <a:gd name="T34" fmla="*/ 108 w 108"/>
                  <a:gd name="T35" fmla="*/ 0 h 158"/>
                  <a:gd name="T36" fmla="*/ 0 w 108"/>
                  <a:gd name="T37" fmla="*/ 0 h 158"/>
                  <a:gd name="T38" fmla="*/ 0 w 108"/>
                  <a:gd name="T39" fmla="*/ 2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58">
                    <a:moveTo>
                      <a:pt x="0" y="158"/>
                    </a:moveTo>
                    <a:lnTo>
                      <a:pt x="108" y="158"/>
                    </a:lnTo>
                    <a:lnTo>
                      <a:pt x="108" y="130"/>
                    </a:lnTo>
                    <a:lnTo>
                      <a:pt x="0" y="130"/>
                    </a:lnTo>
                    <a:lnTo>
                      <a:pt x="0" y="158"/>
                    </a:lnTo>
                    <a:close/>
                    <a:moveTo>
                      <a:pt x="0" y="115"/>
                    </a:moveTo>
                    <a:lnTo>
                      <a:pt x="108" y="115"/>
                    </a:lnTo>
                    <a:lnTo>
                      <a:pt x="108" y="87"/>
                    </a:lnTo>
                    <a:lnTo>
                      <a:pt x="0" y="87"/>
                    </a:lnTo>
                    <a:lnTo>
                      <a:pt x="0" y="115"/>
                    </a:lnTo>
                    <a:close/>
                    <a:moveTo>
                      <a:pt x="0" y="72"/>
                    </a:moveTo>
                    <a:lnTo>
                      <a:pt x="108" y="72"/>
                    </a:lnTo>
                    <a:lnTo>
                      <a:pt x="108" y="44"/>
                    </a:lnTo>
                    <a:lnTo>
                      <a:pt x="0" y="44"/>
                    </a:lnTo>
                    <a:lnTo>
                      <a:pt x="0" y="72"/>
                    </a:lnTo>
                    <a:close/>
                    <a:moveTo>
                      <a:pt x="0" y="28"/>
                    </a:moveTo>
                    <a:lnTo>
                      <a:pt x="108" y="28"/>
                    </a:lnTo>
                    <a:lnTo>
                      <a:pt x="108" y="0"/>
                    </a:lnTo>
                    <a:lnTo>
                      <a:pt x="0" y="0"/>
                    </a:lnTo>
                    <a:lnTo>
                      <a:pt x="0" y="28"/>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8" name="Rectangle 62"/>
              <p:cNvSpPr>
                <a:spLocks noChangeArrowheads="1"/>
              </p:cNvSpPr>
              <p:nvPr/>
            </p:nvSpPr>
            <p:spPr bwMode="auto">
              <a:xfrm>
                <a:off x="2985107" y="5691446"/>
                <a:ext cx="171450" cy="44450"/>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69" name="Rectangle 63"/>
              <p:cNvSpPr>
                <a:spLocks noChangeArrowheads="1"/>
              </p:cNvSpPr>
              <p:nvPr/>
            </p:nvSpPr>
            <p:spPr bwMode="auto">
              <a:xfrm>
                <a:off x="2985107" y="5623183"/>
                <a:ext cx="171450" cy="44450"/>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0" name="Rectangle 64"/>
              <p:cNvSpPr>
                <a:spLocks noChangeArrowheads="1"/>
              </p:cNvSpPr>
              <p:nvPr/>
            </p:nvSpPr>
            <p:spPr bwMode="auto">
              <a:xfrm>
                <a:off x="2985107" y="5554921"/>
                <a:ext cx="171450" cy="44450"/>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1" name="Rectangle 65"/>
              <p:cNvSpPr>
                <a:spLocks noChangeArrowheads="1"/>
              </p:cNvSpPr>
              <p:nvPr/>
            </p:nvSpPr>
            <p:spPr bwMode="auto">
              <a:xfrm>
                <a:off x="2985107" y="5485071"/>
                <a:ext cx="171450" cy="44450"/>
              </a:xfrm>
              <a:prstGeom prst="rect">
                <a:avLst/>
              </a:pr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2" name="Freeform 66"/>
              <p:cNvSpPr>
                <a:spLocks/>
              </p:cNvSpPr>
              <p:nvPr/>
            </p:nvSpPr>
            <p:spPr bwMode="auto">
              <a:xfrm>
                <a:off x="3037494" y="6297871"/>
                <a:ext cx="258763" cy="247650"/>
              </a:xfrm>
              <a:custGeom>
                <a:avLst/>
                <a:gdLst>
                  <a:gd name="T0" fmla="*/ 125 w 163"/>
                  <a:gd name="T1" fmla="*/ 0 h 156"/>
                  <a:gd name="T2" fmla="*/ 37 w 163"/>
                  <a:gd name="T3" fmla="*/ 0 h 156"/>
                  <a:gd name="T4" fmla="*/ 0 w 163"/>
                  <a:gd name="T5" fmla="*/ 63 h 156"/>
                  <a:gd name="T6" fmla="*/ 0 w 163"/>
                  <a:gd name="T7" fmla="*/ 156 h 156"/>
                  <a:gd name="T8" fmla="*/ 163 w 163"/>
                  <a:gd name="T9" fmla="*/ 156 h 156"/>
                  <a:gd name="T10" fmla="*/ 163 w 163"/>
                  <a:gd name="T11" fmla="*/ 63 h 156"/>
                  <a:gd name="T12" fmla="*/ 125 w 163"/>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63" h="156">
                    <a:moveTo>
                      <a:pt x="125" y="0"/>
                    </a:moveTo>
                    <a:lnTo>
                      <a:pt x="37" y="0"/>
                    </a:lnTo>
                    <a:lnTo>
                      <a:pt x="0" y="63"/>
                    </a:lnTo>
                    <a:lnTo>
                      <a:pt x="0" y="156"/>
                    </a:lnTo>
                    <a:lnTo>
                      <a:pt x="163" y="156"/>
                    </a:lnTo>
                    <a:lnTo>
                      <a:pt x="163" y="63"/>
                    </a:lnTo>
                    <a:lnTo>
                      <a:pt x="125"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3" name="Freeform 67"/>
              <p:cNvSpPr>
                <a:spLocks noEditPoints="1"/>
              </p:cNvSpPr>
              <p:nvPr/>
            </p:nvSpPr>
            <p:spPr bwMode="auto">
              <a:xfrm>
                <a:off x="3037494" y="6297871"/>
                <a:ext cx="258763" cy="247650"/>
              </a:xfrm>
              <a:custGeom>
                <a:avLst/>
                <a:gdLst>
                  <a:gd name="T0" fmla="*/ 0 w 163"/>
                  <a:gd name="T1" fmla="*/ 63 h 156"/>
                  <a:gd name="T2" fmla="*/ 163 w 163"/>
                  <a:gd name="T3" fmla="*/ 63 h 156"/>
                  <a:gd name="T4" fmla="*/ 125 w 163"/>
                  <a:gd name="T5" fmla="*/ 0 h 156"/>
                  <a:gd name="T6" fmla="*/ 37 w 163"/>
                  <a:gd name="T7" fmla="*/ 0 h 156"/>
                  <a:gd name="T8" fmla="*/ 0 w 163"/>
                  <a:gd name="T9" fmla="*/ 63 h 156"/>
                  <a:gd name="T10" fmla="*/ 0 w 163"/>
                  <a:gd name="T11" fmla="*/ 156 h 156"/>
                  <a:gd name="T12" fmla="*/ 163 w 163"/>
                  <a:gd name="T13" fmla="*/ 156 h 156"/>
                  <a:gd name="T14" fmla="*/ 163 w 163"/>
                  <a:gd name="T15" fmla="*/ 63 h 156"/>
                  <a:gd name="T16" fmla="*/ 125 w 163"/>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156">
                    <a:moveTo>
                      <a:pt x="0" y="63"/>
                    </a:moveTo>
                    <a:lnTo>
                      <a:pt x="163" y="63"/>
                    </a:lnTo>
                    <a:moveTo>
                      <a:pt x="125" y="0"/>
                    </a:moveTo>
                    <a:lnTo>
                      <a:pt x="37" y="0"/>
                    </a:lnTo>
                    <a:lnTo>
                      <a:pt x="0" y="63"/>
                    </a:lnTo>
                    <a:lnTo>
                      <a:pt x="0" y="156"/>
                    </a:lnTo>
                    <a:lnTo>
                      <a:pt x="163" y="156"/>
                    </a:lnTo>
                    <a:lnTo>
                      <a:pt x="163" y="63"/>
                    </a:lnTo>
                    <a:lnTo>
                      <a:pt x="125" y="0"/>
                    </a:lnTo>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4" name="Freeform 68"/>
              <p:cNvSpPr>
                <a:spLocks noEditPoints="1"/>
              </p:cNvSpPr>
              <p:nvPr/>
            </p:nvSpPr>
            <p:spPr bwMode="auto">
              <a:xfrm>
                <a:off x="3021619" y="6437571"/>
                <a:ext cx="290513" cy="71438"/>
              </a:xfrm>
              <a:custGeom>
                <a:avLst/>
                <a:gdLst>
                  <a:gd name="T0" fmla="*/ 147 w 407"/>
                  <a:gd name="T1" fmla="*/ 0 h 100"/>
                  <a:gd name="T2" fmla="*/ 105 w 407"/>
                  <a:gd name="T3" fmla="*/ 0 h 100"/>
                  <a:gd name="T4" fmla="*/ 141 w 407"/>
                  <a:gd name="T5" fmla="*/ 35 h 100"/>
                  <a:gd name="T6" fmla="*/ 56 w 407"/>
                  <a:gd name="T7" fmla="*/ 35 h 100"/>
                  <a:gd name="T8" fmla="*/ 3 w 407"/>
                  <a:gd name="T9" fmla="*/ 58 h 100"/>
                  <a:gd name="T10" fmla="*/ 9 w 407"/>
                  <a:gd name="T11" fmla="*/ 84 h 100"/>
                  <a:gd name="T12" fmla="*/ 18 w 407"/>
                  <a:gd name="T13" fmla="*/ 91 h 100"/>
                  <a:gd name="T14" fmla="*/ 19 w 407"/>
                  <a:gd name="T15" fmla="*/ 69 h 100"/>
                  <a:gd name="T16" fmla="*/ 55 w 407"/>
                  <a:gd name="T17" fmla="*/ 65 h 100"/>
                  <a:gd name="T18" fmla="*/ 141 w 407"/>
                  <a:gd name="T19" fmla="*/ 65 h 100"/>
                  <a:gd name="T20" fmla="*/ 105 w 407"/>
                  <a:gd name="T21" fmla="*/ 100 h 100"/>
                  <a:gd name="T22" fmla="*/ 147 w 407"/>
                  <a:gd name="T23" fmla="*/ 100 h 100"/>
                  <a:gd name="T24" fmla="*/ 193 w 407"/>
                  <a:gd name="T25" fmla="*/ 50 h 100"/>
                  <a:gd name="T26" fmla="*/ 147 w 407"/>
                  <a:gd name="T27" fmla="*/ 0 h 100"/>
                  <a:gd name="T28" fmla="*/ 260 w 407"/>
                  <a:gd name="T29" fmla="*/ 100 h 100"/>
                  <a:gd name="T30" fmla="*/ 302 w 407"/>
                  <a:gd name="T31" fmla="*/ 100 h 100"/>
                  <a:gd name="T32" fmla="*/ 267 w 407"/>
                  <a:gd name="T33" fmla="*/ 65 h 100"/>
                  <a:gd name="T34" fmla="*/ 352 w 407"/>
                  <a:gd name="T35" fmla="*/ 65 h 100"/>
                  <a:gd name="T36" fmla="*/ 405 w 407"/>
                  <a:gd name="T37" fmla="*/ 42 h 100"/>
                  <a:gd name="T38" fmla="*/ 399 w 407"/>
                  <a:gd name="T39" fmla="*/ 16 h 100"/>
                  <a:gd name="T40" fmla="*/ 389 w 407"/>
                  <a:gd name="T41" fmla="*/ 9 h 100"/>
                  <a:gd name="T42" fmla="*/ 389 w 407"/>
                  <a:gd name="T43" fmla="*/ 31 h 100"/>
                  <a:gd name="T44" fmla="*/ 353 w 407"/>
                  <a:gd name="T45" fmla="*/ 35 h 100"/>
                  <a:gd name="T46" fmla="*/ 266 w 407"/>
                  <a:gd name="T47" fmla="*/ 35 h 100"/>
                  <a:gd name="T48" fmla="*/ 302 w 407"/>
                  <a:gd name="T49" fmla="*/ 0 h 100"/>
                  <a:gd name="T50" fmla="*/ 261 w 407"/>
                  <a:gd name="T51" fmla="*/ 0 h 100"/>
                  <a:gd name="T52" fmla="*/ 214 w 407"/>
                  <a:gd name="T53" fmla="*/ 50 h 100"/>
                  <a:gd name="T54" fmla="*/ 260 w 407"/>
                  <a:gd name="T5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7" h="100">
                    <a:moveTo>
                      <a:pt x="147" y="0"/>
                    </a:moveTo>
                    <a:lnTo>
                      <a:pt x="105" y="0"/>
                    </a:lnTo>
                    <a:lnTo>
                      <a:pt x="141" y="35"/>
                    </a:lnTo>
                    <a:cubicBezTo>
                      <a:pt x="141" y="35"/>
                      <a:pt x="63" y="35"/>
                      <a:pt x="56" y="35"/>
                    </a:cubicBezTo>
                    <a:cubicBezTo>
                      <a:pt x="8" y="35"/>
                      <a:pt x="4" y="54"/>
                      <a:pt x="3" y="58"/>
                    </a:cubicBezTo>
                    <a:cubicBezTo>
                      <a:pt x="0" y="67"/>
                      <a:pt x="3" y="77"/>
                      <a:pt x="9" y="84"/>
                    </a:cubicBezTo>
                    <a:cubicBezTo>
                      <a:pt x="13" y="90"/>
                      <a:pt x="18" y="91"/>
                      <a:pt x="18" y="91"/>
                    </a:cubicBezTo>
                    <a:cubicBezTo>
                      <a:pt x="18" y="91"/>
                      <a:pt x="6" y="77"/>
                      <a:pt x="19" y="69"/>
                    </a:cubicBezTo>
                    <a:cubicBezTo>
                      <a:pt x="26" y="65"/>
                      <a:pt x="47" y="65"/>
                      <a:pt x="55" y="65"/>
                    </a:cubicBezTo>
                    <a:cubicBezTo>
                      <a:pt x="65" y="65"/>
                      <a:pt x="141" y="65"/>
                      <a:pt x="141" y="65"/>
                    </a:cubicBezTo>
                    <a:lnTo>
                      <a:pt x="105" y="100"/>
                    </a:lnTo>
                    <a:lnTo>
                      <a:pt x="147" y="100"/>
                    </a:lnTo>
                    <a:lnTo>
                      <a:pt x="193" y="50"/>
                    </a:lnTo>
                    <a:lnTo>
                      <a:pt x="147" y="0"/>
                    </a:lnTo>
                    <a:close/>
                    <a:moveTo>
                      <a:pt x="260" y="100"/>
                    </a:moveTo>
                    <a:lnTo>
                      <a:pt x="302" y="100"/>
                    </a:lnTo>
                    <a:lnTo>
                      <a:pt x="267" y="65"/>
                    </a:lnTo>
                    <a:cubicBezTo>
                      <a:pt x="267" y="65"/>
                      <a:pt x="344" y="65"/>
                      <a:pt x="352" y="65"/>
                    </a:cubicBezTo>
                    <a:cubicBezTo>
                      <a:pt x="399" y="66"/>
                      <a:pt x="404" y="46"/>
                      <a:pt x="405" y="42"/>
                    </a:cubicBezTo>
                    <a:cubicBezTo>
                      <a:pt x="407" y="33"/>
                      <a:pt x="404" y="23"/>
                      <a:pt x="399" y="16"/>
                    </a:cubicBezTo>
                    <a:cubicBezTo>
                      <a:pt x="395" y="11"/>
                      <a:pt x="389" y="9"/>
                      <a:pt x="389" y="9"/>
                    </a:cubicBezTo>
                    <a:cubicBezTo>
                      <a:pt x="389" y="9"/>
                      <a:pt x="402" y="23"/>
                      <a:pt x="389" y="31"/>
                    </a:cubicBezTo>
                    <a:cubicBezTo>
                      <a:pt x="382" y="35"/>
                      <a:pt x="361" y="35"/>
                      <a:pt x="353" y="35"/>
                    </a:cubicBezTo>
                    <a:cubicBezTo>
                      <a:pt x="342" y="35"/>
                      <a:pt x="266" y="35"/>
                      <a:pt x="266" y="35"/>
                    </a:cubicBezTo>
                    <a:lnTo>
                      <a:pt x="302" y="0"/>
                    </a:lnTo>
                    <a:lnTo>
                      <a:pt x="261" y="0"/>
                    </a:lnTo>
                    <a:lnTo>
                      <a:pt x="214" y="50"/>
                    </a:lnTo>
                    <a:lnTo>
                      <a:pt x="260" y="100"/>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5" name="Freeform 69"/>
              <p:cNvSpPr>
                <a:spLocks noEditPoints="1"/>
              </p:cNvSpPr>
              <p:nvPr/>
            </p:nvSpPr>
            <p:spPr bwMode="auto">
              <a:xfrm>
                <a:off x="3021619" y="6437571"/>
                <a:ext cx="290513" cy="71438"/>
              </a:xfrm>
              <a:custGeom>
                <a:avLst/>
                <a:gdLst>
                  <a:gd name="T0" fmla="*/ 147 w 407"/>
                  <a:gd name="T1" fmla="*/ 0 h 100"/>
                  <a:gd name="T2" fmla="*/ 105 w 407"/>
                  <a:gd name="T3" fmla="*/ 0 h 100"/>
                  <a:gd name="T4" fmla="*/ 141 w 407"/>
                  <a:gd name="T5" fmla="*/ 35 h 100"/>
                  <a:gd name="T6" fmla="*/ 56 w 407"/>
                  <a:gd name="T7" fmla="*/ 35 h 100"/>
                  <a:gd name="T8" fmla="*/ 3 w 407"/>
                  <a:gd name="T9" fmla="*/ 58 h 100"/>
                  <a:gd name="T10" fmla="*/ 9 w 407"/>
                  <a:gd name="T11" fmla="*/ 84 h 100"/>
                  <a:gd name="T12" fmla="*/ 18 w 407"/>
                  <a:gd name="T13" fmla="*/ 91 h 100"/>
                  <a:gd name="T14" fmla="*/ 19 w 407"/>
                  <a:gd name="T15" fmla="*/ 69 h 100"/>
                  <a:gd name="T16" fmla="*/ 55 w 407"/>
                  <a:gd name="T17" fmla="*/ 65 h 100"/>
                  <a:gd name="T18" fmla="*/ 141 w 407"/>
                  <a:gd name="T19" fmla="*/ 65 h 100"/>
                  <a:gd name="T20" fmla="*/ 105 w 407"/>
                  <a:gd name="T21" fmla="*/ 100 h 100"/>
                  <a:gd name="T22" fmla="*/ 147 w 407"/>
                  <a:gd name="T23" fmla="*/ 100 h 100"/>
                  <a:gd name="T24" fmla="*/ 193 w 407"/>
                  <a:gd name="T25" fmla="*/ 50 h 100"/>
                  <a:gd name="T26" fmla="*/ 147 w 407"/>
                  <a:gd name="T27" fmla="*/ 0 h 100"/>
                  <a:gd name="T28" fmla="*/ 260 w 407"/>
                  <a:gd name="T29" fmla="*/ 100 h 100"/>
                  <a:gd name="T30" fmla="*/ 302 w 407"/>
                  <a:gd name="T31" fmla="*/ 100 h 100"/>
                  <a:gd name="T32" fmla="*/ 267 w 407"/>
                  <a:gd name="T33" fmla="*/ 65 h 100"/>
                  <a:gd name="T34" fmla="*/ 352 w 407"/>
                  <a:gd name="T35" fmla="*/ 65 h 100"/>
                  <a:gd name="T36" fmla="*/ 405 w 407"/>
                  <a:gd name="T37" fmla="*/ 42 h 100"/>
                  <a:gd name="T38" fmla="*/ 399 w 407"/>
                  <a:gd name="T39" fmla="*/ 16 h 100"/>
                  <a:gd name="T40" fmla="*/ 389 w 407"/>
                  <a:gd name="T41" fmla="*/ 9 h 100"/>
                  <a:gd name="T42" fmla="*/ 389 w 407"/>
                  <a:gd name="T43" fmla="*/ 31 h 100"/>
                  <a:gd name="T44" fmla="*/ 353 w 407"/>
                  <a:gd name="T45" fmla="*/ 35 h 100"/>
                  <a:gd name="T46" fmla="*/ 266 w 407"/>
                  <a:gd name="T47" fmla="*/ 35 h 100"/>
                  <a:gd name="T48" fmla="*/ 302 w 407"/>
                  <a:gd name="T49" fmla="*/ 0 h 100"/>
                  <a:gd name="T50" fmla="*/ 261 w 407"/>
                  <a:gd name="T51" fmla="*/ 0 h 100"/>
                  <a:gd name="T52" fmla="*/ 214 w 407"/>
                  <a:gd name="T53" fmla="*/ 50 h 100"/>
                  <a:gd name="T54" fmla="*/ 260 w 407"/>
                  <a:gd name="T5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7" h="100">
                    <a:moveTo>
                      <a:pt x="147" y="0"/>
                    </a:moveTo>
                    <a:lnTo>
                      <a:pt x="105" y="0"/>
                    </a:lnTo>
                    <a:lnTo>
                      <a:pt x="141" y="35"/>
                    </a:lnTo>
                    <a:cubicBezTo>
                      <a:pt x="141" y="35"/>
                      <a:pt x="63" y="35"/>
                      <a:pt x="56" y="35"/>
                    </a:cubicBezTo>
                    <a:cubicBezTo>
                      <a:pt x="8" y="35"/>
                      <a:pt x="4" y="54"/>
                      <a:pt x="3" y="58"/>
                    </a:cubicBezTo>
                    <a:cubicBezTo>
                      <a:pt x="0" y="67"/>
                      <a:pt x="3" y="77"/>
                      <a:pt x="9" y="84"/>
                    </a:cubicBezTo>
                    <a:cubicBezTo>
                      <a:pt x="13" y="90"/>
                      <a:pt x="18" y="91"/>
                      <a:pt x="18" y="91"/>
                    </a:cubicBezTo>
                    <a:cubicBezTo>
                      <a:pt x="18" y="91"/>
                      <a:pt x="6" y="77"/>
                      <a:pt x="19" y="69"/>
                    </a:cubicBezTo>
                    <a:cubicBezTo>
                      <a:pt x="26" y="65"/>
                      <a:pt x="47" y="65"/>
                      <a:pt x="55" y="65"/>
                    </a:cubicBezTo>
                    <a:cubicBezTo>
                      <a:pt x="65" y="65"/>
                      <a:pt x="141" y="65"/>
                      <a:pt x="141" y="65"/>
                    </a:cubicBezTo>
                    <a:lnTo>
                      <a:pt x="105" y="100"/>
                    </a:lnTo>
                    <a:lnTo>
                      <a:pt x="147" y="100"/>
                    </a:lnTo>
                    <a:lnTo>
                      <a:pt x="193" y="50"/>
                    </a:lnTo>
                    <a:lnTo>
                      <a:pt x="147" y="0"/>
                    </a:lnTo>
                    <a:close/>
                    <a:moveTo>
                      <a:pt x="260" y="100"/>
                    </a:moveTo>
                    <a:lnTo>
                      <a:pt x="302" y="100"/>
                    </a:lnTo>
                    <a:lnTo>
                      <a:pt x="267" y="65"/>
                    </a:lnTo>
                    <a:cubicBezTo>
                      <a:pt x="267" y="65"/>
                      <a:pt x="344" y="65"/>
                      <a:pt x="352" y="65"/>
                    </a:cubicBezTo>
                    <a:cubicBezTo>
                      <a:pt x="399" y="66"/>
                      <a:pt x="404" y="46"/>
                      <a:pt x="405" y="42"/>
                    </a:cubicBezTo>
                    <a:cubicBezTo>
                      <a:pt x="407" y="33"/>
                      <a:pt x="404" y="23"/>
                      <a:pt x="399" y="16"/>
                    </a:cubicBezTo>
                    <a:cubicBezTo>
                      <a:pt x="395" y="11"/>
                      <a:pt x="389" y="9"/>
                      <a:pt x="389" y="9"/>
                    </a:cubicBezTo>
                    <a:cubicBezTo>
                      <a:pt x="389" y="9"/>
                      <a:pt x="402" y="23"/>
                      <a:pt x="389" y="31"/>
                    </a:cubicBezTo>
                    <a:cubicBezTo>
                      <a:pt x="382" y="35"/>
                      <a:pt x="361" y="35"/>
                      <a:pt x="353" y="35"/>
                    </a:cubicBezTo>
                    <a:cubicBezTo>
                      <a:pt x="342" y="35"/>
                      <a:pt x="266" y="35"/>
                      <a:pt x="266" y="35"/>
                    </a:cubicBezTo>
                    <a:lnTo>
                      <a:pt x="302" y="0"/>
                    </a:lnTo>
                    <a:lnTo>
                      <a:pt x="261" y="0"/>
                    </a:lnTo>
                    <a:lnTo>
                      <a:pt x="214" y="50"/>
                    </a:lnTo>
                    <a:lnTo>
                      <a:pt x="260" y="100"/>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6" name="Freeform 112"/>
              <p:cNvSpPr>
                <a:spLocks/>
              </p:cNvSpPr>
              <p:nvPr/>
            </p:nvSpPr>
            <p:spPr bwMode="auto">
              <a:xfrm>
                <a:off x="2851757" y="4715133"/>
                <a:ext cx="50800" cy="90488"/>
              </a:xfrm>
              <a:custGeom>
                <a:avLst/>
                <a:gdLst>
                  <a:gd name="T0" fmla="*/ 28 w 71"/>
                  <a:gd name="T1" fmla="*/ 63 h 126"/>
                  <a:gd name="T2" fmla="*/ 0 w 71"/>
                  <a:gd name="T3" fmla="*/ 107 h 126"/>
                  <a:gd name="T4" fmla="*/ 30 w 71"/>
                  <a:gd name="T5" fmla="*/ 126 h 126"/>
                  <a:gd name="T6" fmla="*/ 71 w 71"/>
                  <a:gd name="T7" fmla="*/ 63 h 126"/>
                  <a:gd name="T8" fmla="*/ 31 w 71"/>
                  <a:gd name="T9" fmla="*/ 0 h 126"/>
                  <a:gd name="T10" fmla="*/ 1 w 71"/>
                  <a:gd name="T11" fmla="*/ 19 h 126"/>
                  <a:gd name="T12" fmla="*/ 28 w 71"/>
                  <a:gd name="T13" fmla="*/ 63 h 126"/>
                </a:gdLst>
                <a:ahLst/>
                <a:cxnLst>
                  <a:cxn ang="0">
                    <a:pos x="T0" y="T1"/>
                  </a:cxn>
                  <a:cxn ang="0">
                    <a:pos x="T2" y="T3"/>
                  </a:cxn>
                  <a:cxn ang="0">
                    <a:pos x="T4" y="T5"/>
                  </a:cxn>
                  <a:cxn ang="0">
                    <a:pos x="T6" y="T7"/>
                  </a:cxn>
                  <a:cxn ang="0">
                    <a:pos x="T8" y="T9"/>
                  </a:cxn>
                  <a:cxn ang="0">
                    <a:pos x="T10" y="T11"/>
                  </a:cxn>
                  <a:cxn ang="0">
                    <a:pos x="T12" y="T13"/>
                  </a:cxn>
                </a:cxnLst>
                <a:rect l="0" t="0" r="r" b="b"/>
                <a:pathLst>
                  <a:path w="71" h="126">
                    <a:moveTo>
                      <a:pt x="28" y="63"/>
                    </a:moveTo>
                    <a:cubicBezTo>
                      <a:pt x="28" y="80"/>
                      <a:pt x="18" y="96"/>
                      <a:pt x="0" y="107"/>
                    </a:cubicBezTo>
                    <a:lnTo>
                      <a:pt x="30" y="126"/>
                    </a:lnTo>
                    <a:cubicBezTo>
                      <a:pt x="56" y="110"/>
                      <a:pt x="71" y="88"/>
                      <a:pt x="71" y="63"/>
                    </a:cubicBezTo>
                    <a:cubicBezTo>
                      <a:pt x="71" y="38"/>
                      <a:pt x="56" y="16"/>
                      <a:pt x="31" y="0"/>
                    </a:cubicBezTo>
                    <a:lnTo>
                      <a:pt x="1" y="19"/>
                    </a:lnTo>
                    <a:cubicBezTo>
                      <a:pt x="18" y="31"/>
                      <a:pt x="28" y="46"/>
                      <a:pt x="28" y="63"/>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7" name="Freeform 113"/>
              <p:cNvSpPr>
                <a:spLocks/>
              </p:cNvSpPr>
              <p:nvPr/>
            </p:nvSpPr>
            <p:spPr bwMode="auto">
              <a:xfrm>
                <a:off x="2894619" y="4688146"/>
                <a:ext cx="69850" cy="144463"/>
              </a:xfrm>
              <a:custGeom>
                <a:avLst/>
                <a:gdLst>
                  <a:gd name="T0" fmla="*/ 53 w 96"/>
                  <a:gd name="T1" fmla="*/ 101 h 203"/>
                  <a:gd name="T2" fmla="*/ 0 w 96"/>
                  <a:gd name="T3" fmla="*/ 183 h 203"/>
                  <a:gd name="T4" fmla="*/ 31 w 96"/>
                  <a:gd name="T5" fmla="*/ 203 h 203"/>
                  <a:gd name="T6" fmla="*/ 96 w 96"/>
                  <a:gd name="T7" fmla="*/ 101 h 203"/>
                  <a:gd name="T8" fmla="*/ 31 w 96"/>
                  <a:gd name="T9" fmla="*/ 0 h 203"/>
                  <a:gd name="T10" fmla="*/ 1 w 96"/>
                  <a:gd name="T11" fmla="*/ 19 h 203"/>
                  <a:gd name="T12" fmla="*/ 53 w 96"/>
                  <a:gd name="T13" fmla="*/ 101 h 203"/>
                </a:gdLst>
                <a:ahLst/>
                <a:cxnLst>
                  <a:cxn ang="0">
                    <a:pos x="T0" y="T1"/>
                  </a:cxn>
                  <a:cxn ang="0">
                    <a:pos x="T2" y="T3"/>
                  </a:cxn>
                  <a:cxn ang="0">
                    <a:pos x="T4" y="T5"/>
                  </a:cxn>
                  <a:cxn ang="0">
                    <a:pos x="T6" y="T7"/>
                  </a:cxn>
                  <a:cxn ang="0">
                    <a:pos x="T8" y="T9"/>
                  </a:cxn>
                  <a:cxn ang="0">
                    <a:pos x="T10" y="T11"/>
                  </a:cxn>
                  <a:cxn ang="0">
                    <a:pos x="T12" y="T13"/>
                  </a:cxn>
                </a:cxnLst>
                <a:rect l="0" t="0" r="r" b="b"/>
                <a:pathLst>
                  <a:path w="96" h="203">
                    <a:moveTo>
                      <a:pt x="53" y="101"/>
                    </a:moveTo>
                    <a:cubicBezTo>
                      <a:pt x="53" y="133"/>
                      <a:pt x="33" y="162"/>
                      <a:pt x="0" y="183"/>
                    </a:cubicBezTo>
                    <a:lnTo>
                      <a:pt x="31" y="203"/>
                    </a:lnTo>
                    <a:cubicBezTo>
                      <a:pt x="71" y="177"/>
                      <a:pt x="96" y="141"/>
                      <a:pt x="96" y="101"/>
                    </a:cubicBezTo>
                    <a:cubicBezTo>
                      <a:pt x="96" y="61"/>
                      <a:pt x="71" y="26"/>
                      <a:pt x="31" y="0"/>
                    </a:cubicBezTo>
                    <a:lnTo>
                      <a:pt x="1" y="19"/>
                    </a:lnTo>
                    <a:cubicBezTo>
                      <a:pt x="33" y="40"/>
                      <a:pt x="53" y="69"/>
                      <a:pt x="53" y="101"/>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8" name="Freeform 114"/>
              <p:cNvSpPr>
                <a:spLocks/>
              </p:cNvSpPr>
              <p:nvPr/>
            </p:nvSpPr>
            <p:spPr bwMode="auto">
              <a:xfrm>
                <a:off x="2939069" y="4659571"/>
                <a:ext cx="85725" cy="201613"/>
              </a:xfrm>
              <a:custGeom>
                <a:avLst/>
                <a:gdLst>
                  <a:gd name="T0" fmla="*/ 78 w 121"/>
                  <a:gd name="T1" fmla="*/ 140 h 281"/>
                  <a:gd name="T2" fmla="*/ 0 w 121"/>
                  <a:gd name="T3" fmla="*/ 261 h 281"/>
                  <a:gd name="T4" fmla="*/ 31 w 121"/>
                  <a:gd name="T5" fmla="*/ 281 h 281"/>
                  <a:gd name="T6" fmla="*/ 121 w 121"/>
                  <a:gd name="T7" fmla="*/ 140 h 281"/>
                  <a:gd name="T8" fmla="*/ 31 w 121"/>
                  <a:gd name="T9" fmla="*/ 0 h 281"/>
                  <a:gd name="T10" fmla="*/ 1 w 121"/>
                  <a:gd name="T11" fmla="*/ 19 h 281"/>
                  <a:gd name="T12" fmla="*/ 78 w 121"/>
                  <a:gd name="T13" fmla="*/ 140 h 281"/>
                </a:gdLst>
                <a:ahLst/>
                <a:cxnLst>
                  <a:cxn ang="0">
                    <a:pos x="T0" y="T1"/>
                  </a:cxn>
                  <a:cxn ang="0">
                    <a:pos x="T2" y="T3"/>
                  </a:cxn>
                  <a:cxn ang="0">
                    <a:pos x="T4" y="T5"/>
                  </a:cxn>
                  <a:cxn ang="0">
                    <a:pos x="T6" y="T7"/>
                  </a:cxn>
                  <a:cxn ang="0">
                    <a:pos x="T8" y="T9"/>
                  </a:cxn>
                  <a:cxn ang="0">
                    <a:pos x="T10" y="T11"/>
                  </a:cxn>
                  <a:cxn ang="0">
                    <a:pos x="T12" y="T13"/>
                  </a:cxn>
                </a:cxnLst>
                <a:rect l="0" t="0" r="r" b="b"/>
                <a:pathLst>
                  <a:path w="121" h="281">
                    <a:moveTo>
                      <a:pt x="78" y="140"/>
                    </a:moveTo>
                    <a:cubicBezTo>
                      <a:pt x="78" y="187"/>
                      <a:pt x="49" y="230"/>
                      <a:pt x="0" y="261"/>
                    </a:cubicBezTo>
                    <a:lnTo>
                      <a:pt x="31" y="281"/>
                    </a:lnTo>
                    <a:cubicBezTo>
                      <a:pt x="87" y="245"/>
                      <a:pt x="121" y="195"/>
                      <a:pt x="121" y="140"/>
                    </a:cubicBezTo>
                    <a:cubicBezTo>
                      <a:pt x="121" y="85"/>
                      <a:pt x="87" y="36"/>
                      <a:pt x="31" y="0"/>
                    </a:cubicBezTo>
                    <a:lnTo>
                      <a:pt x="1" y="19"/>
                    </a:lnTo>
                    <a:cubicBezTo>
                      <a:pt x="49" y="50"/>
                      <a:pt x="78" y="93"/>
                      <a:pt x="78" y="140"/>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79" name="Oval 115"/>
              <p:cNvSpPr>
                <a:spLocks noChangeArrowheads="1"/>
              </p:cNvSpPr>
              <p:nvPr/>
            </p:nvSpPr>
            <p:spPr bwMode="auto">
              <a:xfrm>
                <a:off x="2802544" y="4742121"/>
                <a:ext cx="41275" cy="38100"/>
              </a:xfrm>
              <a:prstGeom prst="ellipse">
                <a:avLst/>
              </a:pr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80" name="Freeform 116"/>
              <p:cNvSpPr>
                <a:spLocks/>
              </p:cNvSpPr>
              <p:nvPr/>
            </p:nvSpPr>
            <p:spPr bwMode="auto">
              <a:xfrm>
                <a:off x="2305657" y="4657983"/>
                <a:ext cx="388938" cy="200025"/>
              </a:xfrm>
              <a:custGeom>
                <a:avLst/>
                <a:gdLst>
                  <a:gd name="T0" fmla="*/ 546 w 546"/>
                  <a:gd name="T1" fmla="*/ 98 h 280"/>
                  <a:gd name="T2" fmla="*/ 445 w 546"/>
                  <a:gd name="T3" fmla="*/ 0 h 280"/>
                  <a:gd name="T4" fmla="*/ 101 w 546"/>
                  <a:gd name="T5" fmla="*/ 0 h 280"/>
                  <a:gd name="T6" fmla="*/ 0 w 546"/>
                  <a:gd name="T7" fmla="*/ 98 h 280"/>
                  <a:gd name="T8" fmla="*/ 5 w 546"/>
                  <a:gd name="T9" fmla="*/ 98 h 280"/>
                  <a:gd name="T10" fmla="*/ 0 w 546"/>
                  <a:gd name="T11" fmla="*/ 115 h 280"/>
                  <a:gd name="T12" fmla="*/ 0 w 546"/>
                  <a:gd name="T13" fmla="*/ 253 h 280"/>
                  <a:gd name="T14" fmla="*/ 26 w 546"/>
                  <a:gd name="T15" fmla="*/ 280 h 280"/>
                  <a:gd name="T16" fmla="*/ 520 w 546"/>
                  <a:gd name="T17" fmla="*/ 280 h 280"/>
                  <a:gd name="T18" fmla="*/ 546 w 546"/>
                  <a:gd name="T19" fmla="*/ 253 h 280"/>
                  <a:gd name="T20" fmla="*/ 546 w 546"/>
                  <a:gd name="T21" fmla="*/ 115 h 280"/>
                  <a:gd name="T22" fmla="*/ 541 w 546"/>
                  <a:gd name="T23" fmla="*/ 98 h 280"/>
                  <a:gd name="T24" fmla="*/ 546 w 546"/>
                  <a:gd name="T25" fmla="*/ 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6" h="280">
                    <a:moveTo>
                      <a:pt x="546" y="98"/>
                    </a:moveTo>
                    <a:lnTo>
                      <a:pt x="445" y="0"/>
                    </a:lnTo>
                    <a:lnTo>
                      <a:pt x="101" y="0"/>
                    </a:lnTo>
                    <a:lnTo>
                      <a:pt x="0" y="98"/>
                    </a:lnTo>
                    <a:lnTo>
                      <a:pt x="5" y="98"/>
                    </a:lnTo>
                    <a:cubicBezTo>
                      <a:pt x="2" y="103"/>
                      <a:pt x="0" y="109"/>
                      <a:pt x="0" y="115"/>
                    </a:cubicBezTo>
                    <a:lnTo>
                      <a:pt x="0" y="253"/>
                    </a:lnTo>
                    <a:cubicBezTo>
                      <a:pt x="0" y="268"/>
                      <a:pt x="12" y="280"/>
                      <a:pt x="26" y="280"/>
                    </a:cubicBezTo>
                    <a:lnTo>
                      <a:pt x="520" y="280"/>
                    </a:lnTo>
                    <a:cubicBezTo>
                      <a:pt x="534" y="280"/>
                      <a:pt x="546" y="268"/>
                      <a:pt x="546" y="253"/>
                    </a:cubicBezTo>
                    <a:lnTo>
                      <a:pt x="546" y="115"/>
                    </a:lnTo>
                    <a:cubicBezTo>
                      <a:pt x="546" y="109"/>
                      <a:pt x="544" y="103"/>
                      <a:pt x="541" y="98"/>
                    </a:cubicBezTo>
                    <a:lnTo>
                      <a:pt x="546" y="98"/>
                    </a:ln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81" name="Freeform 117"/>
              <p:cNvSpPr>
                <a:spLocks/>
              </p:cNvSpPr>
              <p:nvPr/>
            </p:nvSpPr>
            <p:spPr bwMode="auto">
              <a:xfrm>
                <a:off x="2305657" y="4657983"/>
                <a:ext cx="388938" cy="200025"/>
              </a:xfrm>
              <a:custGeom>
                <a:avLst/>
                <a:gdLst>
                  <a:gd name="T0" fmla="*/ 546 w 546"/>
                  <a:gd name="T1" fmla="*/ 98 h 280"/>
                  <a:gd name="T2" fmla="*/ 445 w 546"/>
                  <a:gd name="T3" fmla="*/ 0 h 280"/>
                  <a:gd name="T4" fmla="*/ 101 w 546"/>
                  <a:gd name="T5" fmla="*/ 0 h 280"/>
                  <a:gd name="T6" fmla="*/ 0 w 546"/>
                  <a:gd name="T7" fmla="*/ 98 h 280"/>
                  <a:gd name="T8" fmla="*/ 5 w 546"/>
                  <a:gd name="T9" fmla="*/ 98 h 280"/>
                  <a:gd name="T10" fmla="*/ 0 w 546"/>
                  <a:gd name="T11" fmla="*/ 115 h 280"/>
                  <a:gd name="T12" fmla="*/ 0 w 546"/>
                  <a:gd name="T13" fmla="*/ 253 h 280"/>
                  <a:gd name="T14" fmla="*/ 26 w 546"/>
                  <a:gd name="T15" fmla="*/ 280 h 280"/>
                  <a:gd name="T16" fmla="*/ 520 w 546"/>
                  <a:gd name="T17" fmla="*/ 280 h 280"/>
                  <a:gd name="T18" fmla="*/ 546 w 546"/>
                  <a:gd name="T19" fmla="*/ 253 h 280"/>
                  <a:gd name="T20" fmla="*/ 546 w 546"/>
                  <a:gd name="T21" fmla="*/ 115 h 280"/>
                  <a:gd name="T22" fmla="*/ 541 w 546"/>
                  <a:gd name="T23" fmla="*/ 98 h 280"/>
                  <a:gd name="T24" fmla="*/ 546 w 546"/>
                  <a:gd name="T25" fmla="*/ 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6" h="280">
                    <a:moveTo>
                      <a:pt x="546" y="98"/>
                    </a:moveTo>
                    <a:lnTo>
                      <a:pt x="445" y="0"/>
                    </a:lnTo>
                    <a:lnTo>
                      <a:pt x="101" y="0"/>
                    </a:lnTo>
                    <a:lnTo>
                      <a:pt x="0" y="98"/>
                    </a:lnTo>
                    <a:lnTo>
                      <a:pt x="5" y="98"/>
                    </a:lnTo>
                    <a:cubicBezTo>
                      <a:pt x="2" y="103"/>
                      <a:pt x="0" y="109"/>
                      <a:pt x="0" y="115"/>
                    </a:cubicBezTo>
                    <a:lnTo>
                      <a:pt x="0" y="253"/>
                    </a:lnTo>
                    <a:cubicBezTo>
                      <a:pt x="0" y="268"/>
                      <a:pt x="12" y="280"/>
                      <a:pt x="26" y="280"/>
                    </a:cubicBezTo>
                    <a:lnTo>
                      <a:pt x="520" y="280"/>
                    </a:lnTo>
                    <a:cubicBezTo>
                      <a:pt x="534" y="280"/>
                      <a:pt x="546" y="268"/>
                      <a:pt x="546" y="253"/>
                    </a:cubicBezTo>
                    <a:lnTo>
                      <a:pt x="546" y="115"/>
                    </a:lnTo>
                    <a:cubicBezTo>
                      <a:pt x="546" y="109"/>
                      <a:pt x="544" y="103"/>
                      <a:pt x="541" y="98"/>
                    </a:cubicBezTo>
                    <a:lnTo>
                      <a:pt x="546" y="98"/>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82" name="Freeform 118"/>
              <p:cNvSpPr>
                <a:spLocks noEditPoints="1"/>
              </p:cNvSpPr>
              <p:nvPr/>
            </p:nvSpPr>
            <p:spPr bwMode="auto">
              <a:xfrm>
                <a:off x="2305657" y="4759583"/>
                <a:ext cx="390525" cy="100013"/>
              </a:xfrm>
              <a:custGeom>
                <a:avLst/>
                <a:gdLst>
                  <a:gd name="T0" fmla="*/ 519 w 546"/>
                  <a:gd name="T1" fmla="*/ 0 h 140"/>
                  <a:gd name="T2" fmla="*/ 26 w 546"/>
                  <a:gd name="T3" fmla="*/ 0 h 140"/>
                  <a:gd name="T4" fmla="*/ 0 w 546"/>
                  <a:gd name="T5" fmla="*/ 20 h 140"/>
                  <a:gd name="T6" fmla="*/ 0 w 546"/>
                  <a:gd name="T7" fmla="*/ 120 h 140"/>
                  <a:gd name="T8" fmla="*/ 26 w 546"/>
                  <a:gd name="T9" fmla="*/ 140 h 140"/>
                  <a:gd name="T10" fmla="*/ 519 w 546"/>
                  <a:gd name="T11" fmla="*/ 140 h 140"/>
                  <a:gd name="T12" fmla="*/ 546 w 546"/>
                  <a:gd name="T13" fmla="*/ 120 h 140"/>
                  <a:gd name="T14" fmla="*/ 546 w 546"/>
                  <a:gd name="T15" fmla="*/ 20 h 140"/>
                  <a:gd name="T16" fmla="*/ 519 w 546"/>
                  <a:gd name="T17" fmla="*/ 0 h 140"/>
                  <a:gd name="T18" fmla="*/ 84 w 546"/>
                  <a:gd name="T19" fmla="*/ 98 h 140"/>
                  <a:gd name="T20" fmla="*/ 56 w 546"/>
                  <a:gd name="T21" fmla="*/ 70 h 140"/>
                  <a:gd name="T22" fmla="*/ 84 w 546"/>
                  <a:gd name="T23" fmla="*/ 42 h 140"/>
                  <a:gd name="T24" fmla="*/ 112 w 546"/>
                  <a:gd name="T25" fmla="*/ 70 h 140"/>
                  <a:gd name="T26" fmla="*/ 84 w 546"/>
                  <a:gd name="T27" fmla="*/ 98 h 140"/>
                  <a:gd name="T28" fmla="*/ 210 w 546"/>
                  <a:gd name="T29" fmla="*/ 98 h 140"/>
                  <a:gd name="T30" fmla="*/ 182 w 546"/>
                  <a:gd name="T31" fmla="*/ 70 h 140"/>
                  <a:gd name="T32" fmla="*/ 210 w 546"/>
                  <a:gd name="T33" fmla="*/ 42 h 140"/>
                  <a:gd name="T34" fmla="*/ 238 w 546"/>
                  <a:gd name="T35" fmla="*/ 70 h 140"/>
                  <a:gd name="T36" fmla="*/ 210 w 546"/>
                  <a:gd name="T37" fmla="*/ 98 h 140"/>
                  <a:gd name="T38" fmla="*/ 336 w 546"/>
                  <a:gd name="T39" fmla="*/ 98 h 140"/>
                  <a:gd name="T40" fmla="*/ 308 w 546"/>
                  <a:gd name="T41" fmla="*/ 70 h 140"/>
                  <a:gd name="T42" fmla="*/ 336 w 546"/>
                  <a:gd name="T43" fmla="*/ 42 h 140"/>
                  <a:gd name="T44" fmla="*/ 364 w 546"/>
                  <a:gd name="T45" fmla="*/ 70 h 140"/>
                  <a:gd name="T46" fmla="*/ 336 w 546"/>
                  <a:gd name="T47" fmla="*/ 98 h 140"/>
                  <a:gd name="T48" fmla="*/ 462 w 546"/>
                  <a:gd name="T49" fmla="*/ 98 h 140"/>
                  <a:gd name="T50" fmla="*/ 434 w 546"/>
                  <a:gd name="T51" fmla="*/ 70 h 140"/>
                  <a:gd name="T52" fmla="*/ 462 w 546"/>
                  <a:gd name="T53" fmla="*/ 42 h 140"/>
                  <a:gd name="T54" fmla="*/ 490 w 546"/>
                  <a:gd name="T55" fmla="*/ 70 h 140"/>
                  <a:gd name="T56" fmla="*/ 462 w 546"/>
                  <a:gd name="T57" fmla="*/ 9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6" h="140">
                    <a:moveTo>
                      <a:pt x="519" y="0"/>
                    </a:moveTo>
                    <a:lnTo>
                      <a:pt x="26" y="0"/>
                    </a:lnTo>
                    <a:cubicBezTo>
                      <a:pt x="11" y="0"/>
                      <a:pt x="0" y="9"/>
                      <a:pt x="0" y="20"/>
                    </a:cubicBezTo>
                    <a:lnTo>
                      <a:pt x="0" y="120"/>
                    </a:lnTo>
                    <a:cubicBezTo>
                      <a:pt x="0" y="131"/>
                      <a:pt x="11" y="140"/>
                      <a:pt x="26" y="140"/>
                    </a:cubicBezTo>
                    <a:lnTo>
                      <a:pt x="519" y="140"/>
                    </a:lnTo>
                    <a:cubicBezTo>
                      <a:pt x="534" y="140"/>
                      <a:pt x="546" y="131"/>
                      <a:pt x="546" y="120"/>
                    </a:cubicBezTo>
                    <a:lnTo>
                      <a:pt x="546" y="20"/>
                    </a:lnTo>
                    <a:cubicBezTo>
                      <a:pt x="546" y="9"/>
                      <a:pt x="534" y="0"/>
                      <a:pt x="519" y="0"/>
                    </a:cubicBezTo>
                    <a:close/>
                    <a:moveTo>
                      <a:pt x="84" y="98"/>
                    </a:moveTo>
                    <a:cubicBezTo>
                      <a:pt x="68" y="98"/>
                      <a:pt x="56" y="85"/>
                      <a:pt x="56" y="70"/>
                    </a:cubicBezTo>
                    <a:cubicBezTo>
                      <a:pt x="56" y="54"/>
                      <a:pt x="68" y="42"/>
                      <a:pt x="84" y="42"/>
                    </a:cubicBezTo>
                    <a:cubicBezTo>
                      <a:pt x="99" y="42"/>
                      <a:pt x="112" y="54"/>
                      <a:pt x="112" y="70"/>
                    </a:cubicBezTo>
                    <a:cubicBezTo>
                      <a:pt x="112" y="85"/>
                      <a:pt x="99" y="98"/>
                      <a:pt x="84" y="98"/>
                    </a:cubicBezTo>
                    <a:close/>
                    <a:moveTo>
                      <a:pt x="210" y="98"/>
                    </a:moveTo>
                    <a:cubicBezTo>
                      <a:pt x="194" y="98"/>
                      <a:pt x="182" y="85"/>
                      <a:pt x="182" y="70"/>
                    </a:cubicBezTo>
                    <a:cubicBezTo>
                      <a:pt x="182" y="54"/>
                      <a:pt x="194" y="42"/>
                      <a:pt x="210" y="42"/>
                    </a:cubicBezTo>
                    <a:cubicBezTo>
                      <a:pt x="225" y="42"/>
                      <a:pt x="238" y="54"/>
                      <a:pt x="238" y="70"/>
                    </a:cubicBezTo>
                    <a:cubicBezTo>
                      <a:pt x="238" y="85"/>
                      <a:pt x="225" y="98"/>
                      <a:pt x="210" y="98"/>
                    </a:cubicBezTo>
                    <a:close/>
                    <a:moveTo>
                      <a:pt x="336" y="98"/>
                    </a:moveTo>
                    <a:cubicBezTo>
                      <a:pt x="320" y="98"/>
                      <a:pt x="308" y="85"/>
                      <a:pt x="308" y="70"/>
                    </a:cubicBezTo>
                    <a:cubicBezTo>
                      <a:pt x="308" y="54"/>
                      <a:pt x="320" y="42"/>
                      <a:pt x="336" y="42"/>
                    </a:cubicBezTo>
                    <a:cubicBezTo>
                      <a:pt x="351" y="42"/>
                      <a:pt x="364" y="54"/>
                      <a:pt x="364" y="70"/>
                    </a:cubicBezTo>
                    <a:cubicBezTo>
                      <a:pt x="364" y="85"/>
                      <a:pt x="351" y="98"/>
                      <a:pt x="336" y="98"/>
                    </a:cubicBezTo>
                    <a:close/>
                    <a:moveTo>
                      <a:pt x="462" y="98"/>
                    </a:moveTo>
                    <a:cubicBezTo>
                      <a:pt x="446" y="98"/>
                      <a:pt x="434" y="85"/>
                      <a:pt x="434" y="70"/>
                    </a:cubicBezTo>
                    <a:cubicBezTo>
                      <a:pt x="434" y="54"/>
                      <a:pt x="446" y="42"/>
                      <a:pt x="462" y="42"/>
                    </a:cubicBezTo>
                    <a:cubicBezTo>
                      <a:pt x="477" y="42"/>
                      <a:pt x="490" y="54"/>
                      <a:pt x="490" y="70"/>
                    </a:cubicBezTo>
                    <a:cubicBezTo>
                      <a:pt x="490" y="85"/>
                      <a:pt x="477" y="98"/>
                      <a:pt x="462" y="98"/>
                    </a:cubicBezTo>
                    <a:close/>
                  </a:path>
                </a:pathLst>
              </a:custGeom>
              <a:grpFill/>
              <a:ln>
                <a:headEnd/>
                <a:tailEnd/>
              </a:ln>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83" name="Freeform 119"/>
              <p:cNvSpPr>
                <a:spLocks/>
              </p:cNvSpPr>
              <p:nvPr/>
            </p:nvSpPr>
            <p:spPr bwMode="auto">
              <a:xfrm>
                <a:off x="2305657" y="4659571"/>
                <a:ext cx="390525" cy="69850"/>
              </a:xfrm>
              <a:custGeom>
                <a:avLst/>
                <a:gdLst>
                  <a:gd name="T0" fmla="*/ 200 w 246"/>
                  <a:gd name="T1" fmla="*/ 0 h 44"/>
                  <a:gd name="T2" fmla="*/ 46 w 246"/>
                  <a:gd name="T3" fmla="*/ 0 h 44"/>
                  <a:gd name="T4" fmla="*/ 0 w 246"/>
                  <a:gd name="T5" fmla="*/ 44 h 44"/>
                  <a:gd name="T6" fmla="*/ 246 w 246"/>
                  <a:gd name="T7" fmla="*/ 44 h 44"/>
                  <a:gd name="T8" fmla="*/ 200 w 246"/>
                  <a:gd name="T9" fmla="*/ 0 h 44"/>
                </a:gdLst>
                <a:ahLst/>
                <a:cxnLst>
                  <a:cxn ang="0">
                    <a:pos x="T0" y="T1"/>
                  </a:cxn>
                  <a:cxn ang="0">
                    <a:pos x="T2" y="T3"/>
                  </a:cxn>
                  <a:cxn ang="0">
                    <a:pos x="T4" y="T5"/>
                  </a:cxn>
                  <a:cxn ang="0">
                    <a:pos x="T6" y="T7"/>
                  </a:cxn>
                  <a:cxn ang="0">
                    <a:pos x="T8" y="T9"/>
                  </a:cxn>
                </a:cxnLst>
                <a:rect l="0" t="0" r="r" b="b"/>
                <a:pathLst>
                  <a:path w="246" h="44">
                    <a:moveTo>
                      <a:pt x="200" y="0"/>
                    </a:moveTo>
                    <a:lnTo>
                      <a:pt x="46" y="0"/>
                    </a:lnTo>
                    <a:lnTo>
                      <a:pt x="0" y="44"/>
                    </a:lnTo>
                    <a:lnTo>
                      <a:pt x="246" y="44"/>
                    </a:lnTo>
                    <a:lnTo>
                      <a:pt x="200"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84" name="Freeform 120"/>
              <p:cNvSpPr>
                <a:spLocks/>
              </p:cNvSpPr>
              <p:nvPr/>
            </p:nvSpPr>
            <p:spPr bwMode="auto">
              <a:xfrm>
                <a:off x="2305657" y="4659571"/>
                <a:ext cx="390525" cy="69850"/>
              </a:xfrm>
              <a:custGeom>
                <a:avLst/>
                <a:gdLst>
                  <a:gd name="T0" fmla="*/ 200 w 246"/>
                  <a:gd name="T1" fmla="*/ 0 h 44"/>
                  <a:gd name="T2" fmla="*/ 46 w 246"/>
                  <a:gd name="T3" fmla="*/ 0 h 44"/>
                  <a:gd name="T4" fmla="*/ 0 w 246"/>
                  <a:gd name="T5" fmla="*/ 44 h 44"/>
                  <a:gd name="T6" fmla="*/ 246 w 246"/>
                  <a:gd name="T7" fmla="*/ 44 h 44"/>
                  <a:gd name="T8" fmla="*/ 200 w 246"/>
                  <a:gd name="T9" fmla="*/ 0 h 44"/>
                </a:gdLst>
                <a:ahLst/>
                <a:cxnLst>
                  <a:cxn ang="0">
                    <a:pos x="T0" y="T1"/>
                  </a:cxn>
                  <a:cxn ang="0">
                    <a:pos x="T2" y="T3"/>
                  </a:cxn>
                  <a:cxn ang="0">
                    <a:pos x="T4" y="T5"/>
                  </a:cxn>
                  <a:cxn ang="0">
                    <a:pos x="T6" y="T7"/>
                  </a:cxn>
                  <a:cxn ang="0">
                    <a:pos x="T8" y="T9"/>
                  </a:cxn>
                </a:cxnLst>
                <a:rect l="0" t="0" r="r" b="b"/>
                <a:pathLst>
                  <a:path w="246" h="44">
                    <a:moveTo>
                      <a:pt x="200" y="0"/>
                    </a:moveTo>
                    <a:lnTo>
                      <a:pt x="46" y="0"/>
                    </a:lnTo>
                    <a:lnTo>
                      <a:pt x="0" y="44"/>
                    </a:lnTo>
                    <a:lnTo>
                      <a:pt x="246" y="44"/>
                    </a:lnTo>
                    <a:lnTo>
                      <a:pt x="200" y="0"/>
                    </a:lnTo>
                    <a:close/>
                  </a:path>
                </a:pathLst>
              </a:custGeom>
              <a:grpFill/>
              <a:ln>
                <a:headEnd/>
                <a:tailEnd/>
              </a:ln>
              <a:extLst/>
            </p:spPr>
            <p:style>
              <a:lnRef idx="2">
                <a:schemeClr val="dk1"/>
              </a:lnRef>
              <a:fillRef idx="1">
                <a:schemeClr val="lt1"/>
              </a:fillRef>
              <a:effectRef idx="0">
                <a:schemeClr val="dk1"/>
              </a:effectRef>
              <a:fontRef idx="minor">
                <a:schemeClr val="dk1"/>
              </a:fontRef>
            </p:style>
            <p:txBody>
              <a:bodyPr vert="horz" wrap="square" lIns="89642" tIns="44821" rIns="89642" bIns="44821" numCol="1" anchor="t" anchorCtr="0" compatLnSpc="1">
                <a:prstTxWarp prst="textNoShape">
                  <a:avLst/>
                </a:prstTxWarp>
              </a:bodyPr>
              <a:lstStyle/>
              <a:p>
                <a:endParaRPr lang="en-US" sz="1765" dirty="0">
                  <a:solidFill>
                    <a:schemeClr val="accent4">
                      <a:lumMod val="25000"/>
                    </a:schemeClr>
                  </a:solidFill>
                </a:endParaRPr>
              </a:p>
            </p:txBody>
          </p:sp>
          <p:sp>
            <p:nvSpPr>
              <p:cNvPr id="396" name="TextBox 395"/>
              <p:cNvSpPr txBox="1"/>
              <p:nvPr/>
            </p:nvSpPr>
            <p:spPr>
              <a:xfrm>
                <a:off x="2434980" y="3657716"/>
                <a:ext cx="846386" cy="464486"/>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lgn="ctr" defTabSz="896214">
                  <a:lnSpc>
                    <a:spcPct val="90000"/>
                  </a:lnSpc>
                  <a:spcAft>
                    <a:spcPts val="588"/>
                  </a:spcAft>
                  <a:defRPr/>
                </a:pPr>
                <a:r>
                  <a:rPr lang="en-US" sz="1371" kern="0" dirty="0">
                    <a:solidFill>
                      <a:schemeClr val="accent4">
                        <a:lumMod val="25000"/>
                      </a:schemeClr>
                    </a:solidFill>
                  </a:rPr>
                  <a:t>Devices &amp; </a:t>
                </a:r>
              </a:p>
              <a:p>
                <a:pPr algn="ctr" defTabSz="896214">
                  <a:lnSpc>
                    <a:spcPct val="90000"/>
                  </a:lnSpc>
                  <a:spcAft>
                    <a:spcPts val="588"/>
                  </a:spcAft>
                  <a:defRPr/>
                </a:pPr>
                <a:r>
                  <a:rPr lang="en-US" sz="1371" kern="0" dirty="0">
                    <a:solidFill>
                      <a:schemeClr val="accent4">
                        <a:lumMod val="25000"/>
                      </a:schemeClr>
                    </a:solidFill>
                  </a:rPr>
                  <a:t>Gateways</a:t>
                </a:r>
              </a:p>
            </p:txBody>
          </p:sp>
        </p:grpSp>
        <p:grpSp>
          <p:nvGrpSpPr>
            <p:cNvPr id="129" name="Group 128"/>
            <p:cNvGrpSpPr/>
            <p:nvPr/>
          </p:nvGrpSpPr>
          <p:grpSpPr>
            <a:xfrm>
              <a:off x="10048072" y="3979102"/>
              <a:ext cx="615692" cy="675319"/>
              <a:chOff x="2954336" y="6831013"/>
              <a:chExt cx="1041400" cy="1301749"/>
            </a:xfrm>
            <a:grpFill/>
          </p:grpSpPr>
          <p:sp>
            <p:nvSpPr>
              <p:cNvPr id="135" name="Freeform 36"/>
              <p:cNvSpPr>
                <a:spLocks noEditPoints="1"/>
              </p:cNvSpPr>
              <p:nvPr/>
            </p:nvSpPr>
            <p:spPr bwMode="auto">
              <a:xfrm>
                <a:off x="3195637" y="7329488"/>
                <a:ext cx="390526"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sp>
            <p:nvSpPr>
              <p:cNvPr id="138" name="Freeform 37"/>
              <p:cNvSpPr>
                <a:spLocks/>
              </p:cNvSpPr>
              <p:nvPr/>
            </p:nvSpPr>
            <p:spPr bwMode="auto">
              <a:xfrm>
                <a:off x="2954336" y="6831013"/>
                <a:ext cx="1041400" cy="1301749"/>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grpSp>
        <p:grpSp>
          <p:nvGrpSpPr>
            <p:cNvPr id="139" name="Group 138"/>
            <p:cNvGrpSpPr/>
            <p:nvPr/>
          </p:nvGrpSpPr>
          <p:grpSpPr>
            <a:xfrm>
              <a:off x="10048071" y="1058862"/>
              <a:ext cx="604001" cy="683105"/>
              <a:chOff x="3473450" y="4579938"/>
              <a:chExt cx="1741488" cy="2278062"/>
            </a:xfrm>
            <a:grpFill/>
          </p:grpSpPr>
          <p:sp>
            <p:nvSpPr>
              <p:cNvPr id="14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sp>
            <p:nvSpPr>
              <p:cNvPr id="14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sp>
            <p:nvSpPr>
              <p:cNvPr id="14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p>
                <a:pPr defTabSz="896214">
                  <a:defRPr/>
                </a:pPr>
                <a:endParaRPr lang="en-US" sz="1765" kern="0" dirty="0">
                  <a:solidFill>
                    <a:schemeClr val="accent4">
                      <a:lumMod val="25000"/>
                    </a:schemeClr>
                  </a:solidFill>
                </a:endParaRPr>
              </a:p>
            </p:txBody>
          </p:sp>
        </p:grpSp>
        <p:cxnSp>
          <p:nvCxnSpPr>
            <p:cNvPr id="143" name="Straight Arrow Connector 142"/>
            <p:cNvCxnSpPr>
              <a:cxnSpLocks/>
            </p:cNvCxnSpPr>
            <p:nvPr/>
          </p:nvCxnSpPr>
          <p:spPr>
            <a:xfrm flipV="1">
              <a:off x="6911193" y="1655981"/>
              <a:ext cx="2771847" cy="928414"/>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cxnSp>
          <p:nvCxnSpPr>
            <p:cNvPr id="145" name="Straight Arrow Connector 144"/>
            <p:cNvCxnSpPr>
              <a:cxnSpLocks/>
              <a:stCxn id="77" idx="5"/>
            </p:cNvCxnSpPr>
            <p:nvPr/>
          </p:nvCxnSpPr>
          <p:spPr>
            <a:xfrm>
              <a:off x="6748108" y="3544998"/>
              <a:ext cx="3057309" cy="711881"/>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cxnSp>
          <p:nvCxnSpPr>
            <p:cNvPr id="146" name="Straight Arrow Connector 145"/>
            <p:cNvCxnSpPr>
              <a:cxnSpLocks/>
            </p:cNvCxnSpPr>
            <p:nvPr/>
          </p:nvCxnSpPr>
          <p:spPr>
            <a:xfrm flipV="1">
              <a:off x="7005269" y="2915682"/>
              <a:ext cx="2648615" cy="81329"/>
            </a:xfrm>
            <a:prstGeom prst="straightConnector1">
              <a:avLst/>
            </a:prstGeom>
            <a:grpFill/>
            <a:ln>
              <a:headEnd type="none"/>
              <a:tailEnd type="triangle"/>
            </a:ln>
          </p:spPr>
          <p:style>
            <a:lnRef idx="2">
              <a:schemeClr val="dk1"/>
            </a:lnRef>
            <a:fillRef idx="1">
              <a:schemeClr val="lt1"/>
            </a:fillRef>
            <a:effectRef idx="0">
              <a:schemeClr val="dk1"/>
            </a:effectRef>
            <a:fontRef idx="minor">
              <a:schemeClr val="dk1"/>
            </a:fontRef>
          </p:style>
        </p:cxnSp>
      </p:grpSp>
      <p:sp>
        <p:nvSpPr>
          <p:cNvPr id="4" name="Text Placeholder 3"/>
          <p:cNvSpPr>
            <a:spLocks noGrp="1"/>
          </p:cNvSpPr>
          <p:nvPr>
            <p:ph type="body" sz="quarter" idx="10"/>
          </p:nvPr>
        </p:nvSpPr>
        <p:spPr/>
        <p:txBody>
          <a:bodyPr/>
          <a:lstStyle/>
          <a:p>
            <a:r>
              <a:rPr lang="en-US" dirty="0"/>
              <a:t>Streaming pipeline</a:t>
            </a:r>
          </a:p>
        </p:txBody>
      </p:sp>
      <p:sp>
        <p:nvSpPr>
          <p:cNvPr id="2" name="TextBox 1"/>
          <p:cNvSpPr txBox="1"/>
          <p:nvPr/>
        </p:nvSpPr>
        <p:spPr>
          <a:xfrm rot="20514918">
            <a:off x="7092893" y="1703323"/>
            <a:ext cx="2394010" cy="411856"/>
          </a:xfrm>
          <a:prstGeom prst="rect">
            <a:avLst/>
          </a:prstGeom>
          <a:noFill/>
        </p:spPr>
        <p:txBody>
          <a:bodyPr wrap="none" lIns="179285" tIns="143428" rIns="179285" bIns="143428" rtlCol="0">
            <a:spAutoFit/>
          </a:bodyPr>
          <a:lstStyle/>
          <a:p>
            <a:pPr>
              <a:lnSpc>
                <a:spcPct val="90000"/>
              </a:lnSpc>
              <a:spcAft>
                <a:spcPts val="588"/>
              </a:spcAft>
            </a:pPr>
            <a:r>
              <a:rPr lang="en-US" sz="882" dirty="0">
                <a:solidFill>
                  <a:schemeClr val="accent4">
                    <a:lumMod val="25000"/>
                  </a:schemeClr>
                </a:solidFill>
              </a:rPr>
              <a:t>Data Lake, Document DB, SQL DB/DW, …</a:t>
            </a:r>
          </a:p>
        </p:txBody>
      </p:sp>
      <p:sp>
        <p:nvSpPr>
          <p:cNvPr id="123" name="TextBox 122"/>
          <p:cNvSpPr txBox="1"/>
          <p:nvPr/>
        </p:nvSpPr>
        <p:spPr>
          <a:xfrm rot="790746">
            <a:off x="7119949" y="3620429"/>
            <a:ext cx="2615590" cy="411856"/>
          </a:xfrm>
          <a:prstGeom prst="rect">
            <a:avLst/>
          </a:prstGeom>
          <a:noFill/>
        </p:spPr>
        <p:txBody>
          <a:bodyPr wrap="none" lIns="179285" tIns="143428" rIns="179285" bIns="143428" rtlCol="0">
            <a:spAutoFit/>
          </a:bodyPr>
          <a:lstStyle/>
          <a:p>
            <a:pPr>
              <a:lnSpc>
                <a:spcPct val="90000"/>
              </a:lnSpc>
              <a:spcAft>
                <a:spcPts val="588"/>
              </a:spcAft>
            </a:pPr>
            <a:r>
              <a:rPr lang="en-US" sz="882" dirty="0">
                <a:solidFill>
                  <a:schemeClr val="accent4">
                    <a:lumMod val="25000"/>
                  </a:schemeClr>
                </a:solidFill>
              </a:rPr>
              <a:t>Service Bus Topics/Queues -&gt; Worker Role …</a:t>
            </a:r>
          </a:p>
        </p:txBody>
      </p:sp>
      <p:sp>
        <p:nvSpPr>
          <p:cNvPr id="124" name="TextBox 123"/>
          <p:cNvSpPr txBox="1"/>
          <p:nvPr/>
        </p:nvSpPr>
        <p:spPr>
          <a:xfrm>
            <a:off x="8616946" y="2607278"/>
            <a:ext cx="765945" cy="411856"/>
          </a:xfrm>
          <a:prstGeom prst="rect">
            <a:avLst/>
          </a:prstGeom>
          <a:noFill/>
        </p:spPr>
        <p:txBody>
          <a:bodyPr wrap="none" lIns="179285" tIns="143428" rIns="179285" bIns="143428" rtlCol="0">
            <a:spAutoFit/>
          </a:bodyPr>
          <a:lstStyle/>
          <a:p>
            <a:pPr>
              <a:lnSpc>
                <a:spcPct val="90000"/>
              </a:lnSpc>
              <a:spcAft>
                <a:spcPts val="588"/>
              </a:spcAft>
            </a:pPr>
            <a:r>
              <a:rPr lang="en-US" sz="882" dirty="0">
                <a:solidFill>
                  <a:schemeClr val="accent4">
                    <a:lumMod val="25000"/>
                  </a:schemeClr>
                </a:solidFill>
              </a:rPr>
              <a:t>PowerBI</a:t>
            </a:r>
          </a:p>
        </p:txBody>
      </p:sp>
      <p:grpSp>
        <p:nvGrpSpPr>
          <p:cNvPr id="125" name="Group 124"/>
          <p:cNvGrpSpPr/>
          <p:nvPr/>
        </p:nvGrpSpPr>
        <p:grpSpPr>
          <a:xfrm>
            <a:off x="5688572" y="3130684"/>
            <a:ext cx="698649" cy="486940"/>
            <a:chOff x="1260022" y="5196402"/>
            <a:chExt cx="3273425" cy="2514600"/>
          </a:xfrm>
          <a:noFill/>
        </p:grpSpPr>
        <p:sp>
          <p:nvSpPr>
            <p:cNvPr id="126"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w="12700"/>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chemeClr val="tx2">
                    <a:lumMod val="10000"/>
                  </a:schemeClr>
                </a:solidFill>
                <a:latin typeface="Segoe UI"/>
              </a:endParaRPr>
            </a:p>
          </p:txBody>
        </p:sp>
        <p:sp>
          <p:nvSpPr>
            <p:cNvPr id="127" name="Freeform 442"/>
            <p:cNvSpPr>
              <a:spLocks/>
            </p:cNvSpPr>
            <p:nvPr/>
          </p:nvSpPr>
          <p:spPr bwMode="auto">
            <a:xfrm>
              <a:off x="1620371" y="5858391"/>
              <a:ext cx="1892303" cy="604840"/>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w="12700"/>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chemeClr val="tx2">
                    <a:lumMod val="10000"/>
                  </a:schemeClr>
                </a:solidFill>
                <a:latin typeface="Segoe UI"/>
              </a:endParaRPr>
            </a:p>
          </p:txBody>
        </p:sp>
        <p:sp>
          <p:nvSpPr>
            <p:cNvPr id="128"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w="12700"/>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chemeClr val="tx2">
                    <a:lumMod val="10000"/>
                  </a:schemeClr>
                </a:solidFill>
                <a:latin typeface="Segoe UI"/>
              </a:endParaRPr>
            </a:p>
          </p:txBody>
        </p:sp>
        <p:sp>
          <p:nvSpPr>
            <p:cNvPr id="144"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w="12700"/>
            <a:extLst/>
          </p:spPr>
          <p:style>
            <a:lnRef idx="2">
              <a:schemeClr val="dk1"/>
            </a:lnRef>
            <a:fillRef idx="1">
              <a:schemeClr val="lt1"/>
            </a:fillRef>
            <a:effectRef idx="0">
              <a:schemeClr val="dk1"/>
            </a:effectRef>
            <a:fontRef idx="minor">
              <a:schemeClr val="dk1"/>
            </a:fontRef>
          </p:style>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4">
                <a:defRPr/>
              </a:pPr>
              <a:endParaRPr lang="en-US" sz="1765" dirty="0">
                <a:solidFill>
                  <a:schemeClr val="tx2">
                    <a:lumMod val="10000"/>
                  </a:schemeClr>
                </a:solidFill>
                <a:latin typeface="Segoe UI"/>
              </a:endParaRPr>
            </a:p>
          </p:txBody>
        </p:sp>
      </p:grpSp>
    </p:spTree>
    <p:extLst>
      <p:ext uri="{BB962C8B-B14F-4D97-AF65-F5344CB8AC3E}">
        <p14:creationId xmlns:p14="http://schemas.microsoft.com/office/powerpoint/2010/main" val="4095976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r>
              <a:rPr lang="en-US" dirty="0"/>
              <a:t>Write powerful analytics using SQL like language </a:t>
            </a:r>
          </a:p>
        </p:txBody>
      </p:sp>
      <p:sp>
        <p:nvSpPr>
          <p:cNvPr id="16" name="Text Placeholder 2"/>
          <p:cNvSpPr txBox="1">
            <a:spLocks/>
          </p:cNvSpPr>
          <p:nvPr/>
        </p:nvSpPr>
        <p:spPr>
          <a:xfrm>
            <a:off x="4902881" y="1246598"/>
            <a:ext cx="3521982" cy="5378549"/>
          </a:xfrm>
          <a:prstGeom prst="rect">
            <a:avLst/>
          </a:prstGeom>
          <a:solidFill>
            <a:schemeClr val="bg1">
              <a:lumMod val="95000"/>
            </a:schemeClr>
          </a:solidFill>
        </p:spPr>
        <p:txBody>
          <a:bodyPr vert="horz" wrap="square" lIns="89642" tIns="89642" rIns="89642" bIns="44821"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80"/>
              </a:spcBef>
              <a:buNone/>
            </a:pPr>
            <a:endParaRPr lang="en-US" sz="1961" dirty="0">
              <a:solidFill>
                <a:schemeClr val="accent5">
                  <a:lumMod val="50000"/>
                </a:schemeClr>
              </a:solidFill>
              <a:cs typeface="Segoe UI Semibold" panose="020B07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Advanced job monitoring</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Rich visual tooling to debug queries and monitor jobs.</a:t>
            </a:r>
          </a:p>
          <a:p>
            <a:pPr marL="0" lvl="1" indent="0">
              <a:lnSpc>
                <a:spcPct val="100000"/>
              </a:lnSpc>
              <a:spcBef>
                <a:spcPts val="294"/>
              </a:spcBef>
              <a:spcAft>
                <a:spcPts val="392"/>
              </a:spcAft>
              <a:buNone/>
            </a:pPr>
            <a:endParaRPr lang="en-US" sz="1961" dirty="0">
              <a:solidFill>
                <a:schemeClr val="accent5">
                  <a:lumMod val="50000"/>
                </a:schemeClr>
              </a:solidFill>
              <a:cs typeface="Segoe UI Semibold" panose="020B07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Real time data enrichment</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Easily join and score streaming data with static reference data or function call-outs.</a:t>
            </a: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Out of order and late arrival policies</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Account for lag among gateways or sensors through simple configurations  and settings.</a:t>
            </a: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171666" y="1654319"/>
            <a:ext cx="4679734" cy="4414549"/>
          </a:xfrm>
          <a:prstGeom prst="rect">
            <a:avLst/>
          </a:prstGeom>
        </p:spPr>
      </p:pic>
      <p:sp>
        <p:nvSpPr>
          <p:cNvPr id="7" name="Text Placeholder 2"/>
          <p:cNvSpPr txBox="1">
            <a:spLocks/>
          </p:cNvSpPr>
          <p:nvPr/>
        </p:nvSpPr>
        <p:spPr>
          <a:xfrm>
            <a:off x="8476344" y="1246598"/>
            <a:ext cx="3615644" cy="5378549"/>
          </a:xfrm>
          <a:prstGeom prst="rect">
            <a:avLst/>
          </a:prstGeom>
          <a:solidFill>
            <a:schemeClr val="bg1">
              <a:lumMod val="95000"/>
            </a:schemeClr>
          </a:solidFill>
        </p:spPr>
        <p:txBody>
          <a:bodyPr vert="horz" wrap="square" lIns="89642" tIns="89642" rIns="89642" bIns="44821"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980"/>
              </a:spcBef>
              <a:buNone/>
            </a:pPr>
            <a:endParaRPr lang="en-US" sz="1961" dirty="0">
              <a:solidFill>
                <a:schemeClr val="accent5">
                  <a:lumMod val="50000"/>
                </a:schemeClr>
              </a:solidFill>
              <a:cs typeface="Segoe UI Semibold" panose="020B07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Windowing</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Tumbling, Hopping, Sliding</a:t>
            </a:r>
          </a:p>
          <a:p>
            <a:pPr marL="0" lvl="1" indent="0">
              <a:lnSpc>
                <a:spcPct val="100000"/>
              </a:lnSpc>
              <a:spcBef>
                <a:spcPts val="294"/>
              </a:spcBef>
              <a:spcAft>
                <a:spcPts val="392"/>
              </a:spcAft>
              <a:buNone/>
            </a:pPr>
            <a:endParaRPr lang="en-US" sz="1961" dirty="0">
              <a:solidFill>
                <a:schemeClr val="accent5">
                  <a:lumMod val="50000"/>
                </a:schemeClr>
              </a:solidFill>
              <a:cs typeface="Segoe UI Semibold" panose="020B07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Custom JS &amp; geospatial functions</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Move beyond SQL</a:t>
            </a: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indent="0">
              <a:lnSpc>
                <a:spcPct val="100000"/>
              </a:lnSpc>
              <a:spcBef>
                <a:spcPts val="980"/>
              </a:spcBef>
              <a:buNone/>
            </a:pPr>
            <a:r>
              <a:rPr lang="en-US" sz="1961" dirty="0">
                <a:solidFill>
                  <a:schemeClr val="accent5"/>
                </a:solidFill>
                <a:latin typeface="Segoe UI Semibold" panose="020B0702040204020203" pitchFamily="34" charset="0"/>
                <a:cs typeface="Segoe UI Semibold" panose="020B0702040204020203" pitchFamily="34" charset="0"/>
              </a:rPr>
              <a:t>ML Integration</a:t>
            </a:r>
          </a:p>
          <a:p>
            <a:pPr marL="0" lvl="1" indent="0">
              <a:lnSpc>
                <a:spcPct val="100000"/>
              </a:lnSpc>
              <a:spcBef>
                <a:spcPts val="294"/>
              </a:spcBef>
              <a:spcAft>
                <a:spcPts val="392"/>
              </a:spcAft>
              <a:buNone/>
            </a:pPr>
            <a:r>
              <a:rPr lang="en-US" sz="1568" dirty="0">
                <a:solidFill>
                  <a:schemeClr val="tx1"/>
                </a:solidFill>
                <a:latin typeface="Segoe UI" panose="020B0502040204020203" pitchFamily="34" charset="0"/>
                <a:cs typeface="Segoe UI" panose="020B0502040204020203" pitchFamily="34" charset="0"/>
              </a:rPr>
              <a:t>Push your data stream through ML </a:t>
            </a:r>
            <a:r>
              <a:rPr lang="en-US" sz="1568" dirty="0" err="1">
                <a:solidFill>
                  <a:schemeClr val="tx1"/>
                </a:solidFill>
                <a:latin typeface="Segoe UI" panose="020B0502040204020203" pitchFamily="34" charset="0"/>
                <a:cs typeface="Segoe UI" panose="020B0502040204020203" pitchFamily="34" charset="0"/>
              </a:rPr>
              <a:t>webservices</a:t>
            </a: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r>
              <a:rPr lang="en-US" sz="1600" dirty="0">
                <a:solidFill>
                  <a:schemeClr val="accent5"/>
                </a:solidFill>
                <a:latin typeface="Segoe UI Semibold" panose="020B0702040204020203" pitchFamily="34" charset="0"/>
                <a:cs typeface="Segoe UI Semibold" panose="020B0702040204020203" pitchFamily="34" charset="0"/>
              </a:rPr>
              <a:t>SQL-LIKE Language (subset of T-SQL)</a:t>
            </a:r>
          </a:p>
          <a:p>
            <a:pPr marL="0" lvl="1" indent="0">
              <a:lnSpc>
                <a:spcPct val="100000"/>
              </a:lnSpc>
              <a:spcBef>
                <a:spcPts val="294"/>
              </a:spcBef>
              <a:spcAft>
                <a:spcPts val="392"/>
              </a:spcAft>
              <a:buNone/>
            </a:pPr>
            <a:r>
              <a:rPr lang="en-US" sz="1600" dirty="0">
                <a:solidFill>
                  <a:schemeClr val="tx1"/>
                </a:solidFill>
                <a:latin typeface="Segoe UI" panose="020B0502040204020203" pitchFamily="34" charset="0"/>
                <a:cs typeface="Segoe UI" panose="020B0502040204020203" pitchFamily="34" charset="0"/>
              </a:rPr>
              <a:t>With .NET datatypes</a:t>
            </a:r>
            <a:r>
              <a:rPr lang="en-US" sz="1600" dirty="0">
                <a:solidFill>
                  <a:schemeClr val="accent5"/>
                </a:solidFill>
                <a:latin typeface="Segoe UI Semibold" panose="020B0702040204020203" pitchFamily="34" charset="0"/>
                <a:cs typeface="Segoe UI Semibold" panose="020B0702040204020203" pitchFamily="34" charset="0"/>
              </a:rPr>
              <a:t> </a:t>
            </a: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a:p>
            <a:pPr marL="0" lvl="1" indent="0">
              <a:lnSpc>
                <a:spcPct val="100000"/>
              </a:lnSpc>
              <a:spcBef>
                <a:spcPts val="294"/>
              </a:spcBef>
              <a:spcAft>
                <a:spcPts val="392"/>
              </a:spcAft>
              <a:buNone/>
            </a:pPr>
            <a:endParaRPr lang="en-US" sz="1568"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722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Tumbling Window</a:t>
            </a:r>
            <a:endParaRPr lang="en-NZ" dirty="0"/>
          </a:p>
        </p:txBody>
      </p:sp>
      <p:pic>
        <p:nvPicPr>
          <p:cNvPr id="1030" name="Picture 6" descr="Stream Analytics Window functions tumbling 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321" y="1187939"/>
            <a:ext cx="8929048" cy="551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450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Hopping Window</a:t>
            </a:r>
            <a:endParaRPr lang="en-NZ" dirty="0"/>
          </a:p>
        </p:txBody>
      </p:sp>
      <p:pic>
        <p:nvPicPr>
          <p:cNvPr id="2050" name="Picture 2" descr="Stream Analytics Window functions hopping 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1298435"/>
            <a:ext cx="12192000" cy="515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8872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Sliding Window</a:t>
            </a:r>
            <a:endParaRPr lang="en-NZ" dirty="0"/>
          </a:p>
        </p:txBody>
      </p:sp>
      <p:pic>
        <p:nvPicPr>
          <p:cNvPr id="3074" name="Picture 2" descr="Stream Analytics Window functions sliding 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1187939"/>
            <a:ext cx="12192000" cy="514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8927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Discover patterns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Analyze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dirty="0">
              <a:solidFill>
                <a:prstClr val="white"/>
              </a:solidFill>
              <a:latin typeface="Segoe UI"/>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latin typeface="Segoe UI"/>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latin typeface="Segoe UI"/>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latin typeface="Segoe UI"/>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latin typeface="Segoe UI"/>
              </a:endParaRPr>
            </a:p>
          </p:txBody>
        </p:sp>
      </p:grpSp>
      <p:sp>
        <p:nvSpPr>
          <p:cNvPr id="40" name="Title 1"/>
          <p:cNvSpPr>
            <a:spLocks noGrp="1"/>
          </p:cNvSpPr>
          <p:nvPr>
            <p:ph type="title"/>
          </p:nvPr>
        </p:nvSpPr>
        <p:spPr>
          <a:xfrm>
            <a:off x="268103" y="522022"/>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2. Business Intelligence</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ASA – Remote Monitoring Solution</a:t>
            </a:r>
          </a:p>
        </p:txBody>
      </p:sp>
      <p:sp>
        <p:nvSpPr>
          <p:cNvPr id="3" name="Content Placeholder 2"/>
          <p:cNvSpPr>
            <a:spLocks noGrp="1"/>
          </p:cNvSpPr>
          <p:nvPr>
            <p:ph sz="quarter" idx="10"/>
          </p:nvPr>
        </p:nvSpPr>
        <p:spPr>
          <a:xfrm>
            <a:off x="158722" y="1406312"/>
            <a:ext cx="10757098" cy="6462978"/>
          </a:xfrm>
        </p:spPr>
        <p:txBody>
          <a:bodyPr/>
          <a:lstStyle/>
          <a:p>
            <a:pPr marL="0" indent="0">
              <a:buNone/>
            </a:pPr>
            <a:r>
              <a:rPr lang="en-NZ" b="1" dirty="0"/>
              <a:t>Remote Monitoring Solution – Three ASA Jobs</a:t>
            </a:r>
          </a:p>
          <a:p>
            <a:pPr marL="336145" lvl="1" indent="0">
              <a:buNone/>
            </a:pPr>
            <a:endParaRPr lang="en-NZ" u="sng" dirty="0"/>
          </a:p>
          <a:p>
            <a:pPr marL="0" indent="0">
              <a:buNone/>
            </a:pPr>
            <a:r>
              <a:rPr lang="en-NZ" b="1" dirty="0"/>
              <a:t>1. Route all telemetry to Blob Storage</a:t>
            </a:r>
          </a:p>
          <a:p>
            <a:pPr lvl="1"/>
            <a:r>
              <a:rPr lang="en-NZ" dirty="0"/>
              <a:t> Saves all stream data that is used to create telemetry chart</a:t>
            </a:r>
          </a:p>
          <a:p>
            <a:pPr marL="0" indent="0">
              <a:buNone/>
            </a:pPr>
            <a:r>
              <a:rPr lang="en-NZ" b="1" dirty="0"/>
              <a:t>2. Route Command Response and Device Status messages</a:t>
            </a:r>
          </a:p>
          <a:p>
            <a:pPr lvl="1"/>
            <a:r>
              <a:rPr lang="en-NZ" dirty="0"/>
              <a:t> Identifies and routes Command Response and Device Status messages to an </a:t>
            </a:r>
            <a:r>
              <a:rPr lang="en-NZ" dirty="0" err="1"/>
              <a:t>EventHub</a:t>
            </a:r>
            <a:r>
              <a:rPr lang="en-NZ" dirty="0"/>
              <a:t> for further processing</a:t>
            </a:r>
          </a:p>
          <a:p>
            <a:pPr marL="0" indent="0">
              <a:buNone/>
            </a:pPr>
            <a:r>
              <a:rPr lang="en-NZ" b="1" dirty="0"/>
              <a:t>3. Rules</a:t>
            </a:r>
          </a:p>
          <a:p>
            <a:pPr lvl="1"/>
            <a:r>
              <a:rPr lang="en-NZ" dirty="0"/>
              <a:t>Queries telemetry stream against rules</a:t>
            </a:r>
          </a:p>
          <a:p>
            <a:pPr lvl="1"/>
            <a:r>
              <a:rPr lang="en-NZ" dirty="0"/>
              <a:t>E.g. Uses 5 minute sliding window to </a:t>
            </a:r>
            <a:br>
              <a:rPr lang="en-NZ" dirty="0"/>
            </a:br>
            <a:r>
              <a:rPr lang="en-NZ" dirty="0"/>
              <a:t>get min/max/average of humidity</a:t>
            </a:r>
          </a:p>
          <a:p>
            <a:pPr lvl="1"/>
            <a:endParaRPr lang="en-NZ" dirty="0"/>
          </a:p>
          <a:p>
            <a:pPr lvl="1"/>
            <a:endParaRPr lang="en-NZ" dirty="0"/>
          </a:p>
          <a:p>
            <a:pPr lvl="1"/>
            <a:endParaRPr lang="en-NZ" dirty="0"/>
          </a:p>
          <a:p>
            <a:pPr lvl="1"/>
            <a:endParaRPr lang="en-NZ" dirty="0"/>
          </a:p>
          <a:p>
            <a:pPr lvl="1"/>
            <a:endParaRPr lang="en-NZ" b="1" dirty="0"/>
          </a:p>
        </p:txBody>
      </p:sp>
      <p:pic>
        <p:nvPicPr>
          <p:cNvPr id="4" name="Picture 3"/>
          <p:cNvPicPr>
            <a:picLocks noChangeAspect="1"/>
          </p:cNvPicPr>
          <p:nvPr/>
        </p:nvPicPr>
        <p:blipFill>
          <a:blip r:embed="rId3"/>
          <a:stretch>
            <a:fillRect/>
          </a:stretch>
        </p:blipFill>
        <p:spPr>
          <a:xfrm>
            <a:off x="6481791" y="4307516"/>
            <a:ext cx="5440972" cy="2214349"/>
          </a:xfrm>
          <a:prstGeom prst="rect">
            <a:avLst/>
          </a:prstGeom>
          <a:ln w="12700">
            <a:solidFill>
              <a:schemeClr val="tx1"/>
            </a:solidFill>
          </a:ln>
        </p:spPr>
      </p:pic>
    </p:spTree>
    <p:extLst>
      <p:ext uri="{BB962C8B-B14F-4D97-AF65-F5344CB8AC3E}">
        <p14:creationId xmlns:p14="http://schemas.microsoft.com/office/powerpoint/2010/main" val="29684525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8210561" y="2487103"/>
            <a:ext cx="1808855" cy="1883794"/>
            <a:chOff x="11472827" y="4545788"/>
            <a:chExt cx="280728" cy="284825"/>
          </a:xfrm>
          <a:solidFill>
            <a:schemeClr val="bg1"/>
          </a:solidFill>
        </p:grpSpPr>
        <p:sp>
          <p:nvSpPr>
            <p:cNvPr id="5" name="Rounded Rectangle 4"/>
            <p:cNvSpPr/>
            <p:nvPr/>
          </p:nvSpPr>
          <p:spPr bwMode="auto">
            <a:xfrm>
              <a:off x="11472827" y="4699141"/>
              <a:ext cx="35603" cy="80649"/>
            </a:xfrm>
            <a:prstGeom prst="roundRect">
              <a:avLst>
                <a:gd name="adj"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kern="0" dirty="0">
                <a:solidFill>
                  <a:schemeClr val="bg1"/>
                </a:solidFill>
                <a:latin typeface="Segoe UI Light"/>
                <a:ea typeface="Segoe UI" pitchFamily="34" charset="0"/>
                <a:cs typeface="Segoe UI" pitchFamily="34" charset="0"/>
              </a:endParaRPr>
            </a:p>
          </p:txBody>
        </p:sp>
        <p:sp>
          <p:nvSpPr>
            <p:cNvPr id="6" name="Rounded Rectangle 5"/>
            <p:cNvSpPr/>
            <p:nvPr/>
          </p:nvSpPr>
          <p:spPr bwMode="auto">
            <a:xfrm>
              <a:off x="11527518" y="4680314"/>
              <a:ext cx="35603" cy="111152"/>
            </a:xfrm>
            <a:prstGeom prst="roundRect">
              <a:avLst>
                <a:gd name="adj"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kern="0" dirty="0">
                <a:solidFill>
                  <a:schemeClr val="bg1"/>
                </a:solidFill>
                <a:latin typeface="Segoe UI Light"/>
                <a:ea typeface="Segoe UI" pitchFamily="34" charset="0"/>
                <a:cs typeface="Segoe UI" pitchFamily="34" charset="0"/>
              </a:endParaRPr>
            </a:p>
          </p:txBody>
        </p:sp>
        <p:sp>
          <p:nvSpPr>
            <p:cNvPr id="7" name="Rounded Rectangle 6"/>
            <p:cNvSpPr/>
            <p:nvPr/>
          </p:nvSpPr>
          <p:spPr bwMode="auto">
            <a:xfrm>
              <a:off x="11581398" y="4660852"/>
              <a:ext cx="35603" cy="151148"/>
            </a:xfrm>
            <a:prstGeom prst="roundRect">
              <a:avLst>
                <a:gd name="adj"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kern="0" dirty="0">
                <a:solidFill>
                  <a:schemeClr val="bg1"/>
                </a:solidFill>
                <a:latin typeface="Segoe UI Light"/>
                <a:ea typeface="Segoe UI" pitchFamily="34" charset="0"/>
                <a:cs typeface="Segoe UI" pitchFamily="34" charset="0"/>
              </a:endParaRPr>
            </a:p>
          </p:txBody>
        </p:sp>
        <p:sp>
          <p:nvSpPr>
            <p:cNvPr id="8" name="Rounded Rectangle 7"/>
            <p:cNvSpPr/>
            <p:nvPr/>
          </p:nvSpPr>
          <p:spPr bwMode="auto">
            <a:xfrm>
              <a:off x="11637498" y="4643936"/>
              <a:ext cx="35603" cy="186677"/>
            </a:xfrm>
            <a:prstGeom prst="roundRect">
              <a:avLst>
                <a:gd name="adj" fmla="val 5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kern="0" dirty="0">
                <a:solidFill>
                  <a:schemeClr val="bg1"/>
                </a:solidFill>
                <a:latin typeface="Segoe UI Light"/>
                <a:ea typeface="Segoe UI" pitchFamily="34" charset="0"/>
                <a:cs typeface="Segoe UI" pitchFamily="34" charset="0"/>
              </a:endParaRPr>
            </a:p>
          </p:txBody>
        </p:sp>
        <p:sp>
          <p:nvSpPr>
            <p:cNvPr id="9" name="Freeform 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kern="0">
                <a:solidFill>
                  <a:schemeClr val="bg1"/>
                </a:solidFill>
                <a:latin typeface="Segoe UI"/>
              </a:endParaRPr>
            </a:p>
          </p:txBody>
        </p:sp>
      </p:gr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solidFill>
                  <a:schemeClr val="bg2"/>
                </a:solidFill>
                <a:ea typeface="Segoe UI" pitchFamily="34" charset="0"/>
                <a:cs typeface="Segoe UI" pitchFamily="34" charset="0"/>
              </a:rPr>
              <a:t>Data Visualization</a:t>
            </a:r>
            <a:br>
              <a:rPr lang="en-US" sz="4400" kern="0" dirty="0">
                <a:solidFill>
                  <a:schemeClr val="bg2"/>
                </a:solidFill>
                <a:ea typeface="Segoe UI" pitchFamily="34" charset="0"/>
                <a:cs typeface="Segoe UI" pitchFamily="34" charset="0"/>
              </a:rPr>
            </a:br>
            <a:r>
              <a:rPr lang="en-US" kern="0" dirty="0">
                <a:solidFill>
                  <a:schemeClr val="bg2"/>
                </a:solidFill>
                <a:ea typeface="Segoe UI" pitchFamily="34" charset="0"/>
                <a:cs typeface="Segoe UI" pitchFamily="34" charset="0"/>
              </a:rPr>
              <a:t>Power BI</a:t>
            </a:r>
            <a:endParaRPr lang="en-US" sz="8800" dirty="0">
              <a:solidFill>
                <a:schemeClr val="bg2"/>
              </a:solidFill>
            </a:endParaRPr>
          </a:p>
        </p:txBody>
      </p:sp>
      <p:sp>
        <p:nvSpPr>
          <p:cNvPr id="10" name="TextBox 9"/>
          <p:cNvSpPr txBox="1"/>
          <p:nvPr/>
        </p:nvSpPr>
        <p:spPr>
          <a:xfrm>
            <a:off x="0" y="6175508"/>
            <a:ext cx="1219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Learn more at: </a:t>
            </a:r>
            <a:r>
              <a:rPr lang="en-US" sz="2400" dirty="0">
                <a:solidFill>
                  <a:schemeClr val="bg1"/>
                </a:solidFill>
                <a:hlinkClick r:id="rId3"/>
              </a:rPr>
              <a:t>https://docs.microsoft.com/en-us/azure/power-bi-embedded/</a:t>
            </a:r>
            <a:endParaRPr lang="en-US" sz="2400" dirty="0">
              <a:solidFill>
                <a:schemeClr val="bg1"/>
              </a:solidFill>
            </a:endParaRPr>
          </a:p>
        </p:txBody>
      </p:sp>
      <p:sp>
        <p:nvSpPr>
          <p:cNvPr id="11" name="TextBox 10"/>
          <p:cNvSpPr txBox="1"/>
          <p:nvPr/>
        </p:nvSpPr>
        <p:spPr>
          <a:xfrm>
            <a:off x="10716987" y="6488668"/>
            <a:ext cx="1475014" cy="369332"/>
          </a:xfrm>
          <a:prstGeom prst="rect">
            <a:avLst/>
          </a:prstGeom>
          <a:noFill/>
        </p:spPr>
        <p:txBody>
          <a:bodyPr wrap="square" rtlCol="0">
            <a:spAutoFit/>
          </a:bodyPr>
          <a:lstStyle/>
          <a:p>
            <a:pPr algn="r"/>
            <a:r>
              <a:rPr lang="en-AU" dirty="0"/>
              <a:t>16:00</a:t>
            </a:r>
          </a:p>
        </p:txBody>
      </p:sp>
    </p:spTree>
    <p:extLst>
      <p:ext uri="{BB962C8B-B14F-4D97-AF65-F5344CB8AC3E}">
        <p14:creationId xmlns:p14="http://schemas.microsoft.com/office/powerpoint/2010/main" val="423684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Power BI overview</a:t>
            </a:r>
          </a:p>
        </p:txBody>
      </p:sp>
      <p:sp>
        <p:nvSpPr>
          <p:cNvPr id="5" name="Flowchart: Process 4"/>
          <p:cNvSpPr/>
          <p:nvPr/>
        </p:nvSpPr>
        <p:spPr bwMode="auto">
          <a:xfrm>
            <a:off x="457677" y="1332409"/>
            <a:ext cx="3457807" cy="3862966"/>
          </a:xfrm>
          <a:prstGeom prst="flowChartProcess">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104166" y="5755213"/>
            <a:ext cx="2075044" cy="727912"/>
          </a:xfrm>
          <a:prstGeom prst="rect">
            <a:avLst/>
          </a:prstGeom>
        </p:spPr>
      </p:pic>
      <p:pic>
        <p:nvPicPr>
          <p:cNvPr id="8" name="Picture 7"/>
          <p:cNvPicPr>
            <a:picLocks noChangeAspect="1"/>
          </p:cNvPicPr>
          <p:nvPr/>
        </p:nvPicPr>
        <p:blipFill>
          <a:blip r:embed="rId4"/>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latin typeface="Segoe UI" panose="020B0502040204020203" pitchFamily="34" charset="0"/>
                <a:cs typeface="Segoe UI" panose="020B0502040204020203" pitchFamily="34" charset="0"/>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latin typeface="Segoe UI" panose="020B0502040204020203" pitchFamily="34" charset="0"/>
                <a:cs typeface="Segoe UI" panose="020B0502040204020203" pitchFamily="34" charset="0"/>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90" name="Picture 89"/>
          <p:cNvPicPr>
            <a:picLocks noChangeAspect="1"/>
          </p:cNvPicPr>
          <p:nvPr/>
        </p:nvPicPr>
        <p:blipFill rotWithShape="1">
          <a:blip r:embed="rId5">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accent5"/>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497576" cy="290409"/>
            <a:chOff x="4306193" y="2634382"/>
            <a:chExt cx="1497576"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4" name="Left Bracket 103"/>
          <p:cNvSpPr/>
          <p:nvPr/>
        </p:nvSpPr>
        <p:spPr>
          <a:xfrm>
            <a:off x="4132939" y="2017790"/>
            <a:ext cx="170037" cy="2994038"/>
          </a:xfrm>
          <a:prstGeom prst="leftBracket">
            <a:avLst/>
          </a:prstGeom>
          <a:noFill/>
          <a:ln w="28575">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5"/>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chemeClr val="accent5"/>
                  </a:solidFill>
                </a:rPr>
                <a:t>01001</a:t>
              </a:r>
            </a:p>
            <a:p>
              <a:pPr algn="ctr"/>
              <a:r>
                <a:rPr lang="en-US" sz="900" b="1" dirty="0">
                  <a:solidFill>
                    <a:schemeClr val="accent5"/>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2"/>
            <a:stretch>
              <a:fillRect/>
            </a:stretch>
          </p:blipFill>
          <p:spPr>
            <a:xfrm>
              <a:off x="7626151" y="2638675"/>
              <a:ext cx="2647950" cy="1733550"/>
            </a:xfrm>
            <a:prstGeom prst="rect">
              <a:avLst/>
            </a:prstGeom>
          </p:spPr>
        </p:pic>
      </p:grpSp>
      <p:pic>
        <p:nvPicPr>
          <p:cNvPr id="135" name="Picture 134"/>
          <p:cNvPicPr>
            <a:picLocks noChangeAspect="1"/>
          </p:cNvPicPr>
          <p:nvPr/>
        </p:nvPicPr>
        <p:blipFill rotWithShape="1">
          <a:blip r:embed="rId5">
            <a:clrChange>
              <a:clrFrom>
                <a:srgbClr val="EDC30D"/>
              </a:clrFrom>
              <a:clrTo>
                <a:srgbClr val="EDC30D">
                  <a:alpha val="0"/>
                </a:srgbClr>
              </a:clrTo>
            </a:clrChange>
            <a:biLevel thresh="25000"/>
          </a:blip>
          <a:srcRect l="6503" t="21287" r="74698" b="20220"/>
          <a:stretch/>
        </p:blipFill>
        <p:spPr>
          <a:xfrm>
            <a:off x="784253" y="4303392"/>
            <a:ext cx="232677" cy="236099"/>
          </a:xfrm>
          <a:prstGeom prst="rect">
            <a:avLst/>
          </a:prstGeom>
        </p:spPr>
      </p:pic>
      <p:sp>
        <p:nvSpPr>
          <p:cNvPr id="136" name="Freeform 135"/>
          <p:cNvSpPr>
            <a:spLocks noChangeAspect="1"/>
          </p:cNvSpPr>
          <p:nvPr/>
        </p:nvSpPr>
        <p:spPr bwMode="black">
          <a:xfrm>
            <a:off x="813181" y="3830906"/>
            <a:ext cx="170332" cy="166782"/>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9586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Hands-on Lab 3</a:t>
            </a:r>
          </a:p>
        </p:txBody>
      </p:sp>
      <p:sp>
        <p:nvSpPr>
          <p:cNvPr id="3" name="Text Placeholder 2"/>
          <p:cNvSpPr>
            <a:spLocks noGrp="1"/>
          </p:cNvSpPr>
          <p:nvPr>
            <p:ph type="body" sz="quarter" idx="11"/>
          </p:nvPr>
        </p:nvSpPr>
        <p:spPr>
          <a:xfrm>
            <a:off x="0" y="1243014"/>
            <a:ext cx="12192000" cy="5614986"/>
          </a:xfrm>
        </p:spPr>
        <p:txBody>
          <a:bodyPr>
            <a:normAutofit/>
          </a:bodyPr>
          <a:lstStyle/>
          <a:p>
            <a:pPr marL="457200" indent="-457200">
              <a:buFont typeface="Arial" panose="020B0604020202020204" pitchFamily="34" charset="0"/>
              <a:buChar char="•"/>
            </a:pPr>
            <a:r>
              <a:rPr lang="en-AU" dirty="0"/>
              <a:t>Lab 3: Processing Telemetry Data (45 minutes)</a:t>
            </a:r>
          </a:p>
          <a:p>
            <a:pPr lvl="1"/>
            <a:r>
              <a:rPr lang="en-AU" dirty="0"/>
              <a:t>Concepts demonstrated: </a:t>
            </a:r>
          </a:p>
          <a:p>
            <a:pPr marL="800012" lvl="1" indent="-342900">
              <a:buFont typeface="Arial" panose="020B0604020202020204" pitchFamily="34" charset="0"/>
              <a:buChar char="•"/>
            </a:pPr>
            <a:r>
              <a:rPr lang="en-AU" dirty="0"/>
              <a:t>C# SDK</a:t>
            </a:r>
          </a:p>
          <a:p>
            <a:pPr marL="800012" lvl="1" indent="-342900">
              <a:buFont typeface="Arial" panose="020B0604020202020204" pitchFamily="34" charset="0"/>
              <a:buChar char="•"/>
            </a:pPr>
            <a:r>
              <a:rPr lang="en-AU" dirty="0"/>
              <a:t>D2C</a:t>
            </a:r>
          </a:p>
          <a:p>
            <a:pPr marL="800012" lvl="1" indent="-342900">
              <a:buFont typeface="Arial" panose="020B0604020202020204" pitchFamily="34" charset="0"/>
              <a:buChar char="•"/>
            </a:pPr>
            <a:r>
              <a:rPr lang="en-AU" dirty="0"/>
              <a:t>C2D</a:t>
            </a:r>
          </a:p>
          <a:p>
            <a:pPr marL="800012" lvl="1" indent="-342900">
              <a:buFont typeface="Arial" panose="020B0604020202020204" pitchFamily="34" charset="0"/>
              <a:buChar char="•"/>
            </a:pPr>
            <a:r>
              <a:rPr lang="en-AU" dirty="0"/>
              <a:t>Extending device capabilities</a:t>
            </a:r>
          </a:p>
          <a:p>
            <a:pPr marL="800012" lvl="1" indent="-342900">
              <a:buFont typeface="Arial" panose="020B0604020202020204" pitchFamily="34" charset="0"/>
              <a:buChar char="•"/>
            </a:pPr>
            <a:r>
              <a:rPr lang="en-AU" dirty="0"/>
              <a:t>Power BI</a:t>
            </a:r>
          </a:p>
          <a:p>
            <a:pPr marL="800012" lvl="1" indent="-342900">
              <a:buFont typeface="Arial" panose="020B0604020202020204" pitchFamily="34" charset="0"/>
              <a:buChar char="•"/>
            </a:pPr>
            <a:r>
              <a:rPr lang="en-AU" dirty="0"/>
              <a:t>Azure Stream Analytics</a:t>
            </a:r>
          </a:p>
        </p:txBody>
      </p:sp>
      <p:sp>
        <p:nvSpPr>
          <p:cNvPr id="4" name="TextBox 3"/>
          <p:cNvSpPr txBox="1"/>
          <p:nvPr/>
        </p:nvSpPr>
        <p:spPr>
          <a:xfrm>
            <a:off x="10716987" y="6488668"/>
            <a:ext cx="1475014" cy="369332"/>
          </a:xfrm>
          <a:prstGeom prst="rect">
            <a:avLst/>
          </a:prstGeom>
          <a:noFill/>
        </p:spPr>
        <p:txBody>
          <a:bodyPr wrap="square" rtlCol="0">
            <a:spAutoFit/>
          </a:bodyPr>
          <a:lstStyle/>
          <a:p>
            <a:pPr algn="r"/>
            <a:r>
              <a:rPr lang="en-AU" dirty="0"/>
              <a:t>16:05</a:t>
            </a:r>
          </a:p>
        </p:txBody>
      </p:sp>
    </p:spTree>
    <p:extLst>
      <p:ext uri="{BB962C8B-B14F-4D97-AF65-F5344CB8AC3E}">
        <p14:creationId xmlns:p14="http://schemas.microsoft.com/office/powerpoint/2010/main" val="2936102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solidFill>
                  <a:schemeClr val="bg2"/>
                </a:solidFill>
                <a:ea typeface="Segoe UI" pitchFamily="34" charset="0"/>
                <a:cs typeface="Segoe UI" pitchFamily="34" charset="0"/>
              </a:rPr>
              <a:t>A quick note on </a:t>
            </a:r>
            <a:br>
              <a:rPr lang="en-US" sz="4400" kern="0" dirty="0">
                <a:solidFill>
                  <a:schemeClr val="bg2"/>
                </a:solidFill>
                <a:ea typeface="Segoe UI" pitchFamily="34" charset="0"/>
                <a:cs typeface="Segoe UI" pitchFamily="34" charset="0"/>
              </a:rPr>
            </a:br>
            <a:r>
              <a:rPr lang="en-US" kern="0" dirty="0">
                <a:solidFill>
                  <a:schemeClr val="bg2"/>
                </a:solidFill>
                <a:ea typeface="Segoe UI" pitchFamily="34" charset="0"/>
                <a:cs typeface="Segoe UI" pitchFamily="34" charset="0"/>
              </a:rPr>
              <a:t>Event Hubs</a:t>
            </a:r>
            <a:endParaRPr lang="en-US" sz="8800" dirty="0">
              <a:solidFill>
                <a:schemeClr val="bg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240" y="2278252"/>
            <a:ext cx="2301495" cy="2301495"/>
          </a:xfrm>
          <a:prstGeom prst="rect">
            <a:avLst/>
          </a:prstGeom>
        </p:spPr>
      </p:pic>
    </p:spTree>
    <p:extLst>
      <p:ext uri="{BB962C8B-B14F-4D97-AF65-F5344CB8AC3E}">
        <p14:creationId xmlns:p14="http://schemas.microsoft.com/office/powerpoint/2010/main" val="36221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Device Event Processor</a:t>
            </a:r>
          </a:p>
        </p:txBody>
      </p:sp>
      <p:sp>
        <p:nvSpPr>
          <p:cNvPr id="3" name="Content Placeholder 2"/>
          <p:cNvSpPr>
            <a:spLocks noGrp="1"/>
          </p:cNvSpPr>
          <p:nvPr>
            <p:ph sz="quarter" idx="10"/>
          </p:nvPr>
        </p:nvSpPr>
        <p:spPr>
          <a:xfrm>
            <a:off x="269240" y="1664188"/>
            <a:ext cx="10757098" cy="4610378"/>
          </a:xfrm>
        </p:spPr>
        <p:txBody>
          <a:bodyPr/>
          <a:lstStyle/>
          <a:p>
            <a:pPr marL="0" indent="0">
              <a:buNone/>
            </a:pPr>
            <a:r>
              <a:rPr lang="en-NZ" b="1" dirty="0"/>
              <a:t>Remote monitoring solution</a:t>
            </a:r>
          </a:p>
          <a:p>
            <a:r>
              <a:rPr lang="en-NZ" b="1" dirty="0">
                <a:solidFill>
                  <a:schemeClr val="accent2"/>
                </a:solidFill>
              </a:rPr>
              <a:t>Device Event Processor</a:t>
            </a:r>
          </a:p>
          <a:p>
            <a:pPr lvl="1"/>
            <a:r>
              <a:rPr lang="en-NZ" b="1" dirty="0"/>
              <a:t> </a:t>
            </a:r>
            <a:r>
              <a:rPr lang="en-NZ" dirty="0"/>
              <a:t>Feeds events into Web/Mobile apps</a:t>
            </a:r>
          </a:p>
          <a:p>
            <a:pPr lvl="1"/>
            <a:r>
              <a:rPr lang="en-NZ" dirty="0"/>
              <a:t> Feeds into logic apps</a:t>
            </a:r>
          </a:p>
          <a:p>
            <a:pPr lvl="1"/>
            <a:r>
              <a:rPr lang="en-NZ" dirty="0"/>
              <a:t> Device schema updates into </a:t>
            </a:r>
            <a:r>
              <a:rPr lang="en-NZ" dirty="0" err="1"/>
              <a:t>DocDB</a:t>
            </a:r>
            <a:endParaRPr lang="en-NZ" dirty="0"/>
          </a:p>
          <a:p>
            <a:pPr lvl="1"/>
            <a:r>
              <a:rPr lang="en-NZ" dirty="0"/>
              <a:t> Located in </a:t>
            </a:r>
            <a:r>
              <a:rPr lang="en-NZ" i="1" dirty="0"/>
              <a:t>EventProcessor.WebJob</a:t>
            </a:r>
            <a:br>
              <a:rPr lang="en-NZ" dirty="0"/>
            </a:br>
            <a:r>
              <a:rPr lang="en-NZ" dirty="0"/>
              <a:t> in source</a:t>
            </a:r>
          </a:p>
          <a:p>
            <a:endParaRPr lang="en-NZ" b="1" dirty="0"/>
          </a:p>
          <a:p>
            <a:pPr marL="0" indent="0">
              <a:buNone/>
            </a:pPr>
            <a:endParaRPr lang="en-NZ" b="1" dirty="0"/>
          </a:p>
          <a:p>
            <a:pPr marL="0" indent="0">
              <a:buNone/>
            </a:pPr>
            <a:endParaRPr lang="en-NZ" b="1" dirty="0"/>
          </a:p>
          <a:p>
            <a:pPr marL="0" indent="0">
              <a:buNone/>
            </a:pPr>
            <a:endParaRPr lang="en-NZ" b="1" dirty="0"/>
          </a:p>
        </p:txBody>
      </p:sp>
      <p:pic>
        <p:nvPicPr>
          <p:cNvPr id="8" name="Picture 7"/>
          <p:cNvPicPr>
            <a:picLocks noChangeAspect="1"/>
          </p:cNvPicPr>
          <p:nvPr/>
        </p:nvPicPr>
        <p:blipFill>
          <a:blip r:embed="rId3"/>
          <a:stretch>
            <a:fillRect/>
          </a:stretch>
        </p:blipFill>
        <p:spPr>
          <a:xfrm>
            <a:off x="6095846" y="1859983"/>
            <a:ext cx="5948152" cy="3557686"/>
          </a:xfrm>
          <a:prstGeom prst="rect">
            <a:avLst/>
          </a:prstGeom>
          <a:ln>
            <a:solidFill>
              <a:schemeClr val="tx1"/>
            </a:solidFill>
          </a:ln>
        </p:spPr>
      </p:pic>
      <p:cxnSp>
        <p:nvCxnSpPr>
          <p:cNvPr id="12" name="Straight Arrow Connector 11"/>
          <p:cNvCxnSpPr/>
          <p:nvPr/>
        </p:nvCxnSpPr>
        <p:spPr>
          <a:xfrm>
            <a:off x="9741150" y="3944756"/>
            <a:ext cx="1606094" cy="747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10420939" y="3463067"/>
            <a:ext cx="7470" cy="48916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723491" y="3937286"/>
            <a:ext cx="493190" cy="747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8093298" y="3638826"/>
            <a:ext cx="1725512" cy="756707"/>
          </a:xfrm>
          <a:prstGeom prst="rect">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22599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Rectangle 501"/>
          <p:cNvSpPr/>
          <p:nvPr/>
        </p:nvSpPr>
        <p:spPr bwMode="auto">
          <a:xfrm>
            <a:off x="9084341" y="2038933"/>
            <a:ext cx="2713967" cy="2811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NZ"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err="1"/>
              <a:t>IeventProcessor</a:t>
            </a:r>
            <a:r>
              <a:rPr lang="en-NZ" dirty="0"/>
              <a:t> Class</a:t>
            </a:r>
          </a:p>
        </p:txBody>
      </p:sp>
      <p:sp>
        <p:nvSpPr>
          <p:cNvPr id="4" name="Rectangle 3"/>
          <p:cNvSpPr/>
          <p:nvPr/>
        </p:nvSpPr>
        <p:spPr bwMode="auto">
          <a:xfrm>
            <a:off x="609302" y="4388321"/>
            <a:ext cx="1541699" cy="597617"/>
          </a:xfrm>
          <a:prstGeom prst="rect">
            <a:avLst/>
          </a:prstGeom>
          <a:no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372" b="1" dirty="0">
                <a:solidFill>
                  <a:schemeClr val="tx1"/>
                </a:solidFill>
                <a:ea typeface="Segoe UI" pitchFamily="34" charset="0"/>
                <a:cs typeface="Segoe UI" pitchFamily="34" charset="0"/>
              </a:rPr>
              <a:t>Event Producers</a:t>
            </a:r>
          </a:p>
        </p:txBody>
      </p:sp>
      <p:grpSp>
        <p:nvGrpSpPr>
          <p:cNvPr id="7" name="Group 6"/>
          <p:cNvGrpSpPr/>
          <p:nvPr/>
        </p:nvGrpSpPr>
        <p:grpSpPr>
          <a:xfrm>
            <a:off x="604410" y="2799204"/>
            <a:ext cx="1546661" cy="1524097"/>
            <a:chOff x="427037" y="1439862"/>
            <a:chExt cx="1765029" cy="1656444"/>
          </a:xfrm>
          <a:solidFill>
            <a:srgbClr val="FCD116"/>
          </a:solidFill>
        </p:grpSpPr>
        <p:grpSp>
          <p:nvGrpSpPr>
            <p:cNvPr id="384" name="Group 383"/>
            <p:cNvGrpSpPr/>
            <p:nvPr/>
          </p:nvGrpSpPr>
          <p:grpSpPr>
            <a:xfrm>
              <a:off x="427037" y="1439862"/>
              <a:ext cx="1764948" cy="152400"/>
              <a:chOff x="427037" y="1439862"/>
              <a:chExt cx="1764948" cy="152400"/>
            </a:xfrm>
            <a:grpFill/>
          </p:grpSpPr>
          <p:sp>
            <p:nvSpPr>
              <p:cNvPr id="484" name="Rectangle 48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5" name="Rectangle 48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6" name="Rectangle 48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7" name="Rectangle 48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8" name="Rectangle 48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9" name="Rectangle 48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90" name="Rectangle 48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91" name="Rectangle 49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92" name="Rectangle 49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93" name="Rectangle 49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85" name="Group 384"/>
            <p:cNvGrpSpPr/>
            <p:nvPr/>
          </p:nvGrpSpPr>
          <p:grpSpPr>
            <a:xfrm>
              <a:off x="427046" y="1606978"/>
              <a:ext cx="1764948" cy="152400"/>
              <a:chOff x="427037" y="1439862"/>
              <a:chExt cx="1764948" cy="152400"/>
            </a:xfrm>
            <a:grpFill/>
          </p:grpSpPr>
          <p:sp>
            <p:nvSpPr>
              <p:cNvPr id="474" name="Rectangle 47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5" name="Rectangle 47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6" name="Rectangle 47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7" name="Rectangle 47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8" name="Rectangle 47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9" name="Rectangle 47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0" name="Rectangle 47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1" name="Rectangle 48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2" name="Rectangle 48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83" name="Rectangle 48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86" name="Group 385"/>
            <p:cNvGrpSpPr/>
            <p:nvPr/>
          </p:nvGrpSpPr>
          <p:grpSpPr>
            <a:xfrm>
              <a:off x="427055" y="1774094"/>
              <a:ext cx="1764948" cy="152400"/>
              <a:chOff x="427037" y="1439862"/>
              <a:chExt cx="1764948" cy="152400"/>
            </a:xfrm>
            <a:grpFill/>
          </p:grpSpPr>
          <p:sp>
            <p:nvSpPr>
              <p:cNvPr id="464" name="Rectangle 46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5" name="Rectangle 46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6" name="Rectangle 46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7" name="Rectangle 46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8" name="Rectangle 46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9" name="Rectangle 46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0" name="Rectangle 46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1" name="Rectangle 47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2" name="Rectangle 47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73" name="Rectangle 47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87" name="Group 386"/>
            <p:cNvGrpSpPr/>
            <p:nvPr/>
          </p:nvGrpSpPr>
          <p:grpSpPr>
            <a:xfrm>
              <a:off x="427064" y="1941210"/>
              <a:ext cx="1764948" cy="152400"/>
              <a:chOff x="427037" y="1439862"/>
              <a:chExt cx="1764948" cy="152400"/>
            </a:xfrm>
            <a:grpFill/>
          </p:grpSpPr>
          <p:sp>
            <p:nvSpPr>
              <p:cNvPr id="454" name="Rectangle 45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5" name="Rectangle 45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6" name="Rectangle 45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7" name="Rectangle 45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8" name="Rectangle 45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9" name="Rectangle 45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0" name="Rectangle 45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1" name="Rectangle 46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2" name="Rectangle 46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63" name="Rectangle 46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88" name="Group 387"/>
            <p:cNvGrpSpPr/>
            <p:nvPr/>
          </p:nvGrpSpPr>
          <p:grpSpPr>
            <a:xfrm>
              <a:off x="427073" y="2108326"/>
              <a:ext cx="1764948" cy="152400"/>
              <a:chOff x="427037" y="1439862"/>
              <a:chExt cx="1764948" cy="152400"/>
            </a:xfrm>
            <a:grpFill/>
          </p:grpSpPr>
          <p:sp>
            <p:nvSpPr>
              <p:cNvPr id="444" name="Rectangle 44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5" name="Rectangle 44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6" name="Rectangle 44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7" name="Rectangle 44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8" name="Rectangle 44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9" name="Rectangle 44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0" name="Rectangle 44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1" name="Rectangle 45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2" name="Rectangle 45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53" name="Rectangle 45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89" name="Group 388"/>
            <p:cNvGrpSpPr/>
            <p:nvPr/>
          </p:nvGrpSpPr>
          <p:grpSpPr>
            <a:xfrm>
              <a:off x="427082" y="2275442"/>
              <a:ext cx="1764948" cy="152400"/>
              <a:chOff x="427037" y="1439862"/>
              <a:chExt cx="1764948" cy="152400"/>
            </a:xfrm>
            <a:grpFill/>
          </p:grpSpPr>
          <p:sp>
            <p:nvSpPr>
              <p:cNvPr id="434" name="Rectangle 43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5" name="Rectangle 43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6" name="Rectangle 43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7" name="Rectangle 43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8" name="Rectangle 43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9" name="Rectangle 43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0" name="Rectangle 43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1" name="Rectangle 44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2" name="Rectangle 44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43" name="Rectangle 44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90" name="Group 389"/>
            <p:cNvGrpSpPr/>
            <p:nvPr/>
          </p:nvGrpSpPr>
          <p:grpSpPr>
            <a:xfrm>
              <a:off x="427091" y="2442558"/>
              <a:ext cx="1764948" cy="152400"/>
              <a:chOff x="427037" y="1439862"/>
              <a:chExt cx="1764948" cy="152400"/>
            </a:xfrm>
            <a:grpFill/>
          </p:grpSpPr>
          <p:sp>
            <p:nvSpPr>
              <p:cNvPr id="424" name="Rectangle 42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5" name="Rectangle 42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6" name="Rectangle 42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7" name="Rectangle 42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8" name="Rectangle 42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9" name="Rectangle 42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0" name="Rectangle 42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1" name="Rectangle 43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2" name="Rectangle 43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33" name="Rectangle 43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91" name="Group 390"/>
            <p:cNvGrpSpPr/>
            <p:nvPr/>
          </p:nvGrpSpPr>
          <p:grpSpPr>
            <a:xfrm>
              <a:off x="427100" y="2609674"/>
              <a:ext cx="1764948" cy="152400"/>
              <a:chOff x="427037" y="1439862"/>
              <a:chExt cx="1764948" cy="152400"/>
            </a:xfrm>
            <a:grpFill/>
          </p:grpSpPr>
          <p:sp>
            <p:nvSpPr>
              <p:cNvPr id="414" name="Rectangle 41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5" name="Rectangle 41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6" name="Rectangle 41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7" name="Rectangle 41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8" name="Rectangle 41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9" name="Rectangle 41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0" name="Rectangle 41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1" name="Rectangle 42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2" name="Rectangle 42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23" name="Rectangle 42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92" name="Group 391"/>
            <p:cNvGrpSpPr/>
            <p:nvPr/>
          </p:nvGrpSpPr>
          <p:grpSpPr>
            <a:xfrm>
              <a:off x="427109" y="2776790"/>
              <a:ext cx="1764948" cy="152400"/>
              <a:chOff x="427037" y="1439862"/>
              <a:chExt cx="1764948" cy="152400"/>
            </a:xfrm>
            <a:grpFill/>
          </p:grpSpPr>
          <p:sp>
            <p:nvSpPr>
              <p:cNvPr id="404" name="Rectangle 40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5" name="Rectangle 40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6" name="Rectangle 40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7" name="Rectangle 40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8" name="Rectangle 40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9" name="Rectangle 40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0" name="Rectangle 40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1" name="Rectangle 41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2" name="Rectangle 41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13" name="Rectangle 41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393" name="Group 392"/>
            <p:cNvGrpSpPr/>
            <p:nvPr/>
          </p:nvGrpSpPr>
          <p:grpSpPr>
            <a:xfrm>
              <a:off x="427118" y="2943906"/>
              <a:ext cx="1764948" cy="152400"/>
              <a:chOff x="427037" y="1439862"/>
              <a:chExt cx="1764948" cy="152400"/>
            </a:xfrm>
            <a:grpFill/>
          </p:grpSpPr>
          <p:sp>
            <p:nvSpPr>
              <p:cNvPr id="394" name="Rectangle 393"/>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95" name="Rectangle 394"/>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96" name="Rectangle 395"/>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97" name="Rectangle 396"/>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98" name="Rectangle 397"/>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99" name="Rectangle 398"/>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0" name="Rectangle 399"/>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1" name="Rectangle 400"/>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2" name="Rectangle 401"/>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403" name="Rectangle 402"/>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sp>
        <p:nvSpPr>
          <p:cNvPr id="8" name="Right Arrow 7"/>
          <p:cNvSpPr/>
          <p:nvPr/>
        </p:nvSpPr>
        <p:spPr bwMode="auto">
          <a:xfrm>
            <a:off x="2360898" y="2566321"/>
            <a:ext cx="1546901" cy="2012960"/>
          </a:xfrm>
          <a:prstGeom prst="rightArrow">
            <a:avLst>
              <a:gd name="adj1" fmla="val 75275"/>
              <a:gd name="adj2" fmla="val 5000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372" dirty="0">
              <a:solidFill>
                <a:schemeClr val="tx1"/>
              </a:solidFill>
              <a:ea typeface="Segoe UI" pitchFamily="34" charset="0"/>
              <a:cs typeface="Segoe UI" pitchFamily="34" charset="0"/>
            </a:endParaRPr>
          </a:p>
        </p:txBody>
      </p:sp>
      <p:sp>
        <p:nvSpPr>
          <p:cNvPr id="9" name="Rectangle 8"/>
          <p:cNvSpPr/>
          <p:nvPr/>
        </p:nvSpPr>
        <p:spPr bwMode="auto">
          <a:xfrm>
            <a:off x="4463388" y="1443883"/>
            <a:ext cx="2753144" cy="5266132"/>
          </a:xfrm>
          <a:prstGeom prst="rect">
            <a:avLst/>
          </a:prstGeom>
          <a:solidFill>
            <a:srgbClr val="00BEF5"/>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353" dirty="0">
                <a:solidFill>
                  <a:schemeClr val="tx1"/>
                </a:solidFill>
                <a:ea typeface="Segoe UI" pitchFamily="34" charset="0"/>
                <a:cs typeface="Segoe UI" pitchFamily="34" charset="0"/>
              </a:rPr>
              <a:t>Azure Event Hub</a:t>
            </a:r>
          </a:p>
        </p:txBody>
      </p:sp>
      <p:sp>
        <p:nvSpPr>
          <p:cNvPr id="11" name="TextBox 311"/>
          <p:cNvSpPr txBox="1"/>
          <p:nvPr/>
        </p:nvSpPr>
        <p:spPr>
          <a:xfrm>
            <a:off x="6167969" y="3171810"/>
            <a:ext cx="896425" cy="615522"/>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endParaRPr lang="en-US" sz="2353" dirty="0" err="1"/>
          </a:p>
        </p:txBody>
      </p:sp>
      <p:sp>
        <p:nvSpPr>
          <p:cNvPr id="12" name="TextBox 312"/>
          <p:cNvSpPr txBox="1"/>
          <p:nvPr/>
        </p:nvSpPr>
        <p:spPr>
          <a:xfrm>
            <a:off x="2268050" y="3114980"/>
            <a:ext cx="1522763" cy="941386"/>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176" dirty="0"/>
              <a:t>&gt; 1M Producers</a:t>
            </a:r>
            <a:br>
              <a:rPr lang="en-US" sz="1176" dirty="0"/>
            </a:br>
            <a:r>
              <a:rPr lang="en-US" sz="1176" dirty="0"/>
              <a:t>&gt; 1GB/sec </a:t>
            </a:r>
            <a:br>
              <a:rPr lang="en-US" sz="1176" dirty="0"/>
            </a:br>
            <a:r>
              <a:rPr lang="en-US" sz="1176" dirty="0"/>
              <a:t>    Aggregate </a:t>
            </a:r>
            <a:br>
              <a:rPr lang="en-US" sz="1176" dirty="0"/>
            </a:br>
            <a:r>
              <a:rPr lang="en-US" sz="1176" dirty="0"/>
              <a:t>    Throughput</a:t>
            </a:r>
          </a:p>
        </p:txBody>
      </p:sp>
      <p:grpSp>
        <p:nvGrpSpPr>
          <p:cNvPr id="13" name="Group 12"/>
          <p:cNvGrpSpPr/>
          <p:nvPr/>
        </p:nvGrpSpPr>
        <p:grpSpPr>
          <a:xfrm>
            <a:off x="5069520" y="2126276"/>
            <a:ext cx="1546588" cy="140223"/>
            <a:chOff x="427037" y="1439862"/>
            <a:chExt cx="1764948" cy="152400"/>
          </a:xfrm>
          <a:solidFill>
            <a:srgbClr val="FCD116"/>
          </a:solidFill>
        </p:grpSpPr>
        <p:sp>
          <p:nvSpPr>
            <p:cNvPr id="374" name="Rectangle 37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5" name="Rectangle 37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6" name="Rectangle 37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7" name="Rectangle 37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8" name="Rectangle 37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9" name="Rectangle 37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80" name="Rectangle 37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81" name="Rectangle 38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82" name="Rectangle 38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83" name="Rectangle 38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4" name="Group 13"/>
          <p:cNvGrpSpPr/>
          <p:nvPr/>
        </p:nvGrpSpPr>
        <p:grpSpPr>
          <a:xfrm>
            <a:off x="5069528" y="2280040"/>
            <a:ext cx="1546588" cy="140223"/>
            <a:chOff x="427037" y="1439862"/>
            <a:chExt cx="1764948" cy="152400"/>
          </a:xfrm>
          <a:solidFill>
            <a:srgbClr val="FCD116"/>
          </a:solidFill>
        </p:grpSpPr>
        <p:sp>
          <p:nvSpPr>
            <p:cNvPr id="364" name="Rectangle 3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5" name="Rectangle 3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6" name="Rectangle 3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7" name="Rectangle 3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8" name="Rectangle 3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9" name="Rectangle 3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0" name="Rectangle 3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1" name="Rectangle 3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2" name="Rectangle 3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73" name="Rectangle 3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5" name="Group 14"/>
          <p:cNvGrpSpPr/>
          <p:nvPr/>
        </p:nvGrpSpPr>
        <p:grpSpPr>
          <a:xfrm>
            <a:off x="5069536" y="2433803"/>
            <a:ext cx="1546588" cy="140223"/>
            <a:chOff x="427037" y="1439862"/>
            <a:chExt cx="1764948" cy="152400"/>
          </a:xfrm>
          <a:solidFill>
            <a:srgbClr val="FCD116"/>
          </a:solidFill>
        </p:grpSpPr>
        <p:sp>
          <p:nvSpPr>
            <p:cNvPr id="354" name="Rectangle 35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5" name="Rectangle 35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6" name="Rectangle 35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7" name="Rectangle 35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8" name="Rectangle 35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9" name="Rectangle 35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0" name="Rectangle 35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1" name="Rectangle 36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2" name="Rectangle 36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63" name="Rectangle 36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6" name="Group 15"/>
          <p:cNvGrpSpPr/>
          <p:nvPr/>
        </p:nvGrpSpPr>
        <p:grpSpPr>
          <a:xfrm>
            <a:off x="5069543" y="2587566"/>
            <a:ext cx="1546588" cy="140223"/>
            <a:chOff x="427037" y="1439862"/>
            <a:chExt cx="1764948" cy="152400"/>
          </a:xfrm>
        </p:grpSpPr>
        <p:sp>
          <p:nvSpPr>
            <p:cNvPr id="344" name="Rectangle 343"/>
            <p:cNvSpPr/>
            <p:nvPr/>
          </p:nvSpPr>
          <p:spPr bwMode="auto">
            <a:xfrm>
              <a:off x="427037"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5" name="Rectangle 344"/>
            <p:cNvSpPr/>
            <p:nvPr/>
          </p:nvSpPr>
          <p:spPr bwMode="auto">
            <a:xfrm>
              <a:off x="606209" y="1439862"/>
              <a:ext cx="152400" cy="152400"/>
            </a:xfrm>
            <a:prstGeom prst="rect">
              <a:avLst/>
            </a:prstGeom>
            <a:solidFill>
              <a:srgbClr val="FCD116"/>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6" name="Rectangle 3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7" name="Rectangle 3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8" name="Rectangle 3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9" name="Rectangle 3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0" name="Rectangle 3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1" name="Rectangle 3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2" name="Rectangle 3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53" name="Rectangle 3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 name="Group 16"/>
          <p:cNvGrpSpPr/>
          <p:nvPr/>
        </p:nvGrpSpPr>
        <p:grpSpPr>
          <a:xfrm>
            <a:off x="5069551" y="2741330"/>
            <a:ext cx="1546588" cy="140223"/>
            <a:chOff x="427037" y="1439862"/>
            <a:chExt cx="1764948" cy="152400"/>
          </a:xfrm>
        </p:grpSpPr>
        <p:sp>
          <p:nvSpPr>
            <p:cNvPr id="334" name="Rectangle 3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5" name="Rectangle 3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6" name="Rectangle 3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7" name="Rectangle 3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8" name="Rectangle 3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9" name="Rectangle 3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0" name="Rectangle 3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1" name="Rectangle 3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2" name="Rectangle 3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43" name="Rectangle 3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8" name="Group 17"/>
          <p:cNvGrpSpPr/>
          <p:nvPr/>
        </p:nvGrpSpPr>
        <p:grpSpPr>
          <a:xfrm>
            <a:off x="5069559" y="2895094"/>
            <a:ext cx="1546588" cy="140223"/>
            <a:chOff x="427037" y="1439862"/>
            <a:chExt cx="1764948" cy="152400"/>
          </a:xfrm>
        </p:grpSpPr>
        <p:sp>
          <p:nvSpPr>
            <p:cNvPr id="324" name="Rectangle 3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5" name="Rectangle 3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6" name="Rectangle 3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7" name="Rectangle 3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8" name="Rectangle 3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9" name="Rectangle 3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0" name="Rectangle 3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1" name="Rectangle 3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2" name="Rectangle 3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33" name="Rectangle 3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9" name="Group 18"/>
          <p:cNvGrpSpPr/>
          <p:nvPr/>
        </p:nvGrpSpPr>
        <p:grpSpPr>
          <a:xfrm>
            <a:off x="5069567" y="3048857"/>
            <a:ext cx="1546588" cy="140223"/>
            <a:chOff x="427037" y="1439862"/>
            <a:chExt cx="1764948" cy="152400"/>
          </a:xfrm>
        </p:grpSpPr>
        <p:sp>
          <p:nvSpPr>
            <p:cNvPr id="314" name="Rectangle 3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5" name="Rectangle 3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6" name="Rectangle 3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7" name="Rectangle 3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8" name="Rectangle 3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9" name="Rectangle 3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0" name="Rectangle 3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1" name="Rectangle 3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2" name="Rectangle 3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23" name="Rectangle 3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20" name="Group 19"/>
          <p:cNvGrpSpPr/>
          <p:nvPr/>
        </p:nvGrpSpPr>
        <p:grpSpPr>
          <a:xfrm>
            <a:off x="5069575" y="3202620"/>
            <a:ext cx="1546588" cy="140223"/>
            <a:chOff x="427037" y="1439862"/>
            <a:chExt cx="1764948" cy="152400"/>
          </a:xfrm>
        </p:grpSpPr>
        <p:sp>
          <p:nvSpPr>
            <p:cNvPr id="304" name="Rectangle 3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5" name="Rectangle 3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6" name="Rectangle 3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7" name="Rectangle 3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8" name="Rectangle 3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9" name="Rectangle 3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0" name="Rectangle 3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1" name="Rectangle 3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2" name="Rectangle 3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13" name="Rectangle 3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21" name="Group 20"/>
          <p:cNvGrpSpPr/>
          <p:nvPr/>
        </p:nvGrpSpPr>
        <p:grpSpPr>
          <a:xfrm>
            <a:off x="5069583" y="3356384"/>
            <a:ext cx="1546588" cy="140223"/>
            <a:chOff x="427037" y="1439862"/>
            <a:chExt cx="1764948" cy="152400"/>
          </a:xfrm>
        </p:grpSpPr>
        <p:sp>
          <p:nvSpPr>
            <p:cNvPr id="294" name="Rectangle 2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5" name="Rectangle 2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6" name="Rectangle 2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7" name="Rectangle 2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8" name="Rectangle 2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9" name="Rectangle 2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0" name="Rectangle 2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1" name="Rectangle 3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2" name="Rectangle 3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03" name="Rectangle 3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22" name="Group 21"/>
          <p:cNvGrpSpPr/>
          <p:nvPr/>
        </p:nvGrpSpPr>
        <p:grpSpPr>
          <a:xfrm>
            <a:off x="5069590" y="3510147"/>
            <a:ext cx="1546588" cy="140223"/>
            <a:chOff x="427037" y="1439862"/>
            <a:chExt cx="1764948" cy="152400"/>
          </a:xfrm>
        </p:grpSpPr>
        <p:sp>
          <p:nvSpPr>
            <p:cNvPr id="284" name="Rectangle 2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5" name="Rectangle 2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6" name="Rectangle 2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7" name="Rectangle 2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8" name="Rectangle 2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9" name="Rectangle 2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0" name="Rectangle 2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1" name="Rectangle 2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2" name="Rectangle 2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93" name="Rectangle 2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23" name="Group 22"/>
          <p:cNvGrpSpPr/>
          <p:nvPr/>
        </p:nvGrpSpPr>
        <p:grpSpPr>
          <a:xfrm>
            <a:off x="5076418" y="3680385"/>
            <a:ext cx="1546661" cy="1524097"/>
            <a:chOff x="427037" y="1439862"/>
            <a:chExt cx="1765029" cy="1656444"/>
          </a:xfrm>
        </p:grpSpPr>
        <p:grpSp>
          <p:nvGrpSpPr>
            <p:cNvPr id="174" name="Group 173"/>
            <p:cNvGrpSpPr/>
            <p:nvPr/>
          </p:nvGrpSpPr>
          <p:grpSpPr>
            <a:xfrm>
              <a:off x="427037" y="1439862"/>
              <a:ext cx="1764948" cy="152400"/>
              <a:chOff x="427037" y="1439862"/>
              <a:chExt cx="1764948" cy="152400"/>
            </a:xfrm>
          </p:grpSpPr>
          <p:sp>
            <p:nvSpPr>
              <p:cNvPr id="274" name="Rectangle 27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5" name="Rectangle 27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6" name="Rectangle 27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7" name="Rectangle 27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8" name="Rectangle 27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9" name="Rectangle 27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0" name="Rectangle 27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1" name="Rectangle 28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2" name="Rectangle 28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83" name="Rectangle 28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5" name="Group 174"/>
            <p:cNvGrpSpPr/>
            <p:nvPr/>
          </p:nvGrpSpPr>
          <p:grpSpPr>
            <a:xfrm>
              <a:off x="427046" y="1606978"/>
              <a:ext cx="1764948" cy="152400"/>
              <a:chOff x="427037" y="1439862"/>
              <a:chExt cx="1764948" cy="152400"/>
            </a:xfrm>
          </p:grpSpPr>
          <p:sp>
            <p:nvSpPr>
              <p:cNvPr id="264" name="Rectangle 26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5" name="Rectangle 26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6" name="Rectangle 26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7" name="Rectangle 26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8" name="Rectangle 26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9" name="Rectangle 26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0" name="Rectangle 26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1" name="Rectangle 27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2" name="Rectangle 27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73" name="Rectangle 27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6" name="Group 175"/>
            <p:cNvGrpSpPr/>
            <p:nvPr/>
          </p:nvGrpSpPr>
          <p:grpSpPr>
            <a:xfrm>
              <a:off x="427055" y="1774094"/>
              <a:ext cx="1764948" cy="152400"/>
              <a:chOff x="427037" y="1439862"/>
              <a:chExt cx="1764948" cy="152400"/>
            </a:xfrm>
          </p:grpSpPr>
          <p:sp>
            <p:nvSpPr>
              <p:cNvPr id="254" name="Rectangle 25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5" name="Rectangle 25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6" name="Rectangle 25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7" name="Rectangle 25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8" name="Rectangle 25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9" name="Rectangle 25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0" name="Rectangle 25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1" name="Rectangle 26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2" name="Rectangle 26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63" name="Rectangle 26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7" name="Group 176"/>
            <p:cNvGrpSpPr/>
            <p:nvPr/>
          </p:nvGrpSpPr>
          <p:grpSpPr>
            <a:xfrm>
              <a:off x="427064" y="1941210"/>
              <a:ext cx="1764948" cy="152400"/>
              <a:chOff x="427037" y="1439862"/>
              <a:chExt cx="1764948" cy="152400"/>
            </a:xfrm>
          </p:grpSpPr>
          <p:sp>
            <p:nvSpPr>
              <p:cNvPr id="244" name="Rectangle 24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5" name="Rectangle 24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6" name="Rectangle 24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7" name="Rectangle 24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8" name="Rectangle 24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9" name="Rectangle 24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0" name="Rectangle 24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1" name="Rectangle 25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2" name="Rectangle 25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53" name="Rectangle 25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8" name="Group 177"/>
            <p:cNvGrpSpPr/>
            <p:nvPr/>
          </p:nvGrpSpPr>
          <p:grpSpPr>
            <a:xfrm>
              <a:off x="427073" y="2108326"/>
              <a:ext cx="1764948" cy="152400"/>
              <a:chOff x="427037" y="1439862"/>
              <a:chExt cx="1764948" cy="152400"/>
            </a:xfrm>
          </p:grpSpPr>
          <p:sp>
            <p:nvSpPr>
              <p:cNvPr id="234" name="Rectangle 23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5" name="Rectangle 23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6" name="Rectangle 23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7" name="Rectangle 23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8" name="Rectangle 23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9" name="Rectangle 23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0" name="Rectangle 23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1" name="Rectangle 24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2" name="Rectangle 24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43" name="Rectangle 24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79" name="Group 178"/>
            <p:cNvGrpSpPr/>
            <p:nvPr/>
          </p:nvGrpSpPr>
          <p:grpSpPr>
            <a:xfrm>
              <a:off x="427082" y="2275442"/>
              <a:ext cx="1764948" cy="152400"/>
              <a:chOff x="427037" y="1439862"/>
              <a:chExt cx="1764948" cy="152400"/>
            </a:xfrm>
          </p:grpSpPr>
          <p:sp>
            <p:nvSpPr>
              <p:cNvPr id="224" name="Rectangle 22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5" name="Rectangle 22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6" name="Rectangle 22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7" name="Rectangle 22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8" name="Rectangle 22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9" name="Rectangle 22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0" name="Rectangle 22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1" name="Rectangle 23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2" name="Rectangle 23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33" name="Rectangle 23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80" name="Group 179"/>
            <p:cNvGrpSpPr/>
            <p:nvPr/>
          </p:nvGrpSpPr>
          <p:grpSpPr>
            <a:xfrm>
              <a:off x="427091" y="2442558"/>
              <a:ext cx="1764948" cy="152400"/>
              <a:chOff x="427037" y="1439862"/>
              <a:chExt cx="1764948" cy="152400"/>
            </a:xfrm>
          </p:grpSpPr>
          <p:sp>
            <p:nvSpPr>
              <p:cNvPr id="214" name="Rectangle 21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5" name="Rectangle 21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6" name="Rectangle 21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7" name="Rectangle 21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8" name="Rectangle 21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9" name="Rectangle 21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0" name="Rectangle 21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1" name="Rectangle 22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2" name="Rectangle 22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23" name="Rectangle 22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81" name="Group 180"/>
            <p:cNvGrpSpPr/>
            <p:nvPr/>
          </p:nvGrpSpPr>
          <p:grpSpPr>
            <a:xfrm>
              <a:off x="427100" y="2609674"/>
              <a:ext cx="1764948" cy="152400"/>
              <a:chOff x="427037" y="1439862"/>
              <a:chExt cx="1764948" cy="152400"/>
            </a:xfrm>
          </p:grpSpPr>
          <p:sp>
            <p:nvSpPr>
              <p:cNvPr id="204" name="Rectangle 20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5" name="Rectangle 20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6" name="Rectangle 20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7" name="Rectangle 20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8" name="Rectangle 20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9" name="Rectangle 20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0" name="Rectangle 20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1" name="Rectangle 21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2" name="Rectangle 21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3" name="Rectangle 21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82" name="Group 181"/>
            <p:cNvGrpSpPr/>
            <p:nvPr/>
          </p:nvGrpSpPr>
          <p:grpSpPr>
            <a:xfrm>
              <a:off x="427109" y="2776790"/>
              <a:ext cx="1764948" cy="152400"/>
              <a:chOff x="427037" y="1439862"/>
              <a:chExt cx="1764948" cy="152400"/>
            </a:xfrm>
          </p:grpSpPr>
          <p:sp>
            <p:nvSpPr>
              <p:cNvPr id="194" name="Rectangle 19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5" name="Rectangle 19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6" name="Rectangle 19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7" name="Rectangle 19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8" name="Rectangle 19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9" name="Rectangle 19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0" name="Rectangle 19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1" name="Rectangle 20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2" name="Rectangle 20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03" name="Rectangle 20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183" name="Group 182"/>
            <p:cNvGrpSpPr/>
            <p:nvPr/>
          </p:nvGrpSpPr>
          <p:grpSpPr>
            <a:xfrm>
              <a:off x="427118" y="2943906"/>
              <a:ext cx="1764948" cy="152400"/>
              <a:chOff x="427037" y="1439862"/>
              <a:chExt cx="1764948" cy="152400"/>
            </a:xfrm>
          </p:grpSpPr>
          <p:sp>
            <p:nvSpPr>
              <p:cNvPr id="184" name="Rectangle 183"/>
              <p:cNvSpPr/>
              <p:nvPr/>
            </p:nvSpPr>
            <p:spPr bwMode="auto">
              <a:xfrm>
                <a:off x="42703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85" name="Rectangle 184"/>
              <p:cNvSpPr/>
              <p:nvPr/>
            </p:nvSpPr>
            <p:spPr bwMode="auto">
              <a:xfrm>
                <a:off x="60620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86" name="Rectangle 185"/>
              <p:cNvSpPr/>
              <p:nvPr/>
            </p:nvSpPr>
            <p:spPr bwMode="auto">
              <a:xfrm>
                <a:off x="78538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87" name="Rectangle 186"/>
              <p:cNvSpPr/>
              <p:nvPr/>
            </p:nvSpPr>
            <p:spPr bwMode="auto">
              <a:xfrm>
                <a:off x="96455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88" name="Rectangle 187"/>
              <p:cNvSpPr/>
              <p:nvPr/>
            </p:nvSpPr>
            <p:spPr bwMode="auto">
              <a:xfrm>
                <a:off x="114372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89" name="Rectangle 188"/>
              <p:cNvSpPr/>
              <p:nvPr/>
            </p:nvSpPr>
            <p:spPr bwMode="auto">
              <a:xfrm>
                <a:off x="1322897"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0" name="Rectangle 189"/>
              <p:cNvSpPr/>
              <p:nvPr/>
            </p:nvSpPr>
            <p:spPr bwMode="auto">
              <a:xfrm>
                <a:off x="1502069"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1" name="Rectangle 190"/>
              <p:cNvSpPr/>
              <p:nvPr/>
            </p:nvSpPr>
            <p:spPr bwMode="auto">
              <a:xfrm>
                <a:off x="1681241"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2" name="Rectangle 191"/>
              <p:cNvSpPr/>
              <p:nvPr/>
            </p:nvSpPr>
            <p:spPr bwMode="auto">
              <a:xfrm>
                <a:off x="1860413"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93" name="Rectangle 192"/>
              <p:cNvSpPr/>
              <p:nvPr/>
            </p:nvSpPr>
            <p:spPr bwMode="auto">
              <a:xfrm>
                <a:off x="2039585" y="1439862"/>
                <a:ext cx="152400" cy="15240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grpSp>
        <p:nvGrpSpPr>
          <p:cNvPr id="24" name="Group 23"/>
          <p:cNvGrpSpPr/>
          <p:nvPr/>
        </p:nvGrpSpPr>
        <p:grpSpPr>
          <a:xfrm>
            <a:off x="5072325" y="5225403"/>
            <a:ext cx="1546588" cy="140223"/>
            <a:chOff x="427037" y="1439862"/>
            <a:chExt cx="1764948" cy="152400"/>
          </a:xfrm>
          <a:solidFill>
            <a:srgbClr val="00B0F0"/>
          </a:solidFill>
        </p:grpSpPr>
        <p:sp>
          <p:nvSpPr>
            <p:cNvPr id="164" name="Rectangle 163"/>
            <p:cNvSpPr/>
            <p:nvPr/>
          </p:nvSpPr>
          <p:spPr bwMode="auto">
            <a:xfrm>
              <a:off x="42703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5" name="Rectangle 164"/>
            <p:cNvSpPr/>
            <p:nvPr/>
          </p:nvSpPr>
          <p:spPr bwMode="auto">
            <a:xfrm>
              <a:off x="60620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6" name="Rectangle 165"/>
            <p:cNvSpPr/>
            <p:nvPr/>
          </p:nvSpPr>
          <p:spPr bwMode="auto">
            <a:xfrm>
              <a:off x="78538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7" name="Rectangle 166"/>
            <p:cNvSpPr/>
            <p:nvPr/>
          </p:nvSpPr>
          <p:spPr bwMode="auto">
            <a:xfrm>
              <a:off x="96455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8" name="Rectangle 167"/>
            <p:cNvSpPr/>
            <p:nvPr/>
          </p:nvSpPr>
          <p:spPr bwMode="auto">
            <a:xfrm>
              <a:off x="114372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9" name="Rectangle 168"/>
            <p:cNvSpPr/>
            <p:nvPr/>
          </p:nvSpPr>
          <p:spPr bwMode="auto">
            <a:xfrm>
              <a:off x="1322897"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0" name="Rectangle 169"/>
            <p:cNvSpPr/>
            <p:nvPr/>
          </p:nvSpPr>
          <p:spPr bwMode="auto">
            <a:xfrm>
              <a:off x="1502069"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1" name="Rectangle 170"/>
            <p:cNvSpPr/>
            <p:nvPr/>
          </p:nvSpPr>
          <p:spPr bwMode="auto">
            <a:xfrm>
              <a:off x="1681241"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2" name="Rectangle 171"/>
            <p:cNvSpPr/>
            <p:nvPr/>
          </p:nvSpPr>
          <p:spPr bwMode="auto">
            <a:xfrm>
              <a:off x="1860413"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3" name="Rectangle 172"/>
            <p:cNvSpPr/>
            <p:nvPr/>
          </p:nvSpPr>
          <p:spPr bwMode="auto">
            <a:xfrm>
              <a:off x="2039585" y="1439862"/>
              <a:ext cx="152400" cy="152400"/>
            </a:xfrm>
            <a:prstGeom prst="rect">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
        <p:nvSpPr>
          <p:cNvPr id="25" name="TextBox 558"/>
          <p:cNvSpPr txBox="1"/>
          <p:nvPr/>
        </p:nvSpPr>
        <p:spPr>
          <a:xfrm>
            <a:off x="4679396" y="5517609"/>
            <a:ext cx="2313030" cy="1022853"/>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588"/>
              </a:spcAft>
            </a:pPr>
            <a:r>
              <a:rPr lang="en-US" sz="1765" dirty="0"/>
              <a:t>Up to 32 partitions via portal, more on request</a:t>
            </a:r>
          </a:p>
        </p:txBody>
      </p:sp>
      <p:sp>
        <p:nvSpPr>
          <p:cNvPr id="26" name="Rectangle 25"/>
          <p:cNvSpPr/>
          <p:nvPr/>
        </p:nvSpPr>
        <p:spPr>
          <a:xfrm rot="16200000">
            <a:off x="4272695" y="3427825"/>
            <a:ext cx="1121333" cy="363946"/>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65" dirty="0"/>
              <a:t>Partitions </a:t>
            </a:r>
          </a:p>
        </p:txBody>
      </p:sp>
      <p:cxnSp>
        <p:nvCxnSpPr>
          <p:cNvPr id="27" name="Straight Arrow Connector 26"/>
          <p:cNvCxnSpPr/>
          <p:nvPr/>
        </p:nvCxnSpPr>
        <p:spPr>
          <a:xfrm>
            <a:off x="3332025" y="2637027"/>
            <a:ext cx="162670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562"/>
          <p:cNvSpPr txBox="1"/>
          <p:nvPr/>
        </p:nvSpPr>
        <p:spPr>
          <a:xfrm>
            <a:off x="3481429" y="2276594"/>
            <a:ext cx="839446" cy="4797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372" b="1" dirty="0"/>
              <a:t>Direct </a:t>
            </a:r>
          </a:p>
        </p:txBody>
      </p:sp>
      <p:cxnSp>
        <p:nvCxnSpPr>
          <p:cNvPr id="29" name="Straight Arrow Connector 28"/>
          <p:cNvCxnSpPr/>
          <p:nvPr/>
        </p:nvCxnSpPr>
        <p:spPr>
          <a:xfrm>
            <a:off x="3332025" y="4639127"/>
            <a:ext cx="132714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564"/>
          <p:cNvSpPr txBox="1"/>
          <p:nvPr/>
        </p:nvSpPr>
        <p:spPr>
          <a:xfrm>
            <a:off x="3257323" y="4278695"/>
            <a:ext cx="1232951" cy="4797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372" b="1" dirty="0"/>
              <a:t>PartitionKey</a:t>
            </a:r>
          </a:p>
        </p:txBody>
      </p:sp>
      <p:cxnSp>
        <p:nvCxnSpPr>
          <p:cNvPr id="31" name="Straight Connector 30"/>
          <p:cNvCxnSpPr/>
          <p:nvPr/>
        </p:nvCxnSpPr>
        <p:spPr>
          <a:xfrm>
            <a:off x="4679396" y="4395876"/>
            <a:ext cx="0" cy="4822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568"/>
          <p:cNvSpPr txBox="1"/>
          <p:nvPr/>
        </p:nvSpPr>
        <p:spPr>
          <a:xfrm>
            <a:off x="3551350" y="4504578"/>
            <a:ext cx="730762" cy="479709"/>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372" b="1" dirty="0"/>
              <a:t>Hash</a:t>
            </a:r>
          </a:p>
        </p:txBody>
      </p:sp>
      <p:cxnSp>
        <p:nvCxnSpPr>
          <p:cNvPr id="33" name="Straight Arrow Connector 32"/>
          <p:cNvCxnSpPr/>
          <p:nvPr/>
        </p:nvCxnSpPr>
        <p:spPr>
          <a:xfrm flipV="1">
            <a:off x="4762453" y="4054580"/>
            <a:ext cx="785011" cy="57070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572"/>
          <p:cNvSpPr txBox="1"/>
          <p:nvPr/>
        </p:nvSpPr>
        <p:spPr>
          <a:xfrm>
            <a:off x="349032" y="5557139"/>
            <a:ext cx="3954120" cy="1813375"/>
          </a:xfrm>
          <a:prstGeom prst="rect">
            <a:avLst/>
          </a:prstGeom>
          <a:noFill/>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765" dirty="0"/>
              <a:t>Throughput Units:</a:t>
            </a:r>
          </a:p>
          <a:p>
            <a:pPr marL="336145" indent="-336145">
              <a:lnSpc>
                <a:spcPct val="90000"/>
              </a:lnSpc>
              <a:spcAft>
                <a:spcPts val="588"/>
              </a:spcAft>
              <a:buFont typeface="Arial" panose="020B0604020202020204" pitchFamily="34" charset="0"/>
              <a:buChar char="•"/>
            </a:pPr>
            <a:r>
              <a:rPr lang="en-US" sz="1765" dirty="0"/>
              <a:t>1 ≤ TUs ≤ Partition Count</a:t>
            </a:r>
          </a:p>
          <a:p>
            <a:pPr marL="336145" indent="-336145">
              <a:lnSpc>
                <a:spcPct val="90000"/>
              </a:lnSpc>
              <a:spcAft>
                <a:spcPts val="588"/>
              </a:spcAft>
              <a:buFont typeface="Arial" panose="020B0604020202020204" pitchFamily="34" charset="0"/>
              <a:buChar char="•"/>
            </a:pPr>
            <a:r>
              <a:rPr lang="en-US" sz="1765" dirty="0"/>
              <a:t>TU: 1 MB/s writes, 2 MB/s reads</a:t>
            </a:r>
          </a:p>
          <a:p>
            <a:pPr marL="336145" indent="-336145">
              <a:lnSpc>
                <a:spcPct val="90000"/>
              </a:lnSpc>
              <a:spcAft>
                <a:spcPts val="588"/>
              </a:spcAft>
              <a:buFont typeface="Arial" panose="020B0604020202020204" pitchFamily="34" charset="0"/>
              <a:buChar char="•"/>
            </a:pPr>
            <a:endParaRPr lang="en-US" sz="1765" dirty="0"/>
          </a:p>
          <a:p>
            <a:pPr>
              <a:lnSpc>
                <a:spcPct val="90000"/>
              </a:lnSpc>
              <a:spcAft>
                <a:spcPts val="588"/>
              </a:spcAft>
            </a:pPr>
            <a:endParaRPr lang="en-US" sz="1765" dirty="0"/>
          </a:p>
        </p:txBody>
      </p:sp>
      <p:sp>
        <p:nvSpPr>
          <p:cNvPr id="35" name="Rectangle 34"/>
          <p:cNvSpPr/>
          <p:nvPr/>
        </p:nvSpPr>
        <p:spPr bwMode="auto">
          <a:xfrm>
            <a:off x="6917980" y="3237885"/>
            <a:ext cx="1493785" cy="1014907"/>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765" dirty="0">
                <a:solidFill>
                  <a:schemeClr val="bg1"/>
                </a:solidFill>
                <a:ea typeface="Segoe UI" pitchFamily="34" charset="0"/>
                <a:cs typeface="Segoe UI" pitchFamily="34" charset="0"/>
              </a:rPr>
              <a:t>Consumer Group(s)</a:t>
            </a:r>
          </a:p>
        </p:txBody>
      </p:sp>
      <p:sp>
        <p:nvSpPr>
          <p:cNvPr id="36" name="Rectangle 35"/>
          <p:cNvSpPr/>
          <p:nvPr/>
        </p:nvSpPr>
        <p:spPr bwMode="auto">
          <a:xfrm>
            <a:off x="6917980" y="2944495"/>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sp>
        <p:nvSpPr>
          <p:cNvPr id="37" name="Rectangle 36"/>
          <p:cNvSpPr/>
          <p:nvPr/>
        </p:nvSpPr>
        <p:spPr bwMode="auto">
          <a:xfrm>
            <a:off x="6917980" y="2720388"/>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sp>
        <p:nvSpPr>
          <p:cNvPr id="38" name="Rectangle 37"/>
          <p:cNvSpPr/>
          <p:nvPr/>
        </p:nvSpPr>
        <p:spPr bwMode="auto">
          <a:xfrm>
            <a:off x="6917980" y="2496282"/>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sp>
        <p:nvSpPr>
          <p:cNvPr id="39" name="Rectangle 38"/>
          <p:cNvSpPr/>
          <p:nvPr/>
        </p:nvSpPr>
        <p:spPr bwMode="auto">
          <a:xfrm>
            <a:off x="6917980" y="4404928"/>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sp>
        <p:nvSpPr>
          <p:cNvPr id="40" name="Rectangle 39"/>
          <p:cNvSpPr/>
          <p:nvPr/>
        </p:nvSpPr>
        <p:spPr bwMode="auto">
          <a:xfrm>
            <a:off x="6917980" y="4627660"/>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cxnSp>
        <p:nvCxnSpPr>
          <p:cNvPr id="41" name="Elbow Connector 40"/>
          <p:cNvCxnSpPr/>
          <p:nvPr/>
        </p:nvCxnSpPr>
        <p:spPr>
          <a:xfrm>
            <a:off x="8411765" y="4252792"/>
            <a:ext cx="821723" cy="488055"/>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8411765" y="2513720"/>
            <a:ext cx="821723" cy="724166"/>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9847923" y="2799473"/>
            <a:ext cx="1701244" cy="154246"/>
            <a:chOff x="427037" y="1439862"/>
            <a:chExt cx="1764948" cy="152400"/>
          </a:xfrm>
          <a:solidFill>
            <a:srgbClr val="FFF100"/>
          </a:solidFill>
        </p:grpSpPr>
        <p:sp>
          <p:nvSpPr>
            <p:cNvPr id="154" name="Rectangle 15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5" name="Rectangle 15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6" name="Rectangle 15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7" name="Rectangle 15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8" name="Rectangle 15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9" name="Rectangle 15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0" name="Rectangle 15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1" name="Rectangle 16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2" name="Rectangle 16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3" name="Rectangle 16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4" name="Group 43"/>
          <p:cNvGrpSpPr/>
          <p:nvPr/>
        </p:nvGrpSpPr>
        <p:grpSpPr>
          <a:xfrm>
            <a:off x="9847932" y="2968612"/>
            <a:ext cx="1701244" cy="154246"/>
            <a:chOff x="427037" y="1439862"/>
            <a:chExt cx="1764948" cy="152400"/>
          </a:xfrm>
          <a:solidFill>
            <a:srgbClr val="FFF100"/>
          </a:solidFill>
        </p:grpSpPr>
        <p:sp>
          <p:nvSpPr>
            <p:cNvPr id="144" name="Rectangle 14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5" name="Rectangle 14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6" name="Rectangle 14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7" name="Rectangle 14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8" name="Rectangle 14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9" name="Rectangle 14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0" name="Rectangle 14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1" name="Rectangle 15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2" name="Rectangle 15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53" name="Rectangle 15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5" name="Group 44"/>
          <p:cNvGrpSpPr/>
          <p:nvPr/>
        </p:nvGrpSpPr>
        <p:grpSpPr>
          <a:xfrm>
            <a:off x="9847941" y="3137753"/>
            <a:ext cx="1701244" cy="154246"/>
            <a:chOff x="427037" y="1439862"/>
            <a:chExt cx="1764948" cy="152400"/>
          </a:xfrm>
          <a:solidFill>
            <a:srgbClr val="FFF100"/>
          </a:solidFill>
        </p:grpSpPr>
        <p:sp>
          <p:nvSpPr>
            <p:cNvPr id="134" name="Rectangle 13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5" name="Rectangle 13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6" name="Rectangle 13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7" name="Rectangle 13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8" name="Rectangle 13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9" name="Rectangle 13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0" name="Rectangle 13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1" name="Rectangle 14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2" name="Rectangle 14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3" name="Rectangle 14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6" name="Group 45"/>
          <p:cNvGrpSpPr/>
          <p:nvPr/>
        </p:nvGrpSpPr>
        <p:grpSpPr>
          <a:xfrm>
            <a:off x="9847950" y="3306892"/>
            <a:ext cx="1701244" cy="154246"/>
            <a:chOff x="427037" y="1439862"/>
            <a:chExt cx="1764948" cy="152400"/>
          </a:xfrm>
          <a:solidFill>
            <a:srgbClr val="BAD80A"/>
          </a:solidFill>
        </p:grpSpPr>
        <p:sp>
          <p:nvSpPr>
            <p:cNvPr id="124" name="Rectangle 123"/>
            <p:cNvSpPr/>
            <p:nvPr/>
          </p:nvSpPr>
          <p:spPr bwMode="auto">
            <a:xfrm>
              <a:off x="427037"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5" name="Rectangle 124"/>
            <p:cNvSpPr/>
            <p:nvPr/>
          </p:nvSpPr>
          <p:spPr bwMode="auto">
            <a:xfrm>
              <a:off x="606209" y="1439862"/>
              <a:ext cx="152400" cy="152400"/>
            </a:xfrm>
            <a:prstGeom prst="rect">
              <a:avLst/>
            </a:prstGeom>
            <a:solidFill>
              <a:srgbClr val="FFF100"/>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6" name="Rectangle 12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7" name="Rectangle 12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8" name="Rectangle 12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9" name="Rectangle 12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0" name="Rectangle 12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1" name="Rectangle 13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2" name="Rectangle 13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33" name="Rectangle 13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7" name="Group 46"/>
          <p:cNvGrpSpPr/>
          <p:nvPr/>
        </p:nvGrpSpPr>
        <p:grpSpPr>
          <a:xfrm>
            <a:off x="9847958" y="3476032"/>
            <a:ext cx="1701244" cy="154246"/>
            <a:chOff x="427037" y="1439862"/>
            <a:chExt cx="1764948" cy="152400"/>
          </a:xfrm>
          <a:solidFill>
            <a:srgbClr val="BAD80A"/>
          </a:solidFill>
        </p:grpSpPr>
        <p:sp>
          <p:nvSpPr>
            <p:cNvPr id="114" name="Rectangle 11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5" name="Rectangle 11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6" name="Rectangle 11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7" name="Rectangle 11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8" name="Rectangle 11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9" name="Rectangle 11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0" name="Rectangle 11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1" name="Rectangle 12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2" name="Rectangle 12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23" name="Rectangle 12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8" name="Group 47"/>
          <p:cNvGrpSpPr/>
          <p:nvPr/>
        </p:nvGrpSpPr>
        <p:grpSpPr>
          <a:xfrm>
            <a:off x="9847967" y="3645172"/>
            <a:ext cx="1701244" cy="154246"/>
            <a:chOff x="427037" y="1439862"/>
            <a:chExt cx="1764948" cy="152400"/>
          </a:xfrm>
          <a:solidFill>
            <a:srgbClr val="BAD80A"/>
          </a:solidFill>
        </p:grpSpPr>
        <p:sp>
          <p:nvSpPr>
            <p:cNvPr id="104" name="Rectangle 10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5" name="Rectangle 10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6" name="Rectangle 10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7" name="Rectangle 10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8" name="Rectangle 10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9" name="Rectangle 10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0" name="Rectangle 10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1" name="Rectangle 11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2" name="Rectangle 11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3" name="Rectangle 11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49" name="Group 48"/>
          <p:cNvGrpSpPr/>
          <p:nvPr/>
        </p:nvGrpSpPr>
        <p:grpSpPr>
          <a:xfrm>
            <a:off x="9847975" y="3814312"/>
            <a:ext cx="1701244" cy="154246"/>
            <a:chOff x="427037" y="1439862"/>
            <a:chExt cx="1764948" cy="152400"/>
          </a:xfrm>
          <a:solidFill>
            <a:srgbClr val="BAD80A"/>
          </a:solidFill>
        </p:grpSpPr>
        <p:sp>
          <p:nvSpPr>
            <p:cNvPr id="94" name="Rectangle 9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5" name="Rectangle 9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6" name="Rectangle 9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7" name="Rectangle 9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8" name="Rectangle 9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9" name="Rectangle 9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0" name="Rectangle 9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1" name="Rectangle 10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2" name="Rectangle 10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03" name="Rectangle 10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50" name="Group 49"/>
          <p:cNvGrpSpPr/>
          <p:nvPr/>
        </p:nvGrpSpPr>
        <p:grpSpPr>
          <a:xfrm>
            <a:off x="9847984" y="3983452"/>
            <a:ext cx="1701244" cy="154246"/>
            <a:chOff x="427037" y="1439862"/>
            <a:chExt cx="1764948" cy="152400"/>
          </a:xfrm>
          <a:solidFill>
            <a:srgbClr val="BAD80A"/>
          </a:solidFill>
        </p:grpSpPr>
        <p:sp>
          <p:nvSpPr>
            <p:cNvPr id="84" name="Rectangle 8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5" name="Rectangle 8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6" name="Rectangle 8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7" name="Rectangle 8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8" name="Rectangle 8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9" name="Rectangle 8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0" name="Rectangle 8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1" name="Rectangle 9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2" name="Rectangle 9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93" name="Rectangle 9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51" name="Group 50"/>
          <p:cNvGrpSpPr/>
          <p:nvPr/>
        </p:nvGrpSpPr>
        <p:grpSpPr>
          <a:xfrm>
            <a:off x="9847993" y="4152592"/>
            <a:ext cx="1701244" cy="154246"/>
            <a:chOff x="427037" y="1439862"/>
            <a:chExt cx="1764948" cy="152400"/>
          </a:xfrm>
          <a:solidFill>
            <a:srgbClr val="BAD80A"/>
          </a:solidFill>
        </p:grpSpPr>
        <p:sp>
          <p:nvSpPr>
            <p:cNvPr id="74" name="Rectangle 7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5" name="Rectangle 7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6" name="Rectangle 7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7" name="Rectangle 7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8" name="Rectangle 7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9" name="Rectangle 7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0" name="Rectangle 7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1" name="Rectangle 8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2" name="Rectangle 8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83" name="Rectangle 8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nvGrpSpPr>
          <p:cNvPr id="52" name="Group 51"/>
          <p:cNvGrpSpPr/>
          <p:nvPr/>
        </p:nvGrpSpPr>
        <p:grpSpPr>
          <a:xfrm>
            <a:off x="9848002" y="4321731"/>
            <a:ext cx="1701244" cy="154246"/>
            <a:chOff x="427037" y="1439862"/>
            <a:chExt cx="1764948" cy="152400"/>
          </a:xfrm>
          <a:solidFill>
            <a:srgbClr val="BAD80A"/>
          </a:solidFill>
        </p:grpSpPr>
        <p:sp>
          <p:nvSpPr>
            <p:cNvPr id="64" name="Rectangle 63"/>
            <p:cNvSpPr/>
            <p:nvPr/>
          </p:nvSpPr>
          <p:spPr bwMode="auto">
            <a:xfrm>
              <a:off x="42703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65" name="Rectangle 64"/>
            <p:cNvSpPr/>
            <p:nvPr/>
          </p:nvSpPr>
          <p:spPr bwMode="auto">
            <a:xfrm>
              <a:off x="60620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66" name="Rectangle 65"/>
            <p:cNvSpPr/>
            <p:nvPr/>
          </p:nvSpPr>
          <p:spPr bwMode="auto">
            <a:xfrm>
              <a:off x="78538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67" name="Rectangle 66"/>
            <p:cNvSpPr/>
            <p:nvPr/>
          </p:nvSpPr>
          <p:spPr bwMode="auto">
            <a:xfrm>
              <a:off x="96455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68" name="Rectangle 67"/>
            <p:cNvSpPr/>
            <p:nvPr/>
          </p:nvSpPr>
          <p:spPr bwMode="auto">
            <a:xfrm>
              <a:off x="114372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69" name="Rectangle 68"/>
            <p:cNvSpPr/>
            <p:nvPr/>
          </p:nvSpPr>
          <p:spPr bwMode="auto">
            <a:xfrm>
              <a:off x="1322897"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0" name="Rectangle 69"/>
            <p:cNvSpPr/>
            <p:nvPr/>
          </p:nvSpPr>
          <p:spPr bwMode="auto">
            <a:xfrm>
              <a:off x="1502069"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1" name="Rectangle 70"/>
            <p:cNvSpPr/>
            <p:nvPr/>
          </p:nvSpPr>
          <p:spPr bwMode="auto">
            <a:xfrm>
              <a:off x="1681241"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2" name="Rectangle 71"/>
            <p:cNvSpPr/>
            <p:nvPr/>
          </p:nvSpPr>
          <p:spPr bwMode="auto">
            <a:xfrm>
              <a:off x="1860413"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3" name="Rectangle 72"/>
            <p:cNvSpPr/>
            <p:nvPr/>
          </p:nvSpPr>
          <p:spPr bwMode="auto">
            <a:xfrm>
              <a:off x="2039585" y="1439862"/>
              <a:ext cx="152400" cy="152400"/>
            </a:xfrm>
            <a:prstGeom prst="rect">
              <a:avLst/>
            </a:prstGeom>
            <a:grp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
        <p:nvSpPr>
          <p:cNvPr id="53" name="Rectangle 52"/>
          <p:cNvSpPr/>
          <p:nvPr/>
        </p:nvSpPr>
        <p:spPr>
          <a:xfrm>
            <a:off x="10462357" y="2310770"/>
            <a:ext cx="1066895" cy="336759"/>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r>
              <a:rPr lang="en-US" sz="1765" dirty="0">
                <a:solidFill>
                  <a:schemeClr val="bg1"/>
                </a:solidFill>
                <a:ea typeface="Segoe UI" pitchFamily="34" charset="0"/>
                <a:cs typeface="Segoe UI" pitchFamily="34" charset="0"/>
              </a:rPr>
              <a:t>Receivers</a:t>
            </a:r>
          </a:p>
        </p:txBody>
      </p:sp>
      <p:cxnSp>
        <p:nvCxnSpPr>
          <p:cNvPr id="54" name="Straight Arrow Connector 704"/>
          <p:cNvCxnSpPr>
            <a:stCxn id="154" idx="3"/>
            <a:endCxn id="374" idx="1"/>
          </p:cNvCxnSpPr>
          <p:nvPr/>
        </p:nvCxnSpPr>
        <p:spPr>
          <a:xfrm flipH="1" flipV="1">
            <a:off x="5069520" y="2196388"/>
            <a:ext cx="4925303" cy="680208"/>
          </a:xfrm>
          <a:prstGeom prst="bentConnector5">
            <a:avLst>
              <a:gd name="adj1" fmla="val 17832"/>
              <a:gd name="adj2" fmla="val -68806"/>
              <a:gd name="adj3" fmla="val 64952"/>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55" name="Group 54"/>
          <p:cNvGrpSpPr/>
          <p:nvPr/>
        </p:nvGrpSpPr>
        <p:grpSpPr>
          <a:xfrm>
            <a:off x="7874367" y="4929025"/>
            <a:ext cx="3603527" cy="1806798"/>
            <a:chOff x="7190652" y="4945062"/>
            <a:chExt cx="3675785" cy="1843028"/>
          </a:xfrm>
        </p:grpSpPr>
        <p:sp>
          <p:nvSpPr>
            <p:cNvPr id="62" name="Right Arrow 61"/>
            <p:cNvSpPr/>
            <p:nvPr/>
          </p:nvSpPr>
          <p:spPr bwMode="auto">
            <a:xfrm>
              <a:off x="7190652" y="4945062"/>
              <a:ext cx="3675785" cy="1843028"/>
            </a:xfrm>
            <a:prstGeom prst="rightArrow">
              <a:avLst>
                <a:gd name="adj1" fmla="val 75275"/>
                <a:gd name="adj2" fmla="val 5000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lnSpc>
                  <a:spcPct val="90000"/>
                </a:lnSpc>
                <a:spcBef>
                  <a:spcPct val="0"/>
                </a:spcBef>
                <a:spcAft>
                  <a:spcPct val="0"/>
                </a:spcAft>
              </a:pPr>
              <a:endParaRPr lang="en-US" sz="1372" dirty="0">
                <a:solidFill>
                  <a:schemeClr val="tx1"/>
                </a:solidFill>
                <a:ea typeface="Segoe UI" pitchFamily="34" charset="0"/>
                <a:cs typeface="Segoe UI" pitchFamily="34" charset="0"/>
              </a:endParaRPr>
            </a:p>
          </p:txBody>
        </p:sp>
        <p:sp>
          <p:nvSpPr>
            <p:cNvPr id="63" name="TextBox 711"/>
            <p:cNvSpPr txBox="1"/>
            <p:nvPr/>
          </p:nvSpPr>
          <p:spPr>
            <a:xfrm>
              <a:off x="7319972" y="5161810"/>
              <a:ext cx="2728015" cy="1412694"/>
            </a:xfrm>
            <a:prstGeom prst="rect">
              <a:avLst/>
            </a:prstGeom>
            <a:noFill/>
            <a:ln>
              <a:noFill/>
            </a:ln>
          </p:spPr>
          <p:txBody>
            <a:bodyPr wrap="squar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568" dirty="0"/>
                <a:t>AMQP 1.0</a:t>
              </a:r>
            </a:p>
            <a:p>
              <a:pPr>
                <a:lnSpc>
                  <a:spcPct val="90000"/>
                </a:lnSpc>
                <a:spcAft>
                  <a:spcPts val="588"/>
                </a:spcAft>
              </a:pPr>
              <a:r>
                <a:rPr lang="en-US" sz="1568" dirty="0"/>
                <a:t>Credit-based flow control</a:t>
              </a:r>
            </a:p>
            <a:p>
              <a:pPr>
                <a:lnSpc>
                  <a:spcPct val="90000"/>
                </a:lnSpc>
                <a:spcAft>
                  <a:spcPts val="588"/>
                </a:spcAft>
              </a:pPr>
              <a:r>
                <a:rPr lang="en-US" sz="1568" dirty="0"/>
                <a:t>Client-side cursors</a:t>
              </a:r>
            </a:p>
            <a:p>
              <a:pPr>
                <a:lnSpc>
                  <a:spcPct val="90000"/>
                </a:lnSpc>
                <a:spcAft>
                  <a:spcPts val="588"/>
                </a:spcAft>
              </a:pPr>
              <a:r>
                <a:rPr lang="en-US" sz="1568" dirty="0"/>
                <a:t>Offset by Id or Timestamp</a:t>
              </a:r>
            </a:p>
          </p:txBody>
        </p:sp>
      </p:grpSp>
      <p:grpSp>
        <p:nvGrpSpPr>
          <p:cNvPr id="56" name="Group 55"/>
          <p:cNvGrpSpPr/>
          <p:nvPr/>
        </p:nvGrpSpPr>
        <p:grpSpPr>
          <a:xfrm>
            <a:off x="9084340" y="1260103"/>
            <a:ext cx="2838422" cy="3450607"/>
            <a:chOff x="8199699" y="1089721"/>
            <a:chExt cx="2895338" cy="3519799"/>
          </a:xfrm>
        </p:grpSpPr>
        <p:sp>
          <p:nvSpPr>
            <p:cNvPr id="60" name="Rectangle 59"/>
            <p:cNvSpPr/>
            <p:nvPr/>
          </p:nvSpPr>
          <p:spPr bwMode="auto">
            <a:xfrm>
              <a:off x="8199699" y="1089721"/>
              <a:ext cx="2895338" cy="81364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765" dirty="0">
                  <a:solidFill>
                    <a:schemeClr val="bg1"/>
                  </a:solidFill>
                  <a:ea typeface="Segoe UI" pitchFamily="34" charset="0"/>
                  <a:cs typeface="Segoe UI" pitchFamily="34" charset="0"/>
                </a:rPr>
                <a:t>Event Processor Host</a:t>
              </a:r>
            </a:p>
          </p:txBody>
        </p:sp>
        <p:sp>
          <p:nvSpPr>
            <p:cNvPr id="61" name="Rectangle 60"/>
            <p:cNvSpPr/>
            <p:nvPr/>
          </p:nvSpPr>
          <p:spPr bwMode="auto">
            <a:xfrm>
              <a:off x="10968087" y="1884168"/>
              <a:ext cx="126950" cy="272535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grpSp>
      <p:sp>
        <p:nvSpPr>
          <p:cNvPr id="57" name="Rectangle 56"/>
          <p:cNvSpPr/>
          <p:nvPr/>
        </p:nvSpPr>
        <p:spPr bwMode="auto">
          <a:xfrm>
            <a:off x="9549044" y="1155149"/>
            <a:ext cx="2074910" cy="409318"/>
          </a:xfrm>
          <a:prstGeom prst="rect">
            <a:avLst/>
          </a:prstGeom>
          <a:solidFill>
            <a:srgbClr val="984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1765" dirty="0" err="1">
                <a:solidFill>
                  <a:schemeClr val="bg1"/>
                </a:solidFill>
                <a:ea typeface="Segoe UI" pitchFamily="34" charset="0"/>
                <a:cs typeface="Segoe UI" pitchFamily="34" charset="0"/>
              </a:rPr>
              <a:t>IEventProcessor</a:t>
            </a:r>
            <a:endParaRPr lang="en-US" sz="1765" dirty="0">
              <a:solidFill>
                <a:schemeClr val="bg1"/>
              </a:solidFill>
              <a:ea typeface="Segoe UI" pitchFamily="34" charset="0"/>
              <a:cs typeface="Segoe UI" pitchFamily="34" charset="0"/>
            </a:endParaRPr>
          </a:p>
        </p:txBody>
      </p:sp>
      <p:cxnSp>
        <p:nvCxnSpPr>
          <p:cNvPr id="58" name="Straight Arrow Connector 704"/>
          <p:cNvCxnSpPr/>
          <p:nvPr/>
        </p:nvCxnSpPr>
        <p:spPr>
          <a:xfrm flipH="1" flipV="1">
            <a:off x="5055205" y="2354606"/>
            <a:ext cx="4925303" cy="680208"/>
          </a:xfrm>
          <a:prstGeom prst="bentConnector5">
            <a:avLst>
              <a:gd name="adj1" fmla="val 15618"/>
              <a:gd name="adj2" fmla="val -68806"/>
              <a:gd name="adj3" fmla="val 66428"/>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59" name="Rectangle 58"/>
          <p:cNvSpPr/>
          <p:nvPr/>
        </p:nvSpPr>
        <p:spPr bwMode="auto">
          <a:xfrm>
            <a:off x="6917980" y="4850391"/>
            <a:ext cx="1493785" cy="152923"/>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598187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0" y="2183651"/>
            <a:ext cx="7076544" cy="3066444"/>
          </a:xfrm>
        </p:spPr>
        <p:txBody>
          <a:bodyPr>
            <a:normAutofit/>
          </a:bodyPr>
          <a:lstStyle/>
          <a:p>
            <a:pPr lvl="0" defTabSz="914102" fontAlgn="base">
              <a:spcAft>
                <a:spcPct val="0"/>
              </a:spcAft>
              <a:defRPr/>
            </a:pPr>
            <a:r>
              <a:rPr lang="en-US" sz="4000" kern="0" dirty="0">
                <a:solidFill>
                  <a:schemeClr val="bg2"/>
                </a:solidFill>
                <a:ea typeface="Segoe UI" pitchFamily="34" charset="0"/>
                <a:cs typeface="Segoe UI" pitchFamily="34" charset="0"/>
              </a:rPr>
              <a:t>Predictive analytics</a:t>
            </a:r>
            <a:br>
              <a:rPr lang="en-US" sz="4400" kern="0" dirty="0">
                <a:solidFill>
                  <a:schemeClr val="bg2"/>
                </a:solidFill>
                <a:ea typeface="Segoe UI" pitchFamily="34" charset="0"/>
                <a:cs typeface="Segoe UI" pitchFamily="34" charset="0"/>
              </a:rPr>
            </a:br>
            <a:r>
              <a:rPr lang="en-US" kern="0" dirty="0">
                <a:solidFill>
                  <a:schemeClr val="bg2"/>
                </a:solidFill>
                <a:ea typeface="Segoe UI" pitchFamily="34" charset="0"/>
                <a:cs typeface="Segoe UI" pitchFamily="34" charset="0"/>
              </a:rPr>
              <a:t>Azure Machine Learning</a:t>
            </a:r>
            <a:endParaRPr lang="en-US" sz="8800" dirty="0">
              <a:solidFill>
                <a:schemeClr val="bg2"/>
              </a:solidFill>
            </a:endParaRPr>
          </a:p>
        </p:txBody>
      </p:sp>
      <p:sp>
        <p:nvSpPr>
          <p:cNvPr id="9" name="TextBox 8"/>
          <p:cNvSpPr txBox="1"/>
          <p:nvPr/>
        </p:nvSpPr>
        <p:spPr>
          <a:xfrm>
            <a:off x="710119" y="5628596"/>
            <a:ext cx="1148188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Learn more at: </a:t>
            </a:r>
            <a:r>
              <a:rPr lang="en-US" sz="2400" dirty="0">
                <a:solidFill>
                  <a:schemeClr val="bg1"/>
                </a:solidFill>
                <a:hlinkClick r:id="rId3"/>
              </a:rPr>
              <a:t>https://azure.microsoft.com/en-au/services/machine-learning/</a:t>
            </a:r>
            <a:r>
              <a:rPr lang="en-US" sz="2400" dirty="0">
                <a:solidFill>
                  <a:schemeClr val="bg1"/>
                </a:solidFill>
              </a:rPr>
              <a:t>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151" y="2235163"/>
            <a:ext cx="2387674" cy="2387674"/>
          </a:xfrm>
          <a:prstGeom prst="rect">
            <a:avLst/>
          </a:prstGeom>
        </p:spPr>
      </p:pic>
    </p:spTree>
    <p:extLst>
      <p:ext uri="{BB962C8B-B14F-4D97-AF65-F5344CB8AC3E}">
        <p14:creationId xmlns:p14="http://schemas.microsoft.com/office/powerpoint/2010/main" val="222175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predictive analytics</a:t>
            </a:r>
          </a:p>
        </p:txBody>
      </p:sp>
      <p:sp>
        <p:nvSpPr>
          <p:cNvPr id="3" name="Text Placeholder 2"/>
          <p:cNvSpPr>
            <a:spLocks noGrp="1"/>
          </p:cNvSpPr>
          <p:nvPr>
            <p:ph type="body" sz="quarter" idx="10"/>
          </p:nvPr>
        </p:nvSpPr>
        <p:spPr>
          <a:xfrm>
            <a:off x="268928" y="1299992"/>
            <a:ext cx="11653834" cy="5266496"/>
          </a:xfrm>
          <a:solidFill>
            <a:schemeClr val="bg1">
              <a:lumMod val="95000"/>
            </a:schemeClr>
          </a:solidFill>
        </p:spPr>
        <p:txBody>
          <a:bodyPr vert="horz" wrap="square" lIns="89642" tIns="44821" rIns="89642" bIns="44821" rtlCol="0">
            <a:noAutofit/>
          </a:bodyPr>
          <a:lstStyle/>
          <a:p>
            <a:r>
              <a:rPr lang="en-US" sz="2745" dirty="0">
                <a:solidFill>
                  <a:schemeClr val="tx1"/>
                </a:solidFill>
                <a:latin typeface="Segoe UI Semibold" panose="020B0702040204020203" pitchFamily="34" charset="0"/>
                <a:cs typeface="Segoe UI Semibold" panose="020B0702040204020203" pitchFamily="34" charset="0"/>
              </a:rPr>
              <a:t>Empower with proactive analysis</a:t>
            </a:r>
          </a:p>
          <a:p>
            <a:pPr lvl="1"/>
            <a:r>
              <a:rPr lang="en-US" dirty="0">
                <a:solidFill>
                  <a:schemeClr val="tx1"/>
                </a:solidFill>
              </a:rPr>
              <a:t>Machine learning solutions enable powerful predictive analytics solutions, leveraging historical data and real time device ingestion input. </a:t>
            </a:r>
          </a:p>
          <a:p>
            <a:endParaRPr lang="en-US" dirty="0">
              <a:solidFill>
                <a:schemeClr val="tx1"/>
              </a:solidFill>
            </a:endParaRPr>
          </a:p>
        </p:txBody>
      </p:sp>
      <p:grpSp>
        <p:nvGrpSpPr>
          <p:cNvPr id="6" name="Group 5"/>
          <p:cNvGrpSpPr/>
          <p:nvPr/>
        </p:nvGrpSpPr>
        <p:grpSpPr>
          <a:xfrm>
            <a:off x="438878" y="2479473"/>
            <a:ext cx="11314248" cy="3932019"/>
            <a:chOff x="447678" y="2528695"/>
            <a:chExt cx="11541122" cy="401086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8" y="2528695"/>
              <a:ext cx="11541122" cy="4010864"/>
            </a:xfrm>
            <a:prstGeom prst="rect">
              <a:avLst/>
            </a:prstGeom>
          </p:spPr>
        </p:pic>
        <p:sp>
          <p:nvSpPr>
            <p:cNvPr id="4" name="Rectangle 3"/>
            <p:cNvSpPr/>
            <p:nvPr/>
          </p:nvSpPr>
          <p:spPr bwMode="auto">
            <a:xfrm>
              <a:off x="2139855" y="2528695"/>
              <a:ext cx="8156448" cy="77724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solidFill>
                    <a:srgbClr val="FFFFFF"/>
                  </a:solidFill>
                  <a:latin typeface="Segoe UI"/>
                  <a:ea typeface="Segoe UI" pitchFamily="34" charset="0"/>
                  <a:cs typeface="Segoe UI" pitchFamily="34" charset="0"/>
                </a:rPr>
                <a:t>Predictive Maintenance Warning</a:t>
              </a:r>
            </a:p>
            <a:p>
              <a:pPr algn="ctr" defTabSz="914102" fontAlgn="base">
                <a:lnSpc>
                  <a:spcPct val="90000"/>
                </a:lnSpc>
                <a:spcBef>
                  <a:spcPct val="0"/>
                </a:spcBef>
                <a:spcAft>
                  <a:spcPct val="0"/>
                </a:spcAft>
                <a:defRPr/>
              </a:pPr>
              <a:r>
                <a:rPr lang="en-US" sz="1765" dirty="0">
                  <a:solidFill>
                    <a:srgbClr val="FFFFFF"/>
                  </a:solidFill>
                  <a:latin typeface="Segoe UI"/>
                  <a:ea typeface="Segoe UI" pitchFamily="34" charset="0"/>
                  <a:cs typeface="Segoe UI" pitchFamily="34" charset="0"/>
                </a:rPr>
                <a:t>Scheduled Maintenance Alert – Asset Sensors Indicate Critical Failure in (6) Days.</a:t>
              </a:r>
            </a:p>
          </p:txBody>
        </p:sp>
      </p:grpSp>
    </p:spTree>
    <p:extLst>
      <p:ext uri="{BB962C8B-B14F-4D97-AF65-F5344CB8AC3E}">
        <p14:creationId xmlns:p14="http://schemas.microsoft.com/office/powerpoint/2010/main" val="3662968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based predictive analytics</a:t>
            </a:r>
          </a:p>
        </p:txBody>
      </p:sp>
      <p:sp>
        <p:nvSpPr>
          <p:cNvPr id="13" name="TextBox 12"/>
          <p:cNvSpPr txBox="1"/>
          <p:nvPr/>
        </p:nvSpPr>
        <p:spPr>
          <a:xfrm>
            <a:off x="269240" y="1306217"/>
            <a:ext cx="5378549" cy="5266496"/>
          </a:xfrm>
          <a:prstGeom prst="rect">
            <a:avLst/>
          </a:prstGeom>
          <a:noFill/>
        </p:spPr>
        <p:txBody>
          <a:bodyPr wrap="square" lIns="0" tIns="0" rIns="0" bIns="0" rtlCol="0">
            <a:noAutofit/>
          </a:bodyPr>
          <a:lstStyle/>
          <a:p>
            <a:pPr defTabSz="914367">
              <a:spcBef>
                <a:spcPts val="1176"/>
              </a:spcBef>
              <a:defRPr/>
            </a:pPr>
            <a:r>
              <a:rPr lang="en-US" sz="3137" dirty="0">
                <a:solidFill>
                  <a:srgbClr val="008272"/>
                </a:solidFill>
                <a:latin typeface="Segoe UI Light"/>
              </a:rPr>
              <a:t>Use ML studio to create</a:t>
            </a:r>
          </a:p>
          <a:p>
            <a:pPr marL="0" lvl="1" defTabSz="914367">
              <a:defRPr/>
            </a:pPr>
            <a:r>
              <a:rPr lang="en-US" sz="1961" dirty="0">
                <a:solidFill>
                  <a:srgbClr val="505050"/>
                </a:solidFill>
                <a:latin typeface="Segoe UI"/>
              </a:rPr>
              <a:t>Access and prepare data,</a:t>
            </a:r>
          </a:p>
          <a:p>
            <a:pPr marL="0" lvl="1" defTabSz="914367">
              <a:spcBef>
                <a:spcPts val="196"/>
              </a:spcBef>
              <a:defRPr/>
            </a:pPr>
            <a:r>
              <a:rPr lang="en-US" sz="1961" dirty="0">
                <a:solidFill>
                  <a:srgbClr val="505050"/>
                </a:solidFill>
                <a:latin typeface="Segoe UI"/>
              </a:rPr>
              <a:t>Create, test and train models</a:t>
            </a:r>
          </a:p>
          <a:p>
            <a:pPr defTabSz="914367">
              <a:spcBef>
                <a:spcPts val="1176"/>
              </a:spcBef>
              <a:defRPr/>
            </a:pPr>
            <a:r>
              <a:rPr lang="en-US" sz="3137" dirty="0">
                <a:solidFill>
                  <a:srgbClr val="008272"/>
                </a:solidFill>
                <a:latin typeface="Segoe UI Light"/>
              </a:rPr>
              <a:t>Rapid deployment</a:t>
            </a:r>
          </a:p>
          <a:p>
            <a:pPr marL="0" lvl="1" defTabSz="914367">
              <a:defRPr/>
            </a:pPr>
            <a:r>
              <a:rPr lang="en-US" sz="1961" dirty="0">
                <a:solidFill>
                  <a:srgbClr val="505050"/>
                </a:solidFill>
                <a:latin typeface="Segoe UI"/>
              </a:rPr>
              <a:t>Single click deploy to production via API service</a:t>
            </a:r>
          </a:p>
          <a:p>
            <a:pPr defTabSz="914367">
              <a:spcBef>
                <a:spcPts val="1176"/>
              </a:spcBef>
              <a:defRPr/>
            </a:pPr>
            <a:r>
              <a:rPr lang="en-US" sz="3137" dirty="0">
                <a:solidFill>
                  <a:srgbClr val="008272"/>
                </a:solidFill>
                <a:latin typeface="Segoe UI Light"/>
              </a:rPr>
              <a:t>Drag and drop algorithms </a:t>
            </a:r>
          </a:p>
          <a:p>
            <a:pPr marL="0" lvl="1" defTabSz="914367">
              <a:defRPr/>
            </a:pPr>
            <a:r>
              <a:rPr lang="en-US" sz="1961" dirty="0">
                <a:solidFill>
                  <a:srgbClr val="505050"/>
                </a:solidFill>
                <a:latin typeface="Segoe UI"/>
              </a:rPr>
              <a:t>Simple UI for straightforward algorithm creation</a:t>
            </a:r>
          </a:p>
          <a:p>
            <a:pPr defTabSz="914367">
              <a:spcBef>
                <a:spcPts val="1176"/>
              </a:spcBef>
              <a:defRPr/>
            </a:pPr>
            <a:r>
              <a:rPr lang="en-US" sz="3137" dirty="0">
                <a:solidFill>
                  <a:srgbClr val="008272"/>
                </a:solidFill>
                <a:latin typeface="Segoe UI Light"/>
              </a:rPr>
              <a:t>Algorithm libraries</a:t>
            </a:r>
          </a:p>
          <a:p>
            <a:pPr marL="0" lvl="1" defTabSz="914367">
              <a:defRPr/>
            </a:pPr>
            <a:r>
              <a:rPr lang="en-US" sz="1961" dirty="0">
                <a:solidFill>
                  <a:srgbClr val="505050"/>
                </a:solidFill>
                <a:latin typeface="Segoe UI"/>
              </a:rPr>
              <a:t>Utilize library of preconfigured algorithm solutions</a:t>
            </a:r>
          </a:p>
        </p:txBody>
      </p:sp>
      <p:sp>
        <p:nvSpPr>
          <p:cNvPr id="6" name="Content Placeholder 3"/>
          <p:cNvSpPr txBox="1">
            <a:spLocks/>
          </p:cNvSpPr>
          <p:nvPr/>
        </p:nvSpPr>
        <p:spPr>
          <a:xfrm>
            <a:off x="5867168" y="1306218"/>
            <a:ext cx="5978447" cy="4731069"/>
          </a:xfrm>
          <a:prstGeom prst="rect">
            <a:avLst/>
          </a:prstGeom>
          <a:noFill/>
        </p:spPr>
        <p:txBody>
          <a:bodyPr wrap="square" lIns="0" tIns="0" rIns="0" bIns="0" rtlCol="0">
            <a:noAutofit/>
          </a:bodyPr>
          <a:lstStyle>
            <a:defPPr>
              <a:defRPr lang="en-US"/>
            </a:defPPr>
            <a:lvl1pPr marR="0" lvl="0" indent="0" fontAlgn="auto">
              <a:lnSpc>
                <a:spcPct val="100000"/>
              </a:lnSpc>
              <a:spcBef>
                <a:spcPts val="1200"/>
              </a:spcBef>
              <a:spcAft>
                <a:spcPts val="0"/>
              </a:spcAft>
              <a:buClrTx/>
              <a:buSzTx/>
              <a:buFontTx/>
              <a:buNone/>
              <a:tabLst/>
              <a:defRPr kumimoji="0" sz="3200" b="0" i="0" u="none" strike="noStrike" cap="none" spc="0" normalizeH="0" baseline="0">
                <a:ln>
                  <a:noFill/>
                </a:ln>
                <a:solidFill>
                  <a:srgbClr val="008272"/>
                </a:solidFill>
                <a:effectLst/>
                <a:uLnTx/>
                <a:uFillTx/>
                <a:latin typeface="Segoe UI Light"/>
              </a:defRPr>
            </a:lvl1pPr>
            <a:lvl2pPr marL="0" marR="0" lvl="1"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505050"/>
                </a:solidFill>
                <a:effectLst/>
                <a:uLnTx/>
                <a:uFillTx/>
                <a:latin typeface="Segoe UI"/>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1176"/>
              </a:spcBef>
            </a:pPr>
            <a:r>
              <a:rPr lang="en-NZ" sz="3137" dirty="0"/>
              <a:t>Batch Analysis</a:t>
            </a:r>
          </a:p>
          <a:p>
            <a:pPr lvl="1" defTabSz="914367"/>
            <a:r>
              <a:rPr lang="en-NZ" sz="1961" dirty="0"/>
              <a:t>Ability to invoke (BES) Azure Web Service to use Batch Execution Activity</a:t>
            </a:r>
          </a:p>
          <a:p>
            <a:pPr lvl="1" defTabSz="914367"/>
            <a:r>
              <a:rPr lang="en-NZ" sz="1961" dirty="0"/>
              <a:t>Use Azure Data Factory to orchestrate data movement and processing</a:t>
            </a:r>
          </a:p>
          <a:p>
            <a:pPr lvl="1" defTabSz="914367"/>
            <a:r>
              <a:rPr lang="en-NZ" sz="1961" dirty="0"/>
              <a:t>Perform batch execution via ML endpoint</a:t>
            </a:r>
          </a:p>
          <a:p>
            <a:pPr lvl="1" defTabSz="914367"/>
            <a:r>
              <a:rPr lang="en-NZ" sz="1961" dirty="0"/>
              <a:t>Batch Execution Service: </a:t>
            </a:r>
            <a:r>
              <a:rPr lang="en-US" sz="1961" dirty="0"/>
              <a:t> An asynchronous service that scores a batch for data records.</a:t>
            </a:r>
            <a:endParaRPr lang="en-NZ" sz="1961" dirty="0"/>
          </a:p>
          <a:p>
            <a:pPr defTabSz="914367">
              <a:spcBef>
                <a:spcPts val="1176"/>
              </a:spcBef>
            </a:pPr>
            <a:r>
              <a:rPr lang="en-NZ" sz="3137" dirty="0"/>
              <a:t>Real-time API</a:t>
            </a:r>
          </a:p>
          <a:p>
            <a:pPr lvl="1" defTabSz="914367"/>
            <a:r>
              <a:rPr lang="en-US" sz="1961" dirty="0"/>
              <a:t>An external application communicates with an ML workflow scoring model in real time</a:t>
            </a:r>
          </a:p>
          <a:p>
            <a:pPr lvl="1" defTabSz="914367"/>
            <a:r>
              <a:rPr lang="en-US" sz="1961" dirty="0"/>
              <a:t>An ML web service call returns prediction results to an external application</a:t>
            </a:r>
          </a:p>
          <a:p>
            <a:pPr lvl="1" defTabSz="914367"/>
            <a:r>
              <a:rPr lang="en-NZ" sz="1961" dirty="0"/>
              <a:t>Request-Response Service: </a:t>
            </a:r>
            <a:r>
              <a:rPr lang="en-US" sz="1961" dirty="0"/>
              <a:t>A low latency, highly scalable service that provides an interface to your stateless models</a:t>
            </a:r>
          </a:p>
        </p:txBody>
      </p:sp>
    </p:spTree>
    <p:extLst>
      <p:ext uri="{BB962C8B-B14F-4D97-AF65-F5344CB8AC3E}">
        <p14:creationId xmlns:p14="http://schemas.microsoft.com/office/powerpoint/2010/main" val="2521154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fade">
                                      <p:cBhvr>
                                        <p:cTn id="21" dur="500"/>
                                        <p:tgtEl>
                                          <p:spTgt spid="1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animEffect transition="in" filter="fade">
                                      <p:cBhvr>
                                        <p:cTn id="34" dur="500"/>
                                        <p:tgtEl>
                                          <p:spTgt spid="1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Effect transition="in" filter="fade">
                                      <p:cBhvr>
                                        <p:cTn id="3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Combine IoT &amp; other data with advanced analytics to power 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latin typeface="Segoe UI"/>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latin typeface="Segoe UI"/>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latin typeface="Segoe UI"/>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latin typeface="Segoe UI"/>
              </a:endParaRPr>
            </a:p>
          </p:txBody>
        </p:sp>
      </p:grpSp>
      <p:sp>
        <p:nvSpPr>
          <p:cNvPr id="40" name="Title 1"/>
          <p:cNvSpPr>
            <a:spLocks noGrp="1"/>
          </p:cNvSpPr>
          <p:nvPr>
            <p:ph type="title"/>
          </p:nvPr>
        </p:nvSpPr>
        <p:spPr>
          <a:xfrm>
            <a:off x="268103" y="524944"/>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3. Business Transformation</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05" dirty="0"/>
              <a:t>AML - Drag &amp; Drop + Best in Class Algorithms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889" y="1191084"/>
            <a:ext cx="9848223" cy="5662728"/>
          </a:xfrm>
          <a:prstGeom prst="rect">
            <a:avLst/>
          </a:prstGeom>
        </p:spPr>
      </p:pic>
    </p:spTree>
    <p:extLst>
      <p:ext uri="{BB962C8B-B14F-4D97-AF65-F5344CB8AC3E}">
        <p14:creationId xmlns:p14="http://schemas.microsoft.com/office/powerpoint/2010/main" val="35560888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Microsoft Azure IoT </a:t>
            </a:r>
            <a:br>
              <a:rPr lang="en-US" sz="4000" dirty="0">
                <a:solidFill>
                  <a:schemeClr val="tx1"/>
                </a:solidFill>
              </a:rPr>
            </a:br>
            <a:br>
              <a:rPr lang="en-US" sz="4000" dirty="0">
                <a:solidFill>
                  <a:schemeClr val="tx1"/>
                </a:solidFill>
              </a:rPr>
            </a:br>
            <a:r>
              <a:rPr lang="EN-US" sz="2800" dirty="0">
                <a:latin typeface="+mn-lt"/>
              </a:rPr>
              <a:t>Technical Scenario: </a:t>
            </a:r>
            <a:br>
              <a:rPr lang="EN-US" sz="2800" dirty="0">
                <a:latin typeface="+mn-lt"/>
              </a:rPr>
            </a:br>
            <a:br>
              <a:rPr lang="EN-US" sz="2800" dirty="0">
                <a:latin typeface="+mn-lt"/>
              </a:rPr>
            </a:br>
            <a:r>
              <a:rPr lang="en-US" sz="4000" dirty="0">
                <a:solidFill>
                  <a:schemeClr val="accent5">
                    <a:lumMod val="10000"/>
                    <a:lumOff val="90000"/>
                  </a:schemeClr>
                </a:solidFill>
                <a:latin typeface="+mn-lt"/>
              </a:rPr>
              <a:t>Integrate into business systems</a:t>
            </a: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9844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buFont typeface="+mj-lt"/>
              <a:buAutoNum type="arabicPeriod"/>
              <a:defRPr/>
            </a:pPr>
            <a:r>
              <a:rPr lang="en-US" sz="2157" kern="0" dirty="0">
                <a:solidFill>
                  <a:schemeClr val="bg1"/>
                </a:solidFill>
                <a:latin typeface="Segoe UI Light" panose="020B0502040204020203" pitchFamily="34" charset="0"/>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Gateway &amp; Devices</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225"/>
            <a:r>
              <a:rPr lang="en-US" sz="2157" kern="0" dirty="0">
                <a:solidFill>
                  <a:schemeClr val="bg1"/>
                </a:solidFill>
                <a:latin typeface="Segoe UI Light" panose="020B0502040204020203" pitchFamily="34" charset="0"/>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chemeClr val="bg1"/>
                  </a:solidFill>
                  <a:latin typeface="Segoe UI"/>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a:defRPr/>
              </a:pPr>
              <a:endParaRPr lang="en-US" sz="1152" dirty="0" err="1">
                <a:solidFill>
                  <a:prstClr val="white"/>
                </a:solidFill>
                <a:latin typeface="Segoe UI"/>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4. </a:t>
            </a:r>
            <a:r>
              <a:rPr lang="en-US" sz="2353" dirty="0">
                <a:solidFill>
                  <a:schemeClr val="bg1"/>
                </a:solidFill>
                <a:latin typeface="+mj-lt"/>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Light" panose="020B0502040204020203" pitchFamily="34" charset="0"/>
                <a:cs typeface="Segoe UI Light" panose="020B0502040204020203" pitchFamily="34" charset="0"/>
              </a:rPr>
              <a:t>5. </a:t>
            </a:r>
            <a:r>
              <a:rPr lang="en-US" sz="2353" dirty="0">
                <a:solidFill>
                  <a:schemeClr val="bg1"/>
                </a:solidFill>
                <a:latin typeface="+mj-lt"/>
              </a:rPr>
              <a:t>Customize IoT Architecture</a:t>
            </a:r>
          </a:p>
        </p:txBody>
      </p:sp>
      <p:sp>
        <p:nvSpPr>
          <p:cNvPr id="2" name="TextBox 1"/>
          <p:cNvSpPr txBox="1"/>
          <p:nvPr/>
        </p:nvSpPr>
        <p:spPr>
          <a:xfrm>
            <a:off x="389455" y="6437145"/>
            <a:ext cx="4019305" cy="363946"/>
          </a:xfrm>
          <a:prstGeom prst="rect">
            <a:avLst/>
          </a:prstGeom>
          <a:noFill/>
        </p:spPr>
        <p:txBody>
          <a:bodyPr wrap="none" rtlCol="0">
            <a:spAutoFit/>
          </a:bodyPr>
          <a:lstStyle/>
          <a:p>
            <a:r>
              <a:rPr lang="en-US" sz="1765" dirty="0"/>
              <a:t>* Only applies to Predictive Maintenance</a:t>
            </a:r>
          </a:p>
        </p:txBody>
      </p:sp>
      <p:sp>
        <p:nvSpPr>
          <p:cNvPr id="70" name="Rectangle 69"/>
          <p:cNvSpPr/>
          <p:nvPr/>
        </p:nvSpPr>
        <p:spPr bwMode="auto">
          <a:xfrm>
            <a:off x="259004" y="1350587"/>
            <a:ext cx="7712036" cy="3419672"/>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280866" y="5043057"/>
            <a:ext cx="11624682" cy="1819111"/>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0986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203639" y="1517651"/>
            <a:ext cx="3822699" cy="38226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7977117" y="2324547"/>
            <a:ext cx="2275743" cy="2284232"/>
            <a:chOff x="5737007" y="-3299164"/>
            <a:chExt cx="425450" cy="427038"/>
          </a:xfrm>
          <a:solidFill>
            <a:schemeClr val="accent5"/>
          </a:solidFill>
        </p:grpSpPr>
        <p:sp>
          <p:nvSpPr>
            <p:cNvPr id="14"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sp>
          <p:nvSpPr>
            <p:cNvPr id="18"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prstClr val="black"/>
                </a:solidFill>
                <a:latin typeface="Segoe UI"/>
              </a:endParaRPr>
            </a:p>
          </p:txBody>
        </p:sp>
      </p:gr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ea typeface="Segoe UI" pitchFamily="34" charset="0"/>
                <a:cs typeface="Segoe UI" pitchFamily="34" charset="0"/>
              </a:rPr>
              <a:t>Workflow Integration</a:t>
            </a:r>
            <a:br>
              <a:rPr lang="en-US" sz="4400" kern="0" dirty="0">
                <a:ea typeface="Segoe UI" pitchFamily="34" charset="0"/>
                <a:cs typeface="Segoe UI" pitchFamily="34" charset="0"/>
              </a:rPr>
            </a:br>
            <a:r>
              <a:rPr lang="en-US" kern="0" dirty="0">
                <a:ea typeface="Segoe UI" pitchFamily="34" charset="0"/>
                <a:cs typeface="Segoe UI" pitchFamily="34" charset="0"/>
              </a:rPr>
              <a:t>Logic Apps</a:t>
            </a:r>
            <a:endParaRPr lang="en-US" sz="8800" dirty="0"/>
          </a:p>
        </p:txBody>
      </p:sp>
    </p:spTree>
    <p:extLst>
      <p:ext uri="{BB962C8B-B14F-4D97-AF65-F5344CB8AC3E}">
        <p14:creationId xmlns:p14="http://schemas.microsoft.com/office/powerpoint/2010/main" val="191452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3442" y="1190767"/>
            <a:ext cx="11851915" cy="3331537"/>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p:txBody>
          <a:bodyPr/>
          <a:lstStyle/>
          <a:p>
            <a:r>
              <a:rPr lang="en-US" dirty="0"/>
              <a:t>Integrate with business systems</a:t>
            </a:r>
          </a:p>
        </p:txBody>
      </p:sp>
      <p:sp>
        <p:nvSpPr>
          <p:cNvPr id="10" name="TextBox 9"/>
          <p:cNvSpPr txBox="1"/>
          <p:nvPr/>
        </p:nvSpPr>
        <p:spPr>
          <a:xfrm>
            <a:off x="268927" y="1190768"/>
            <a:ext cx="6012243" cy="3192390"/>
          </a:xfrm>
          <a:prstGeom prst="rect">
            <a:avLst/>
          </a:prstGeom>
          <a:noFill/>
          <a:effectLst/>
        </p:spPr>
        <p:txBody>
          <a:bodyPr wrap="square" lIns="0" tIns="0" rIns="0" bIns="0" rtlCol="0">
            <a:noAutofit/>
          </a:bodyPr>
          <a:lstStyle/>
          <a:p>
            <a:pPr defTabSz="896386">
              <a:spcBef>
                <a:spcPts val="1176"/>
              </a:spcBef>
            </a:pPr>
            <a:r>
              <a:rPr lang="en-US" sz="2800" kern="0" dirty="0">
                <a:solidFill>
                  <a:schemeClr val="accent5"/>
                </a:solidFill>
                <a:latin typeface="+mj-lt"/>
              </a:rPr>
              <a:t>Create workflows</a:t>
            </a:r>
          </a:p>
          <a:p>
            <a:pPr lvl="1" defTabSz="896386"/>
            <a:r>
              <a:rPr lang="en-US" sz="1961" kern="0" dirty="0">
                <a:solidFill>
                  <a:sysClr val="windowText" lastClr="000000"/>
                </a:solidFill>
              </a:rPr>
              <a:t>Visually create processes and workflow, automated actions and trigger responses</a:t>
            </a:r>
          </a:p>
          <a:p>
            <a:pPr defTabSz="896386">
              <a:spcBef>
                <a:spcPts val="1176"/>
              </a:spcBef>
              <a:defRPr/>
            </a:pPr>
            <a:r>
              <a:rPr lang="en-US" sz="2800" kern="0" dirty="0">
                <a:solidFill>
                  <a:schemeClr val="accent5"/>
                </a:solidFill>
                <a:latin typeface="+mj-lt"/>
              </a:rPr>
              <a:t>Cross platform</a:t>
            </a:r>
          </a:p>
          <a:p>
            <a:pPr lvl="1" defTabSz="896386"/>
            <a:r>
              <a:rPr lang="en-US" sz="1961" kern="0" dirty="0">
                <a:solidFill>
                  <a:sysClr val="windowText" lastClr="000000"/>
                </a:solidFill>
                <a:cs typeface="Segoe UI Semibold" panose="020B0702040204020203" pitchFamily="34" charset="0"/>
              </a:rPr>
              <a:t>Integrate with new, existing or custom business solutions on any platform</a:t>
            </a:r>
          </a:p>
          <a:p>
            <a:pPr defTabSz="896386">
              <a:spcBef>
                <a:spcPts val="1176"/>
              </a:spcBef>
              <a:defRPr/>
            </a:pPr>
            <a:r>
              <a:rPr lang="en-US" sz="2800" kern="0" dirty="0">
                <a:solidFill>
                  <a:schemeClr val="accent5"/>
                </a:solidFill>
                <a:latin typeface="+mj-lt"/>
              </a:rPr>
              <a:t>Connect to on-premises data</a:t>
            </a:r>
          </a:p>
          <a:p>
            <a:pPr lvl="1" defTabSz="896386"/>
            <a:r>
              <a:rPr lang="en-US" sz="1961" kern="0" dirty="0">
                <a:solidFill>
                  <a:sysClr val="windowText" lastClr="000000"/>
                </a:solidFill>
              </a:rPr>
              <a:t>Utilize on-</a:t>
            </a:r>
            <a:r>
              <a:rPr lang="en-US" sz="1961" kern="0" dirty="0" err="1">
                <a:solidFill>
                  <a:sysClr val="windowText" lastClr="000000"/>
                </a:solidFill>
              </a:rPr>
              <a:t>prem</a:t>
            </a:r>
            <a:r>
              <a:rPr lang="en-US" sz="1961" kern="0" dirty="0">
                <a:solidFill>
                  <a:sysClr val="windowText" lastClr="000000"/>
                </a:solidFill>
              </a:rPr>
              <a:t>/cloud hybrid integration solutions</a:t>
            </a:r>
          </a:p>
          <a:p>
            <a:pPr defTabSz="896386">
              <a:spcBef>
                <a:spcPts val="1176"/>
              </a:spcBef>
              <a:defRPr/>
            </a:pPr>
            <a:r>
              <a:rPr lang="en-US" sz="3137" kern="0" dirty="0">
                <a:solidFill>
                  <a:schemeClr val="accent4"/>
                </a:solidFill>
                <a:latin typeface="+mj-lt"/>
              </a:rPr>
              <a:t> </a:t>
            </a:r>
            <a:endParaRPr lang="en-US" sz="1961" kern="0" dirty="0">
              <a:solidFill>
                <a:sysClr val="windowText" lastClr="000000"/>
              </a:solidFill>
            </a:endParaRPr>
          </a:p>
          <a:p>
            <a:pPr defTabSz="896386"/>
            <a:endParaRPr lang="en-US" sz="1961" kern="0" dirty="0">
              <a:solidFill>
                <a:sysClr val="windowText" lastClr="000000"/>
              </a:solidFill>
            </a:endParaRPr>
          </a:p>
        </p:txBody>
      </p:sp>
      <p:sp>
        <p:nvSpPr>
          <p:cNvPr id="5" name="Text Placeholder 2"/>
          <p:cNvSpPr txBox="1">
            <a:spLocks/>
          </p:cNvSpPr>
          <p:nvPr/>
        </p:nvSpPr>
        <p:spPr>
          <a:xfrm>
            <a:off x="6096848" y="4671389"/>
            <a:ext cx="5938509" cy="2016739"/>
          </a:xfrm>
          <a:prstGeom prst="rect">
            <a:avLst/>
          </a:prstGeom>
        </p:spPr>
        <p:txBody>
          <a:bodyPr lIns="179234" tIns="143387" rIns="179234"/>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sz="2800" dirty="0">
                <a:solidFill>
                  <a:schemeClr val="accent5"/>
                </a:solidFill>
              </a:rPr>
              <a:t>Cloud APIs and platform functionality</a:t>
            </a:r>
          </a:p>
          <a:p>
            <a:pPr marL="274320" lvl="1" indent="-224011">
              <a:spcBef>
                <a:spcPts val="0"/>
              </a:spcBef>
            </a:pPr>
            <a:r>
              <a:rPr sz="1961" dirty="0">
                <a:gradFill>
                  <a:gsLst>
                    <a:gs pos="18841">
                      <a:srgbClr val="505050"/>
                    </a:gs>
                    <a:gs pos="64000">
                      <a:srgbClr val="505050"/>
                    </a:gs>
                  </a:gsLst>
                  <a:lin ang="5400000" scaled="0"/>
                </a:gradFill>
              </a:rPr>
              <a:t>Dozens of built-in connectors</a:t>
            </a:r>
          </a:p>
          <a:p>
            <a:pPr marL="274320" lvl="1" indent="-224011">
              <a:spcBef>
                <a:spcPts val="0"/>
              </a:spcBef>
            </a:pPr>
            <a:r>
              <a:rPr sz="1961" dirty="0">
                <a:gradFill>
                  <a:gsLst>
                    <a:gs pos="18841">
                      <a:srgbClr val="505050"/>
                    </a:gs>
                    <a:gs pos="64000">
                      <a:srgbClr val="505050"/>
                    </a:gs>
                  </a:gsLst>
                  <a:lin ang="5400000" scaled="0"/>
                </a:gradFill>
              </a:rPr>
              <a:t>Hosted and managed within the platform</a:t>
            </a:r>
          </a:p>
          <a:p>
            <a:pPr marL="274320" lvl="1" indent="-224011">
              <a:spcBef>
                <a:spcPts val="0"/>
              </a:spcBef>
            </a:pPr>
            <a:r>
              <a:rPr sz="1961" dirty="0">
                <a:gradFill>
                  <a:gsLst>
                    <a:gs pos="18841">
                      <a:srgbClr val="505050"/>
                    </a:gs>
                    <a:gs pos="64000">
                      <a:srgbClr val="505050"/>
                    </a:gs>
                  </a:gsLst>
                  <a:lin ang="5400000" scaled="0"/>
                </a:gradFill>
              </a:rPr>
              <a:t>Scales to meet your needs </a:t>
            </a:r>
          </a:p>
          <a:p>
            <a:pPr marL="274320" lvl="1" indent="-224011">
              <a:spcBef>
                <a:spcPts val="0"/>
              </a:spcBef>
            </a:pPr>
            <a:r>
              <a:rPr sz="1961" dirty="0">
                <a:gradFill>
                  <a:gsLst>
                    <a:gs pos="18841">
                      <a:srgbClr val="505050"/>
                    </a:gs>
                    <a:gs pos="64000">
                      <a:srgbClr val="505050"/>
                    </a:gs>
                  </a:gsLst>
                  <a:lin ang="5400000" scaled="0"/>
                </a:gradFill>
              </a:rPr>
              <a:t>First class designer experience</a:t>
            </a:r>
          </a:p>
          <a:p>
            <a:pPr marL="274320" lvl="1" indent="-224011">
              <a:spcBef>
                <a:spcPts val="0"/>
              </a:spcBef>
            </a:pPr>
            <a:r>
              <a:rPr sz="1961" dirty="0">
                <a:gradFill>
                  <a:gsLst>
                    <a:gs pos="18841">
                      <a:srgbClr val="505050"/>
                    </a:gs>
                    <a:gs pos="64000">
                      <a:srgbClr val="505050"/>
                    </a:gs>
                  </a:gsLst>
                  <a:lin ang="5400000" scaled="0"/>
                </a:gradFill>
              </a:rPr>
              <a:t>Rapid development</a:t>
            </a:r>
          </a:p>
        </p:txBody>
      </p:sp>
      <p:sp>
        <p:nvSpPr>
          <p:cNvPr id="6" name="Text Placeholder 2"/>
          <p:cNvSpPr txBox="1">
            <a:spLocks/>
          </p:cNvSpPr>
          <p:nvPr/>
        </p:nvSpPr>
        <p:spPr>
          <a:xfrm>
            <a:off x="1186214" y="4689353"/>
            <a:ext cx="4775224" cy="1980809"/>
          </a:xfrm>
          <a:prstGeom prst="rect">
            <a:avLst/>
          </a:prstGeom>
        </p:spPr>
        <p:txBody>
          <a:bodyPr vert="horz" wrap="square" lIns="179234" tIns="143387" rIns="179234" bIns="89604"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4">
              <a:spcBef>
                <a:spcPct val="20000"/>
              </a:spcBef>
              <a:buClrTx/>
              <a:buNone/>
            </a:pPr>
            <a:r>
              <a:rPr lang="en-US" sz="2800" dirty="0">
                <a:solidFill>
                  <a:schemeClr val="accent5"/>
                </a:solidFill>
              </a:rPr>
              <a:t>API connections</a:t>
            </a:r>
          </a:p>
          <a:p>
            <a:pPr marL="224011" lvl="1" indent="-224011" defTabSz="896009">
              <a:spcBef>
                <a:spcPts val="0"/>
              </a:spcBef>
            </a:pPr>
            <a:r>
              <a:rPr sz="1961" dirty="0">
                <a:gradFill>
                  <a:gsLst>
                    <a:gs pos="18841">
                      <a:srgbClr val="505050"/>
                    </a:gs>
                    <a:gs pos="64000">
                      <a:srgbClr val="505050"/>
                    </a:gs>
                  </a:gsLst>
                  <a:lin ang="5400000" scaled="0"/>
                </a:gradFill>
              </a:rPr>
              <a:t>Authenticate once and reuse</a:t>
            </a:r>
          </a:p>
          <a:p>
            <a:pPr marL="224011" lvl="1" indent="-224011" defTabSz="896009">
              <a:spcBef>
                <a:spcPts val="0"/>
              </a:spcBef>
            </a:pPr>
            <a:r>
              <a:rPr sz="1961" dirty="0">
                <a:gradFill>
                  <a:gsLst>
                    <a:gs pos="18841">
                      <a:srgbClr val="505050"/>
                    </a:gs>
                    <a:gs pos="64000">
                      <a:srgbClr val="505050"/>
                    </a:gs>
                  </a:gsLst>
                  <a:lin ang="5400000" scaled="0"/>
                </a:gradFill>
              </a:rPr>
              <a:t>Differentiate connection configuration</a:t>
            </a:r>
          </a:p>
          <a:p>
            <a:pPr marL="224011" lvl="1" indent="-224011" defTabSz="896009">
              <a:spcBef>
                <a:spcPts val="0"/>
              </a:spcBef>
            </a:pPr>
            <a:r>
              <a:rPr sz="1961" dirty="0">
                <a:gradFill>
                  <a:gsLst>
                    <a:gs pos="18841">
                      <a:srgbClr val="505050"/>
                    </a:gs>
                    <a:gs pos="64000">
                      <a:srgbClr val="505050"/>
                    </a:gs>
                  </a:gsLst>
                  <a:lin ang="5400000" scaled="0"/>
                </a:gradFill>
              </a:rPr>
              <a:t>Simple to deploy</a:t>
            </a:r>
          </a:p>
          <a:p>
            <a:pPr marL="224011" lvl="1" indent="-224011" defTabSz="896009">
              <a:spcBef>
                <a:spcPts val="0"/>
              </a:spcBef>
            </a:pPr>
            <a:r>
              <a:rPr lang="en-US" sz="1961" dirty="0">
                <a:gradFill>
                  <a:gsLst>
                    <a:gs pos="18841">
                      <a:srgbClr val="505050"/>
                    </a:gs>
                    <a:gs pos="64000">
                      <a:srgbClr val="505050"/>
                    </a:gs>
                  </a:gsLst>
                  <a:lin ang="5400000" scaled="0"/>
                </a:gradFill>
              </a:rPr>
              <a:t>Portal experience for managing API Connections</a:t>
            </a:r>
            <a:endParaRPr sz="1961" dirty="0">
              <a:gradFill>
                <a:gsLst>
                  <a:gs pos="18841">
                    <a:srgbClr val="505050"/>
                  </a:gs>
                  <a:gs pos="64000">
                    <a:srgbClr val="505050"/>
                  </a:gs>
                </a:gsLst>
                <a:lin ang="5400000" scaled="0"/>
              </a:gradFill>
            </a:endParaRPr>
          </a:p>
        </p:txBody>
      </p:sp>
      <p:sp>
        <p:nvSpPr>
          <p:cNvPr id="3" name="TextBox 2"/>
          <p:cNvSpPr txBox="1"/>
          <p:nvPr/>
        </p:nvSpPr>
        <p:spPr>
          <a:xfrm rot="16200000">
            <a:off x="-250621" y="5650011"/>
            <a:ext cx="1735488" cy="73866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Managed Connectors</a:t>
            </a:r>
          </a:p>
        </p:txBody>
      </p:sp>
      <p:pic>
        <p:nvPicPr>
          <p:cNvPr id="8" name="Picture 7"/>
          <p:cNvPicPr>
            <a:picLocks noChangeAspect="1"/>
          </p:cNvPicPr>
          <p:nvPr/>
        </p:nvPicPr>
        <p:blipFill>
          <a:blip r:embed="rId3"/>
          <a:stretch>
            <a:fillRect/>
          </a:stretch>
        </p:blipFill>
        <p:spPr>
          <a:xfrm>
            <a:off x="183442" y="4678894"/>
            <a:ext cx="938423" cy="906483"/>
          </a:xfrm>
          <a:prstGeom prst="rect">
            <a:avLst/>
          </a:prstGeom>
          <a:solidFill>
            <a:schemeClr val="accent5"/>
          </a:solidFill>
        </p:spPr>
      </p:pic>
      <p:sp>
        <p:nvSpPr>
          <p:cNvPr id="9" name="TextBox 8"/>
          <p:cNvSpPr txBox="1"/>
          <p:nvPr/>
        </p:nvSpPr>
        <p:spPr>
          <a:xfrm>
            <a:off x="6281171" y="1241482"/>
            <a:ext cx="5754186" cy="3476483"/>
          </a:xfrm>
          <a:prstGeom prst="rect">
            <a:avLst/>
          </a:prstGeom>
          <a:noFill/>
          <a:effectLst/>
        </p:spPr>
        <p:txBody>
          <a:bodyPr wrap="square" lIns="0" tIns="0" rIns="0" bIns="0" rtlCol="0">
            <a:noAutofit/>
          </a:bodyPr>
          <a:lstStyle/>
          <a:p>
            <a:pPr defTabSz="896386">
              <a:spcBef>
                <a:spcPts val="1176"/>
              </a:spcBef>
            </a:pPr>
            <a:r>
              <a:rPr lang="en-US" sz="2800" kern="0" dirty="0">
                <a:solidFill>
                  <a:schemeClr val="accent5"/>
                </a:solidFill>
                <a:latin typeface="+mj-lt"/>
              </a:rPr>
              <a:t>Standard and custom connectors</a:t>
            </a:r>
          </a:p>
          <a:p>
            <a:pPr lvl="1" defTabSz="896386"/>
            <a:r>
              <a:rPr lang="en-US" sz="1961" kern="0" dirty="0">
                <a:solidFill>
                  <a:sysClr val="windowText" lastClr="000000"/>
                </a:solidFill>
              </a:rPr>
              <a:t>Library of supported external connectors, or create custom ones</a:t>
            </a:r>
          </a:p>
          <a:p>
            <a:pPr defTabSz="896386">
              <a:spcBef>
                <a:spcPts val="1176"/>
              </a:spcBef>
              <a:defRPr/>
            </a:pPr>
            <a:r>
              <a:rPr lang="en-US" sz="2800" kern="0" dirty="0">
                <a:solidFill>
                  <a:schemeClr val="accent5"/>
                </a:solidFill>
                <a:latin typeface="+mj-lt"/>
              </a:rPr>
              <a:t>Line of business integration</a:t>
            </a:r>
          </a:p>
          <a:p>
            <a:pPr lvl="1" defTabSz="896386"/>
            <a:r>
              <a:rPr lang="en-US" sz="1961" kern="0" dirty="0">
                <a:solidFill>
                  <a:sysClr val="windowText" lastClr="000000"/>
                </a:solidFill>
              </a:rPr>
              <a:t>Push intelligence, alerts and alarms to existing </a:t>
            </a:r>
            <a:r>
              <a:rPr lang="en-US" sz="1961" kern="0" dirty="0" err="1">
                <a:solidFill>
                  <a:sysClr val="windowText" lastClr="000000"/>
                </a:solidFill>
              </a:rPr>
              <a:t>LoB</a:t>
            </a:r>
            <a:r>
              <a:rPr lang="en-US" sz="1961" kern="0" dirty="0">
                <a:solidFill>
                  <a:sysClr val="windowText" lastClr="000000"/>
                </a:solidFill>
              </a:rPr>
              <a:t> dashboards or solutions</a:t>
            </a:r>
          </a:p>
          <a:p>
            <a:pPr defTabSz="896386">
              <a:spcBef>
                <a:spcPts val="1176"/>
              </a:spcBef>
              <a:defRPr/>
            </a:pPr>
            <a:r>
              <a:rPr lang="en-US" sz="2800" kern="0" dirty="0">
                <a:solidFill>
                  <a:schemeClr val="accent5"/>
                </a:solidFill>
                <a:latin typeface="+mj-lt"/>
              </a:rPr>
              <a:t>Highly automated</a:t>
            </a:r>
          </a:p>
          <a:p>
            <a:pPr lvl="1" defTabSz="896386"/>
            <a:r>
              <a:rPr lang="en-US" sz="1961" kern="0" dirty="0">
                <a:solidFill>
                  <a:sysClr val="windowText" lastClr="000000"/>
                </a:solidFill>
              </a:rPr>
              <a:t>Automate EA, B2B and business processes</a:t>
            </a:r>
          </a:p>
        </p:txBody>
      </p:sp>
    </p:spTree>
    <p:extLst>
      <p:ext uri="{BB962C8B-B14F-4D97-AF65-F5344CB8AC3E}">
        <p14:creationId xmlns:p14="http://schemas.microsoft.com/office/powerpoint/2010/main" val="283844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animEffect transition="in" filter="fade">
                                      <p:cBhvr>
                                        <p:cTn id="29" dur="500"/>
                                        <p:tgtEl>
                                          <p:spTgt spid="10">
                                            <p:txEl>
                                              <p:pRg st="6" end="6"/>
                                            </p:txEl>
                                          </p:spTgt>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750"/>
                                  </p:stCondLst>
                                  <p:childTnLst>
                                    <p:animMotion origin="layout" path="M 1.73602E-6 4.72084E-6 L 1.73602E-6 0.0665 " pathEditMode="relative" rAng="0" ptsTypes="AA">
                                      <p:cBhvr>
                                        <p:cTn id="34" dur="700" spd="-100000" fill="hold"/>
                                        <p:tgtEl>
                                          <p:spTgt spid="5"/>
                                        </p:tgtEl>
                                        <p:attrNameLst>
                                          <p:attrName>ppt_x</p:attrName>
                                          <p:attrName>ppt_y</p:attrName>
                                        </p:attrNameLst>
                                      </p:cBhvr>
                                      <p:rCtr x="0" y="3314"/>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42" presetClass="path" presetSubtype="0" decel="100000" fill="hold" grpId="1" nodeType="withEffect">
                                  <p:stCondLst>
                                    <p:cond delay="0"/>
                                  </p:stCondLst>
                                  <p:childTnLst>
                                    <p:animMotion origin="layout" path="M -1.4552E-6 -8.71539E-7 L -1.4552E-6 0.0665 " pathEditMode="relative" rAng="0" ptsTypes="AA">
                                      <p:cBhvr>
                                        <p:cTn id="41" dur="700" spd="-100000" fill="hold"/>
                                        <p:tgtEl>
                                          <p:spTgt spid="6"/>
                                        </p:tgtEl>
                                        <p:attrNameLst>
                                          <p:attrName>ppt_x</p:attrName>
                                          <p:attrName>ppt_y</p:attrName>
                                        </p:attrNameLst>
                                      </p:cBhvr>
                                      <p:rCtr x="0" y="3314"/>
                                    </p:animMotion>
                                  </p:childTnLst>
                                </p:cTn>
                              </p:par>
                              <p:par>
                                <p:cTn id="42" presetID="10" presetClass="entr" presetSubtype="0" fill="hold" nodeType="withEffect">
                                  <p:stCondLst>
                                    <p:cond delay="0"/>
                                  </p:stCondLst>
                                  <p:childTnLst>
                                    <p:set>
                                      <p:cBhvr>
                                        <p:cTn id="43" dur="1" fill="hold">
                                          <p:stCondLst>
                                            <p:cond delay="0"/>
                                          </p:stCondLst>
                                        </p:cTn>
                                        <p:tgtEl>
                                          <p:spTgt spid="9">
                                            <p:txEl>
                                              <p:pRg st="0" end="0"/>
                                            </p:txEl>
                                          </p:spTgt>
                                        </p:tgtEl>
                                        <p:attrNameLst>
                                          <p:attrName>style.visibility</p:attrName>
                                        </p:attrNameLst>
                                      </p:cBhvr>
                                      <p:to>
                                        <p:strVal val="visible"/>
                                      </p:to>
                                    </p:set>
                                    <p:animEffect transition="in" filter="fade">
                                      <p:cBhvr>
                                        <p:cTn id="44" dur="500"/>
                                        <p:tgtEl>
                                          <p:spTgt spid="9">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Effect transition="in" filter="fade">
                                      <p:cBhvr>
                                        <p:cTn id="47" dur="500"/>
                                        <p:tgtEl>
                                          <p:spTgt spid="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
                                            <p:txEl>
                                              <p:pRg st="2" end="2"/>
                                            </p:txEl>
                                          </p:spTgt>
                                        </p:tgtEl>
                                        <p:attrNameLst>
                                          <p:attrName>style.visibility</p:attrName>
                                        </p:attrNameLst>
                                      </p:cBhvr>
                                      <p:to>
                                        <p:strVal val="visible"/>
                                      </p:to>
                                    </p:set>
                                    <p:animEffect transition="in" filter="fade">
                                      <p:cBhvr>
                                        <p:cTn id="50" dur="500"/>
                                        <p:tgtEl>
                                          <p:spTgt spid="9">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9">
                                            <p:txEl>
                                              <p:pRg st="3" end="3"/>
                                            </p:txEl>
                                          </p:spTgt>
                                        </p:tgtEl>
                                        <p:attrNameLst>
                                          <p:attrName>style.visibility</p:attrName>
                                        </p:attrNameLst>
                                      </p:cBhvr>
                                      <p:to>
                                        <p:strVal val="visible"/>
                                      </p:to>
                                    </p:set>
                                    <p:animEffect transition="in" filter="fade">
                                      <p:cBhvr>
                                        <p:cTn id="53" dur="500"/>
                                        <p:tgtEl>
                                          <p:spTgt spid="9">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xEl>
                                              <p:pRg st="4" end="4"/>
                                            </p:txEl>
                                          </p:spTgt>
                                        </p:tgtEl>
                                        <p:attrNameLst>
                                          <p:attrName>style.visibility</p:attrName>
                                        </p:attrNameLst>
                                      </p:cBhvr>
                                      <p:to>
                                        <p:strVal val="visible"/>
                                      </p:to>
                                    </p:set>
                                    <p:animEffect transition="in" filter="fade">
                                      <p:cBhvr>
                                        <p:cTn id="56" dur="500"/>
                                        <p:tgtEl>
                                          <p:spTgt spid="9">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9">
                                            <p:txEl>
                                              <p:pRg st="5" end="5"/>
                                            </p:txEl>
                                          </p:spTgt>
                                        </p:tgtEl>
                                        <p:attrNameLst>
                                          <p:attrName>style.visibility</p:attrName>
                                        </p:attrNameLst>
                                      </p:cBhvr>
                                      <p:to>
                                        <p:strVal val="visible"/>
                                      </p:to>
                                    </p:set>
                                    <p:animEffect transition="in" filter="fade">
                                      <p:cBhvr>
                                        <p:cTn id="59"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78904" y="1570383"/>
            <a:ext cx="11897139" cy="5208103"/>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p:txBody>
          <a:bodyPr/>
          <a:lstStyle/>
          <a:p>
            <a:r>
              <a:rPr lang="en-US" dirty="0"/>
              <a:t>Integrate with business systems</a:t>
            </a:r>
          </a:p>
        </p:txBody>
      </p:sp>
      <p:sp>
        <p:nvSpPr>
          <p:cNvPr id="7" name="TextBox 6"/>
          <p:cNvSpPr txBox="1"/>
          <p:nvPr/>
        </p:nvSpPr>
        <p:spPr>
          <a:xfrm>
            <a:off x="6878577" y="1773356"/>
            <a:ext cx="5046191" cy="3752800"/>
          </a:xfrm>
          <a:prstGeom prst="rect">
            <a:avLst/>
          </a:prstGeom>
          <a:noFill/>
        </p:spPr>
        <p:txBody>
          <a:bodyPr wrap="square" lIns="0" tIns="0" rIns="0" bIns="0" rtlCol="0">
            <a:noAutofit/>
          </a:bodyPr>
          <a:lstStyle/>
          <a:p>
            <a:pPr defTabSz="896386"/>
            <a:r>
              <a:rPr lang="en-US" sz="2800" kern="0">
                <a:solidFill>
                  <a:schemeClr val="accent5"/>
                </a:solidFill>
                <a:latin typeface="Segoe UI Semilight" panose="020B0402040204020203" pitchFamily="34" charset="0"/>
                <a:cs typeface="Segoe UI Semilight" panose="020B0402040204020203" pitchFamily="34" charset="0"/>
              </a:rPr>
              <a:t>Drag </a:t>
            </a:r>
            <a:r>
              <a:rPr lang="en-US" sz="2800" kern="0" dirty="0">
                <a:solidFill>
                  <a:schemeClr val="accent5"/>
                </a:solidFill>
                <a:latin typeface="Segoe UI Semilight" panose="020B0402040204020203" pitchFamily="34" charset="0"/>
                <a:cs typeface="Segoe UI Semilight" panose="020B0402040204020203" pitchFamily="34" charset="0"/>
              </a:rPr>
              <a:t>and drop interface</a:t>
            </a:r>
          </a:p>
          <a:p>
            <a:pPr lvl="1" defTabSz="896386"/>
            <a:r>
              <a:rPr lang="en-US" kern="0" dirty="0">
                <a:solidFill>
                  <a:sysClr val="windowText" lastClr="000000"/>
                </a:solidFill>
              </a:rPr>
              <a:t>No coding</a:t>
            </a:r>
          </a:p>
          <a:p>
            <a:pPr lvl="1" defTabSz="896386"/>
            <a:r>
              <a:rPr lang="en-US" kern="0" dirty="0">
                <a:solidFill>
                  <a:sysClr val="windowText" lastClr="000000"/>
                </a:solidFill>
              </a:rPr>
              <a:t>Leverage existing templates</a:t>
            </a:r>
          </a:p>
          <a:p>
            <a:pPr lvl="1" defTabSz="896386"/>
            <a:endParaRPr lang="en-US" kern="0" dirty="0">
              <a:solidFill>
                <a:sysClr val="windowText" lastClr="000000"/>
              </a:solidFill>
            </a:endParaRPr>
          </a:p>
          <a:p>
            <a:pPr defTabSz="896386"/>
            <a:r>
              <a:rPr lang="en-US" sz="2800" kern="0" dirty="0">
                <a:solidFill>
                  <a:schemeClr val="accent5"/>
                </a:solidFill>
                <a:latin typeface="Segoe UI Semilight" panose="020B0402040204020203" pitchFamily="34" charset="0"/>
                <a:cs typeface="Segoe UI Semilight" panose="020B0402040204020203" pitchFamily="34" charset="0"/>
              </a:rPr>
              <a:t>Standard connectors</a:t>
            </a:r>
          </a:p>
          <a:p>
            <a:pPr lvl="1" defTabSz="896386"/>
            <a:r>
              <a:rPr lang="en-US" kern="0" dirty="0">
                <a:solidFill>
                  <a:sysClr val="windowText" lastClr="000000"/>
                </a:solidFill>
              </a:rPr>
              <a:t>Triggers and actions for over 60 services</a:t>
            </a:r>
          </a:p>
          <a:p>
            <a:pPr lvl="1" defTabSz="896386"/>
            <a:endParaRPr lang="en-US" kern="0" dirty="0">
              <a:solidFill>
                <a:sysClr val="windowText" lastClr="000000"/>
              </a:solidFill>
            </a:endParaRPr>
          </a:p>
          <a:p>
            <a:pPr defTabSz="896386"/>
            <a:r>
              <a:rPr lang="en-US" sz="2800" kern="0" dirty="0">
                <a:solidFill>
                  <a:schemeClr val="accent5"/>
                </a:solidFill>
                <a:latin typeface="Segoe UI Semilight" panose="020B0402040204020203" pitchFamily="34" charset="0"/>
                <a:cs typeface="Segoe UI Semilight" panose="020B0402040204020203" pitchFamily="34" charset="0"/>
              </a:rPr>
              <a:t>Enterprise connectors</a:t>
            </a:r>
          </a:p>
          <a:p>
            <a:pPr lvl="1" defTabSz="896386"/>
            <a:r>
              <a:rPr lang="en-US" kern="0" dirty="0">
                <a:solidFill>
                  <a:sysClr val="windowText" lastClr="000000"/>
                </a:solidFill>
              </a:rPr>
              <a:t>MQ &amp; SAP Connector</a:t>
            </a:r>
          </a:p>
          <a:p>
            <a:pPr lvl="1" defTabSz="896386"/>
            <a:r>
              <a:rPr lang="en-US" kern="0" dirty="0">
                <a:solidFill>
                  <a:sysClr val="windowText" lastClr="000000"/>
                </a:solidFill>
              </a:rPr>
              <a:t>B2B Scenarios</a:t>
            </a:r>
          </a:p>
          <a:p>
            <a:pPr lvl="1" defTabSz="896386"/>
            <a:r>
              <a:rPr lang="en-US" kern="0" dirty="0">
                <a:solidFill>
                  <a:sysClr val="windowText" lastClr="000000"/>
                </a:solidFill>
              </a:rPr>
              <a:t>Electronic Data Interchange</a:t>
            </a:r>
          </a:p>
          <a:p>
            <a:pPr lvl="1" defTabSz="896386"/>
            <a:endParaRPr lang="en-US" kern="0" dirty="0">
              <a:solidFill>
                <a:sysClr val="windowText" lastClr="000000"/>
              </a:solidFill>
            </a:endParaRPr>
          </a:p>
          <a:p>
            <a:pPr defTabSz="896386"/>
            <a:r>
              <a:rPr lang="en-US" sz="2800" kern="0" dirty="0">
                <a:solidFill>
                  <a:schemeClr val="accent5"/>
                </a:solidFill>
                <a:latin typeface="Segoe UI Semilight" panose="020B0402040204020203" pitchFamily="34" charset="0"/>
                <a:cs typeface="Segoe UI Semilight" panose="020B0402040204020203" pitchFamily="34" charset="0"/>
              </a:rPr>
              <a:t>Custom connectors</a:t>
            </a:r>
          </a:p>
          <a:p>
            <a:pPr lvl="1" defTabSz="896386"/>
            <a:r>
              <a:rPr lang="en-US" kern="0" dirty="0">
                <a:solidFill>
                  <a:sysClr val="windowText" lastClr="000000"/>
                </a:solidFill>
              </a:rPr>
              <a:t>Create custom connectors and API’s</a:t>
            </a:r>
          </a:p>
          <a:p>
            <a:pPr lvl="1" defTabSz="896386"/>
            <a:r>
              <a:rPr lang="en-US" sz="1961" kern="0" dirty="0">
                <a:solidFill>
                  <a:sysClr val="windowText" lastClr="000000"/>
                </a:solidFill>
              </a:rPr>
              <a:t> </a:t>
            </a:r>
          </a:p>
          <a:p>
            <a:pPr defTabSz="896386">
              <a:spcBef>
                <a:spcPts val="1176"/>
              </a:spcBef>
              <a:defRPr/>
            </a:pPr>
            <a:endParaRPr lang="en-US" sz="1961" kern="0" dirty="0">
              <a:solidFill>
                <a:sysClr val="windowText" lastClr="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68" y="2964345"/>
            <a:ext cx="857250" cy="8572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106" y="2539346"/>
            <a:ext cx="857250" cy="8572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669" y="3186036"/>
            <a:ext cx="1142857" cy="114285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941" y="4236739"/>
            <a:ext cx="857370" cy="85737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0337" y="4328893"/>
            <a:ext cx="1142857" cy="114285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4616" y="4160690"/>
            <a:ext cx="1142857" cy="114285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1266" y="1641602"/>
            <a:ext cx="1143260" cy="114326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5981" y="2090897"/>
            <a:ext cx="1142857" cy="1142857"/>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0460" y="3493113"/>
            <a:ext cx="1142857" cy="114285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7939" y="1804955"/>
            <a:ext cx="857370" cy="85737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339" y="1690996"/>
            <a:ext cx="1142857" cy="1142857"/>
          </a:xfrm>
          <a:prstGeom prst="rect">
            <a:avLst/>
          </a:prstGeom>
        </p:spPr>
      </p:pic>
    </p:spTree>
    <p:extLst>
      <p:ext uri="{BB962C8B-B14F-4D97-AF65-F5344CB8AC3E}">
        <p14:creationId xmlns:p14="http://schemas.microsoft.com/office/powerpoint/2010/main" val="310780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
            <a:ext cx="12193505" cy="6417263"/>
          </a:xfrm>
          <a:prstGeom prst="rect">
            <a:avLst/>
          </a:prstGeom>
          <a:noFill/>
        </p:spPr>
      </p:pic>
    </p:spTree>
    <p:extLst>
      <p:ext uri="{BB962C8B-B14F-4D97-AF65-F5344CB8AC3E}">
        <p14:creationId xmlns:p14="http://schemas.microsoft.com/office/powerpoint/2010/main" val="2199518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bwMode="auto">
          <a:xfrm>
            <a:off x="7203639" y="1517651"/>
            <a:ext cx="3822699" cy="38226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8033143" y="2370694"/>
            <a:ext cx="2163690" cy="2116613"/>
          </a:xfrm>
          <a:custGeom>
            <a:avLst/>
            <a:gdLst>
              <a:gd name="connsiteX0" fmla="*/ 0 w 4939831"/>
              <a:gd name="connsiteY0" fmla="*/ 2003425 h 4832351"/>
              <a:gd name="connsiteX1" fmla="*/ 1189038 w 4939831"/>
              <a:gd name="connsiteY1" fmla="*/ 2003425 h 4832351"/>
              <a:gd name="connsiteX2" fmla="*/ 1189038 w 4939831"/>
              <a:gd name="connsiteY2" fmla="*/ 2005014 h 4832351"/>
              <a:gd name="connsiteX3" fmla="*/ 4535488 w 4939831"/>
              <a:gd name="connsiteY3" fmla="*/ 2005014 h 4832351"/>
              <a:gd name="connsiteX4" fmla="*/ 4535488 w 4939831"/>
              <a:gd name="connsiteY4" fmla="*/ 2003426 h 4832351"/>
              <a:gd name="connsiteX5" fmla="*/ 4939831 w 4939831"/>
              <a:gd name="connsiteY5" fmla="*/ 2003426 h 4832351"/>
              <a:gd name="connsiteX6" fmla="*/ 4939831 w 4939831"/>
              <a:gd name="connsiteY6" fmla="*/ 2904047 h 4832351"/>
              <a:gd name="connsiteX7" fmla="*/ 4214227 w 4939831"/>
              <a:gd name="connsiteY7" fmla="*/ 3629651 h 4832351"/>
              <a:gd name="connsiteX8" fmla="*/ 3013421 w 4939831"/>
              <a:gd name="connsiteY8" fmla="*/ 3629651 h 4832351"/>
              <a:gd name="connsiteX9" fmla="*/ 3154362 w 4939831"/>
              <a:gd name="connsiteY9" fmla="*/ 4832351 h 4832351"/>
              <a:gd name="connsiteX10" fmla="*/ 1506537 w 4939831"/>
              <a:gd name="connsiteY10" fmla="*/ 3641726 h 4832351"/>
              <a:gd name="connsiteX11" fmla="*/ 2142485 w 4939831"/>
              <a:gd name="connsiteY11" fmla="*/ 3629651 h 4832351"/>
              <a:gd name="connsiteX12" fmla="*/ 777992 w 4939831"/>
              <a:gd name="connsiteY12" fmla="*/ 3629651 h 4832351"/>
              <a:gd name="connsiteX13" fmla="*/ 52388 w 4939831"/>
              <a:gd name="connsiteY13" fmla="*/ 2904047 h 4832351"/>
              <a:gd name="connsiteX14" fmla="*/ 52388 w 4939831"/>
              <a:gd name="connsiteY14" fmla="*/ 2397018 h 4832351"/>
              <a:gd name="connsiteX15" fmla="*/ 471487 w 4939831"/>
              <a:gd name="connsiteY15" fmla="*/ 2739559 h 4832351"/>
              <a:gd name="connsiteX16" fmla="*/ 471487 w 4939831"/>
              <a:gd name="connsiteY16" fmla="*/ 3065281 h 4832351"/>
              <a:gd name="connsiteX17" fmla="*/ 775494 w 4939831"/>
              <a:gd name="connsiteY17" fmla="*/ 3369288 h 4832351"/>
              <a:gd name="connsiteX18" fmla="*/ 4231481 w 4939831"/>
              <a:gd name="connsiteY18" fmla="*/ 3369288 h 4832351"/>
              <a:gd name="connsiteX19" fmla="*/ 4535488 w 4939831"/>
              <a:gd name="connsiteY19" fmla="*/ 3065281 h 4832351"/>
              <a:gd name="connsiteX20" fmla="*/ 4535488 w 4939831"/>
              <a:gd name="connsiteY20" fmla="*/ 2555877 h 4832351"/>
              <a:gd name="connsiteX21" fmla="*/ 1189038 w 4939831"/>
              <a:gd name="connsiteY21" fmla="*/ 2555877 h 4832351"/>
              <a:gd name="connsiteX22" fmla="*/ 1189038 w 4939831"/>
              <a:gd name="connsiteY22" fmla="*/ 3087688 h 4832351"/>
              <a:gd name="connsiteX23" fmla="*/ 777992 w 4939831"/>
              <a:gd name="connsiteY23" fmla="*/ 0 h 4832351"/>
              <a:gd name="connsiteX24" fmla="*/ 4214227 w 4939831"/>
              <a:gd name="connsiteY24" fmla="*/ 0 h 4832351"/>
              <a:gd name="connsiteX25" fmla="*/ 4939831 w 4939831"/>
              <a:gd name="connsiteY25" fmla="*/ 725604 h 4832351"/>
              <a:gd name="connsiteX26" fmla="*/ 4939831 w 4939831"/>
              <a:gd name="connsiteY26" fmla="*/ 1311472 h 4832351"/>
              <a:gd name="connsiteX27" fmla="*/ 4535488 w 4939831"/>
              <a:gd name="connsiteY27" fmla="*/ 980992 h 4832351"/>
              <a:gd name="connsiteX28" fmla="*/ 4535488 w 4939831"/>
              <a:gd name="connsiteY28" fmla="*/ 691371 h 4832351"/>
              <a:gd name="connsiteX29" fmla="*/ 4231481 w 4939831"/>
              <a:gd name="connsiteY29" fmla="*/ 387364 h 4832351"/>
              <a:gd name="connsiteX30" fmla="*/ 775494 w 4939831"/>
              <a:gd name="connsiteY30" fmla="*/ 387364 h 4832351"/>
              <a:gd name="connsiteX31" fmla="*/ 471487 w 4939831"/>
              <a:gd name="connsiteY31" fmla="*/ 691371 h 4832351"/>
              <a:gd name="connsiteX32" fmla="*/ 471487 w 4939831"/>
              <a:gd name="connsiteY32" fmla="*/ 1190626 h 4832351"/>
              <a:gd name="connsiteX33" fmla="*/ 3714750 w 4939831"/>
              <a:gd name="connsiteY33" fmla="*/ 1190626 h 4832351"/>
              <a:gd name="connsiteX34" fmla="*/ 3714750 w 4939831"/>
              <a:gd name="connsiteY34" fmla="*/ 657225 h 4832351"/>
              <a:gd name="connsiteX35" fmla="*/ 4903788 w 4939831"/>
              <a:gd name="connsiteY35" fmla="*/ 1741488 h 4832351"/>
              <a:gd name="connsiteX36" fmla="*/ 3778250 w 4939831"/>
              <a:gd name="connsiteY36" fmla="*/ 1741488 h 4832351"/>
              <a:gd name="connsiteX37" fmla="*/ 3778250 w 4939831"/>
              <a:gd name="connsiteY37" fmla="*/ 1741489 h 4832351"/>
              <a:gd name="connsiteX38" fmla="*/ 471487 w 4939831"/>
              <a:gd name="connsiteY38" fmla="*/ 1741489 h 4832351"/>
              <a:gd name="connsiteX39" fmla="*/ 471487 w 4939831"/>
              <a:gd name="connsiteY39" fmla="*/ 1743076 h 4832351"/>
              <a:gd name="connsiteX40" fmla="*/ 52388 w 4939831"/>
              <a:gd name="connsiteY40" fmla="*/ 1743076 h 4832351"/>
              <a:gd name="connsiteX41" fmla="*/ 52388 w 4939831"/>
              <a:gd name="connsiteY41" fmla="*/ 725604 h 4832351"/>
              <a:gd name="connsiteX42" fmla="*/ 777992 w 4939831"/>
              <a:gd name="connsiteY42" fmla="*/ 0 h 4832351"/>
              <a:gd name="connsiteX0" fmla="*/ 0 w 4939831"/>
              <a:gd name="connsiteY0" fmla="*/ 2003425 h 4832351"/>
              <a:gd name="connsiteX1" fmla="*/ 1189038 w 4939831"/>
              <a:gd name="connsiteY1" fmla="*/ 2003425 h 4832351"/>
              <a:gd name="connsiteX2" fmla="*/ 1189038 w 4939831"/>
              <a:gd name="connsiteY2" fmla="*/ 2005014 h 4832351"/>
              <a:gd name="connsiteX3" fmla="*/ 4535488 w 4939831"/>
              <a:gd name="connsiteY3" fmla="*/ 2005014 h 4832351"/>
              <a:gd name="connsiteX4" fmla="*/ 4535488 w 4939831"/>
              <a:gd name="connsiteY4" fmla="*/ 2003426 h 4832351"/>
              <a:gd name="connsiteX5" fmla="*/ 4939831 w 4939831"/>
              <a:gd name="connsiteY5" fmla="*/ 2003426 h 4832351"/>
              <a:gd name="connsiteX6" fmla="*/ 4939831 w 4939831"/>
              <a:gd name="connsiteY6" fmla="*/ 2904047 h 4832351"/>
              <a:gd name="connsiteX7" fmla="*/ 4214227 w 4939831"/>
              <a:gd name="connsiteY7" fmla="*/ 3629651 h 4832351"/>
              <a:gd name="connsiteX8" fmla="*/ 3013421 w 4939831"/>
              <a:gd name="connsiteY8" fmla="*/ 3629651 h 4832351"/>
              <a:gd name="connsiteX9" fmla="*/ 3154362 w 4939831"/>
              <a:gd name="connsiteY9" fmla="*/ 4832351 h 4832351"/>
              <a:gd name="connsiteX10" fmla="*/ 1493837 w 4939831"/>
              <a:gd name="connsiteY10" fmla="*/ 3616326 h 4832351"/>
              <a:gd name="connsiteX11" fmla="*/ 2142485 w 4939831"/>
              <a:gd name="connsiteY11" fmla="*/ 3629651 h 4832351"/>
              <a:gd name="connsiteX12" fmla="*/ 777992 w 4939831"/>
              <a:gd name="connsiteY12" fmla="*/ 3629651 h 4832351"/>
              <a:gd name="connsiteX13" fmla="*/ 52388 w 4939831"/>
              <a:gd name="connsiteY13" fmla="*/ 2904047 h 4832351"/>
              <a:gd name="connsiteX14" fmla="*/ 52388 w 4939831"/>
              <a:gd name="connsiteY14" fmla="*/ 2397018 h 4832351"/>
              <a:gd name="connsiteX15" fmla="*/ 471487 w 4939831"/>
              <a:gd name="connsiteY15" fmla="*/ 2739559 h 4832351"/>
              <a:gd name="connsiteX16" fmla="*/ 471487 w 4939831"/>
              <a:gd name="connsiteY16" fmla="*/ 3065281 h 4832351"/>
              <a:gd name="connsiteX17" fmla="*/ 775494 w 4939831"/>
              <a:gd name="connsiteY17" fmla="*/ 3369288 h 4832351"/>
              <a:gd name="connsiteX18" fmla="*/ 4231481 w 4939831"/>
              <a:gd name="connsiteY18" fmla="*/ 3369288 h 4832351"/>
              <a:gd name="connsiteX19" fmla="*/ 4535488 w 4939831"/>
              <a:gd name="connsiteY19" fmla="*/ 3065281 h 4832351"/>
              <a:gd name="connsiteX20" fmla="*/ 4535488 w 4939831"/>
              <a:gd name="connsiteY20" fmla="*/ 2555877 h 4832351"/>
              <a:gd name="connsiteX21" fmla="*/ 1189038 w 4939831"/>
              <a:gd name="connsiteY21" fmla="*/ 2555877 h 4832351"/>
              <a:gd name="connsiteX22" fmla="*/ 1189038 w 4939831"/>
              <a:gd name="connsiteY22" fmla="*/ 3087688 h 4832351"/>
              <a:gd name="connsiteX23" fmla="*/ 0 w 4939831"/>
              <a:gd name="connsiteY23" fmla="*/ 2003425 h 4832351"/>
              <a:gd name="connsiteX24" fmla="*/ 777992 w 4939831"/>
              <a:gd name="connsiteY24" fmla="*/ 0 h 4832351"/>
              <a:gd name="connsiteX25" fmla="*/ 4214227 w 4939831"/>
              <a:gd name="connsiteY25" fmla="*/ 0 h 4832351"/>
              <a:gd name="connsiteX26" fmla="*/ 4939831 w 4939831"/>
              <a:gd name="connsiteY26" fmla="*/ 725604 h 4832351"/>
              <a:gd name="connsiteX27" fmla="*/ 4939831 w 4939831"/>
              <a:gd name="connsiteY27" fmla="*/ 1311472 h 4832351"/>
              <a:gd name="connsiteX28" fmla="*/ 4535488 w 4939831"/>
              <a:gd name="connsiteY28" fmla="*/ 980992 h 4832351"/>
              <a:gd name="connsiteX29" fmla="*/ 4535488 w 4939831"/>
              <a:gd name="connsiteY29" fmla="*/ 691371 h 4832351"/>
              <a:gd name="connsiteX30" fmla="*/ 4231481 w 4939831"/>
              <a:gd name="connsiteY30" fmla="*/ 387364 h 4832351"/>
              <a:gd name="connsiteX31" fmla="*/ 775494 w 4939831"/>
              <a:gd name="connsiteY31" fmla="*/ 387364 h 4832351"/>
              <a:gd name="connsiteX32" fmla="*/ 471487 w 4939831"/>
              <a:gd name="connsiteY32" fmla="*/ 691371 h 4832351"/>
              <a:gd name="connsiteX33" fmla="*/ 471487 w 4939831"/>
              <a:gd name="connsiteY33" fmla="*/ 1190626 h 4832351"/>
              <a:gd name="connsiteX34" fmla="*/ 3714750 w 4939831"/>
              <a:gd name="connsiteY34" fmla="*/ 1190626 h 4832351"/>
              <a:gd name="connsiteX35" fmla="*/ 3714750 w 4939831"/>
              <a:gd name="connsiteY35" fmla="*/ 657225 h 4832351"/>
              <a:gd name="connsiteX36" fmla="*/ 4903788 w 4939831"/>
              <a:gd name="connsiteY36" fmla="*/ 1741488 h 4832351"/>
              <a:gd name="connsiteX37" fmla="*/ 3778250 w 4939831"/>
              <a:gd name="connsiteY37" fmla="*/ 1741488 h 4832351"/>
              <a:gd name="connsiteX38" fmla="*/ 3778250 w 4939831"/>
              <a:gd name="connsiteY38" fmla="*/ 1741489 h 4832351"/>
              <a:gd name="connsiteX39" fmla="*/ 471487 w 4939831"/>
              <a:gd name="connsiteY39" fmla="*/ 1741489 h 4832351"/>
              <a:gd name="connsiteX40" fmla="*/ 471487 w 4939831"/>
              <a:gd name="connsiteY40" fmla="*/ 1743076 h 4832351"/>
              <a:gd name="connsiteX41" fmla="*/ 52388 w 4939831"/>
              <a:gd name="connsiteY41" fmla="*/ 1743076 h 4832351"/>
              <a:gd name="connsiteX42" fmla="*/ 52388 w 4939831"/>
              <a:gd name="connsiteY42" fmla="*/ 725604 h 4832351"/>
              <a:gd name="connsiteX43" fmla="*/ 777992 w 4939831"/>
              <a:gd name="connsiteY43" fmla="*/ 0 h 4832351"/>
              <a:gd name="connsiteX0" fmla="*/ 0 w 4939831"/>
              <a:gd name="connsiteY0" fmla="*/ 2003425 h 4832351"/>
              <a:gd name="connsiteX1" fmla="*/ 1189038 w 4939831"/>
              <a:gd name="connsiteY1" fmla="*/ 2003425 h 4832351"/>
              <a:gd name="connsiteX2" fmla="*/ 1189038 w 4939831"/>
              <a:gd name="connsiteY2" fmla="*/ 2005014 h 4832351"/>
              <a:gd name="connsiteX3" fmla="*/ 4535488 w 4939831"/>
              <a:gd name="connsiteY3" fmla="*/ 2005014 h 4832351"/>
              <a:gd name="connsiteX4" fmla="*/ 4535488 w 4939831"/>
              <a:gd name="connsiteY4" fmla="*/ 2003426 h 4832351"/>
              <a:gd name="connsiteX5" fmla="*/ 4939831 w 4939831"/>
              <a:gd name="connsiteY5" fmla="*/ 2003426 h 4832351"/>
              <a:gd name="connsiteX6" fmla="*/ 4939831 w 4939831"/>
              <a:gd name="connsiteY6" fmla="*/ 2904047 h 4832351"/>
              <a:gd name="connsiteX7" fmla="*/ 4214227 w 4939831"/>
              <a:gd name="connsiteY7" fmla="*/ 3629651 h 4832351"/>
              <a:gd name="connsiteX8" fmla="*/ 3013421 w 4939831"/>
              <a:gd name="connsiteY8" fmla="*/ 3629651 h 4832351"/>
              <a:gd name="connsiteX9" fmla="*/ 3154362 w 4939831"/>
              <a:gd name="connsiteY9" fmla="*/ 4832351 h 4832351"/>
              <a:gd name="connsiteX10" fmla="*/ 1493837 w 4939831"/>
              <a:gd name="connsiteY10" fmla="*/ 3616326 h 4832351"/>
              <a:gd name="connsiteX11" fmla="*/ 777992 w 4939831"/>
              <a:gd name="connsiteY11" fmla="*/ 3629651 h 4832351"/>
              <a:gd name="connsiteX12" fmla="*/ 52388 w 4939831"/>
              <a:gd name="connsiteY12" fmla="*/ 2904047 h 4832351"/>
              <a:gd name="connsiteX13" fmla="*/ 52388 w 4939831"/>
              <a:gd name="connsiteY13" fmla="*/ 2397018 h 4832351"/>
              <a:gd name="connsiteX14" fmla="*/ 471487 w 4939831"/>
              <a:gd name="connsiteY14" fmla="*/ 2739559 h 4832351"/>
              <a:gd name="connsiteX15" fmla="*/ 471487 w 4939831"/>
              <a:gd name="connsiteY15" fmla="*/ 3065281 h 4832351"/>
              <a:gd name="connsiteX16" fmla="*/ 775494 w 4939831"/>
              <a:gd name="connsiteY16" fmla="*/ 3369288 h 4832351"/>
              <a:gd name="connsiteX17" fmla="*/ 4231481 w 4939831"/>
              <a:gd name="connsiteY17" fmla="*/ 3369288 h 4832351"/>
              <a:gd name="connsiteX18" fmla="*/ 4535488 w 4939831"/>
              <a:gd name="connsiteY18" fmla="*/ 3065281 h 4832351"/>
              <a:gd name="connsiteX19" fmla="*/ 4535488 w 4939831"/>
              <a:gd name="connsiteY19" fmla="*/ 2555877 h 4832351"/>
              <a:gd name="connsiteX20" fmla="*/ 1189038 w 4939831"/>
              <a:gd name="connsiteY20" fmla="*/ 2555877 h 4832351"/>
              <a:gd name="connsiteX21" fmla="*/ 1189038 w 4939831"/>
              <a:gd name="connsiteY21" fmla="*/ 3087688 h 4832351"/>
              <a:gd name="connsiteX22" fmla="*/ 0 w 4939831"/>
              <a:gd name="connsiteY22" fmla="*/ 2003425 h 4832351"/>
              <a:gd name="connsiteX23" fmla="*/ 777992 w 4939831"/>
              <a:gd name="connsiteY23" fmla="*/ 0 h 4832351"/>
              <a:gd name="connsiteX24" fmla="*/ 4214227 w 4939831"/>
              <a:gd name="connsiteY24" fmla="*/ 0 h 4832351"/>
              <a:gd name="connsiteX25" fmla="*/ 4939831 w 4939831"/>
              <a:gd name="connsiteY25" fmla="*/ 725604 h 4832351"/>
              <a:gd name="connsiteX26" fmla="*/ 4939831 w 4939831"/>
              <a:gd name="connsiteY26" fmla="*/ 1311472 h 4832351"/>
              <a:gd name="connsiteX27" fmla="*/ 4535488 w 4939831"/>
              <a:gd name="connsiteY27" fmla="*/ 980992 h 4832351"/>
              <a:gd name="connsiteX28" fmla="*/ 4535488 w 4939831"/>
              <a:gd name="connsiteY28" fmla="*/ 691371 h 4832351"/>
              <a:gd name="connsiteX29" fmla="*/ 4231481 w 4939831"/>
              <a:gd name="connsiteY29" fmla="*/ 387364 h 4832351"/>
              <a:gd name="connsiteX30" fmla="*/ 775494 w 4939831"/>
              <a:gd name="connsiteY30" fmla="*/ 387364 h 4832351"/>
              <a:gd name="connsiteX31" fmla="*/ 471487 w 4939831"/>
              <a:gd name="connsiteY31" fmla="*/ 691371 h 4832351"/>
              <a:gd name="connsiteX32" fmla="*/ 471487 w 4939831"/>
              <a:gd name="connsiteY32" fmla="*/ 1190626 h 4832351"/>
              <a:gd name="connsiteX33" fmla="*/ 3714750 w 4939831"/>
              <a:gd name="connsiteY33" fmla="*/ 1190626 h 4832351"/>
              <a:gd name="connsiteX34" fmla="*/ 3714750 w 4939831"/>
              <a:gd name="connsiteY34" fmla="*/ 657225 h 4832351"/>
              <a:gd name="connsiteX35" fmla="*/ 4903788 w 4939831"/>
              <a:gd name="connsiteY35" fmla="*/ 1741488 h 4832351"/>
              <a:gd name="connsiteX36" fmla="*/ 3778250 w 4939831"/>
              <a:gd name="connsiteY36" fmla="*/ 1741488 h 4832351"/>
              <a:gd name="connsiteX37" fmla="*/ 3778250 w 4939831"/>
              <a:gd name="connsiteY37" fmla="*/ 1741489 h 4832351"/>
              <a:gd name="connsiteX38" fmla="*/ 471487 w 4939831"/>
              <a:gd name="connsiteY38" fmla="*/ 1741489 h 4832351"/>
              <a:gd name="connsiteX39" fmla="*/ 471487 w 4939831"/>
              <a:gd name="connsiteY39" fmla="*/ 1743076 h 4832351"/>
              <a:gd name="connsiteX40" fmla="*/ 52388 w 4939831"/>
              <a:gd name="connsiteY40" fmla="*/ 1743076 h 4832351"/>
              <a:gd name="connsiteX41" fmla="*/ 52388 w 4939831"/>
              <a:gd name="connsiteY41" fmla="*/ 725604 h 4832351"/>
              <a:gd name="connsiteX42" fmla="*/ 777992 w 4939831"/>
              <a:gd name="connsiteY42" fmla="*/ 0 h 483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939831" h="4832351">
                <a:moveTo>
                  <a:pt x="0" y="2003425"/>
                </a:moveTo>
                <a:lnTo>
                  <a:pt x="1189038" y="2003425"/>
                </a:lnTo>
                <a:lnTo>
                  <a:pt x="1189038" y="2005014"/>
                </a:lnTo>
                <a:lnTo>
                  <a:pt x="4535488" y="2005014"/>
                </a:lnTo>
                <a:lnTo>
                  <a:pt x="4535488" y="2003426"/>
                </a:lnTo>
                <a:lnTo>
                  <a:pt x="4939831" y="2003426"/>
                </a:lnTo>
                <a:lnTo>
                  <a:pt x="4939831" y="2904047"/>
                </a:lnTo>
                <a:cubicBezTo>
                  <a:pt x="4939831" y="3304787"/>
                  <a:pt x="4614967" y="3629651"/>
                  <a:pt x="4214227" y="3629651"/>
                </a:cubicBezTo>
                <a:lnTo>
                  <a:pt x="3013421" y="3629651"/>
                </a:lnTo>
                <a:lnTo>
                  <a:pt x="3154362" y="4832351"/>
                </a:lnTo>
                <a:lnTo>
                  <a:pt x="1493837" y="3616326"/>
                </a:lnTo>
                <a:lnTo>
                  <a:pt x="777992" y="3629651"/>
                </a:lnTo>
                <a:cubicBezTo>
                  <a:pt x="377252" y="3629651"/>
                  <a:pt x="52388" y="3304787"/>
                  <a:pt x="52388" y="2904047"/>
                </a:cubicBezTo>
                <a:lnTo>
                  <a:pt x="52388" y="2397018"/>
                </a:lnTo>
                <a:lnTo>
                  <a:pt x="471487" y="2739559"/>
                </a:lnTo>
                <a:lnTo>
                  <a:pt x="471487" y="3065281"/>
                </a:lnTo>
                <a:cubicBezTo>
                  <a:pt x="471487" y="3233179"/>
                  <a:pt x="607596" y="3369288"/>
                  <a:pt x="775494" y="3369288"/>
                </a:cubicBezTo>
                <a:lnTo>
                  <a:pt x="4231481" y="3369288"/>
                </a:lnTo>
                <a:cubicBezTo>
                  <a:pt x="4399379" y="3369288"/>
                  <a:pt x="4535488" y="3233179"/>
                  <a:pt x="4535488" y="3065281"/>
                </a:cubicBezTo>
                <a:lnTo>
                  <a:pt x="4535488" y="2555877"/>
                </a:lnTo>
                <a:lnTo>
                  <a:pt x="1189038" y="2555877"/>
                </a:lnTo>
                <a:lnTo>
                  <a:pt x="1189038" y="3087688"/>
                </a:lnTo>
                <a:lnTo>
                  <a:pt x="0" y="2003425"/>
                </a:lnTo>
                <a:close/>
                <a:moveTo>
                  <a:pt x="777992" y="0"/>
                </a:moveTo>
                <a:lnTo>
                  <a:pt x="4214227" y="0"/>
                </a:lnTo>
                <a:cubicBezTo>
                  <a:pt x="4614967" y="0"/>
                  <a:pt x="4939831" y="324864"/>
                  <a:pt x="4939831" y="725604"/>
                </a:cubicBezTo>
                <a:lnTo>
                  <a:pt x="4939831" y="1311472"/>
                </a:lnTo>
                <a:lnTo>
                  <a:pt x="4535488" y="980992"/>
                </a:lnTo>
                <a:lnTo>
                  <a:pt x="4535488" y="691371"/>
                </a:lnTo>
                <a:cubicBezTo>
                  <a:pt x="4535488" y="523473"/>
                  <a:pt x="4399379" y="387364"/>
                  <a:pt x="4231481" y="387364"/>
                </a:cubicBezTo>
                <a:lnTo>
                  <a:pt x="775494" y="387364"/>
                </a:lnTo>
                <a:cubicBezTo>
                  <a:pt x="607596" y="387364"/>
                  <a:pt x="471487" y="523473"/>
                  <a:pt x="471487" y="691371"/>
                </a:cubicBezTo>
                <a:lnTo>
                  <a:pt x="471487" y="1190626"/>
                </a:lnTo>
                <a:lnTo>
                  <a:pt x="3714750" y="1190626"/>
                </a:lnTo>
                <a:lnTo>
                  <a:pt x="3714750" y="657225"/>
                </a:lnTo>
                <a:lnTo>
                  <a:pt x="4903788" y="1741488"/>
                </a:lnTo>
                <a:lnTo>
                  <a:pt x="3778250" y="1741488"/>
                </a:lnTo>
                <a:lnTo>
                  <a:pt x="3778250" y="1741489"/>
                </a:lnTo>
                <a:lnTo>
                  <a:pt x="471487" y="1741489"/>
                </a:lnTo>
                <a:lnTo>
                  <a:pt x="471487" y="1743076"/>
                </a:lnTo>
                <a:lnTo>
                  <a:pt x="52388" y="1743076"/>
                </a:lnTo>
                <a:lnTo>
                  <a:pt x="52388" y="725604"/>
                </a:lnTo>
                <a:cubicBezTo>
                  <a:pt x="52388" y="324864"/>
                  <a:pt x="377252" y="0"/>
                  <a:pt x="777992"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pPr lvl="0" defTabSz="914102" fontAlgn="base">
              <a:spcAft>
                <a:spcPct val="0"/>
              </a:spcAft>
              <a:defRPr/>
            </a:pPr>
            <a:r>
              <a:rPr lang="en-US" sz="4000" kern="0" dirty="0">
                <a:ea typeface="Segoe UI" pitchFamily="34" charset="0"/>
                <a:cs typeface="Segoe UI" pitchFamily="34" charset="0"/>
              </a:rPr>
              <a:t>Push &amp; Broadcast Notifications</a:t>
            </a:r>
            <a:br>
              <a:rPr lang="en-US" sz="4400" kern="0" dirty="0">
                <a:ea typeface="Segoe UI" pitchFamily="34" charset="0"/>
                <a:cs typeface="Segoe UI" pitchFamily="34" charset="0"/>
              </a:rPr>
            </a:br>
            <a:r>
              <a:rPr lang="en-US" kern="0" dirty="0">
                <a:ea typeface="Segoe UI" pitchFamily="34" charset="0"/>
                <a:cs typeface="Segoe UI" pitchFamily="34" charset="0"/>
              </a:rPr>
              <a:t>Notification Hubs</a:t>
            </a:r>
            <a:endParaRPr lang="en-US" sz="8800" dirty="0"/>
          </a:p>
        </p:txBody>
      </p:sp>
    </p:spTree>
    <p:extLst>
      <p:ext uri="{BB962C8B-B14F-4D97-AF65-F5344CB8AC3E}">
        <p14:creationId xmlns:p14="http://schemas.microsoft.com/office/powerpoint/2010/main" val="881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3442" y="1190767"/>
            <a:ext cx="11851915" cy="4613685"/>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p:txBody>
          <a:bodyPr/>
          <a:lstStyle/>
          <a:p>
            <a:r>
              <a:rPr lang="en-US" dirty="0"/>
              <a:t>Broadcast notifications to any backend</a:t>
            </a:r>
          </a:p>
        </p:txBody>
      </p:sp>
      <p:sp>
        <p:nvSpPr>
          <p:cNvPr id="17" name="TextBox 16"/>
          <p:cNvSpPr txBox="1"/>
          <p:nvPr/>
        </p:nvSpPr>
        <p:spPr>
          <a:xfrm>
            <a:off x="268928" y="1306217"/>
            <a:ext cx="5378549" cy="4498235"/>
          </a:xfrm>
          <a:prstGeom prst="rect">
            <a:avLst/>
          </a:prstGeom>
          <a:noFill/>
        </p:spPr>
        <p:txBody>
          <a:bodyPr wrap="square" lIns="0" tIns="0" rIns="0" bIns="0" rtlCol="0">
            <a:noAutofit/>
          </a:bodyPr>
          <a:lstStyle/>
          <a:p>
            <a:pPr defTabSz="896386">
              <a:spcBef>
                <a:spcPts val="1176"/>
              </a:spcBef>
            </a:pPr>
            <a:r>
              <a:rPr lang="en-US" sz="2800" kern="0" dirty="0">
                <a:solidFill>
                  <a:schemeClr val="accent5"/>
                </a:solidFill>
                <a:latin typeface="+mj-lt"/>
              </a:rPr>
              <a:t>Reach all major platforms</a:t>
            </a:r>
          </a:p>
          <a:p>
            <a:pPr lvl="1" defTabSz="896386"/>
            <a:r>
              <a:rPr lang="en-US" sz="1961" kern="0" dirty="0">
                <a:solidFill>
                  <a:sysClr val="windowText" lastClr="000000"/>
                </a:solidFill>
              </a:rPr>
              <a:t>Support across iOS, Android, Windows,</a:t>
            </a:r>
            <a:br>
              <a:rPr lang="en-US" sz="1961" kern="0" dirty="0">
                <a:solidFill>
                  <a:sysClr val="windowText" lastClr="000000"/>
                </a:solidFill>
              </a:rPr>
            </a:br>
            <a:r>
              <a:rPr lang="en-US" sz="1961" kern="0" dirty="0">
                <a:solidFill>
                  <a:sysClr val="windowText" lastClr="000000"/>
                </a:solidFill>
              </a:rPr>
              <a:t>Kindle etc.</a:t>
            </a:r>
          </a:p>
          <a:p>
            <a:pPr defTabSz="896386">
              <a:spcBef>
                <a:spcPts val="1176"/>
              </a:spcBef>
            </a:pPr>
            <a:r>
              <a:rPr lang="en-US" sz="2800" kern="0" dirty="0">
                <a:solidFill>
                  <a:schemeClr val="accent5"/>
                </a:solidFill>
                <a:latin typeface="+mj-lt"/>
              </a:rPr>
              <a:t>Broadcast from major </a:t>
            </a:r>
            <a:r>
              <a:rPr lang="en-US" sz="2800" kern="0" dirty="0" err="1">
                <a:solidFill>
                  <a:schemeClr val="accent5"/>
                </a:solidFill>
                <a:latin typeface="+mj-lt"/>
              </a:rPr>
              <a:t>backends</a:t>
            </a:r>
            <a:endParaRPr lang="en-US" sz="2800" kern="0" dirty="0">
              <a:solidFill>
                <a:schemeClr val="accent5"/>
              </a:solidFill>
              <a:latin typeface="+mj-lt"/>
            </a:endParaRPr>
          </a:p>
          <a:p>
            <a:pPr lvl="1" defTabSz="896386"/>
            <a:r>
              <a:rPr lang="en-US" sz="1961" kern="0" dirty="0" err="1">
                <a:solidFill>
                  <a:sysClr val="windowText" lastClr="000000"/>
                </a:solidFill>
                <a:cs typeface="Segoe UI Semibold" panose="020B0702040204020203" pitchFamily="34" charset="0"/>
              </a:rPr>
              <a:t>.Net</a:t>
            </a:r>
            <a:r>
              <a:rPr lang="en-US" sz="1961" kern="0" dirty="0">
                <a:solidFill>
                  <a:sysClr val="windowText" lastClr="000000"/>
                </a:solidFill>
                <a:cs typeface="Segoe UI Semibold" panose="020B0702040204020203" pitchFamily="34" charset="0"/>
              </a:rPr>
              <a:t>, PHP, Java, Node.js, cloud/on-</a:t>
            </a:r>
            <a:r>
              <a:rPr lang="en-US" sz="1961" kern="0" dirty="0" err="1">
                <a:solidFill>
                  <a:sysClr val="windowText" lastClr="000000"/>
                </a:solidFill>
                <a:cs typeface="Segoe UI Semibold" panose="020B0702040204020203" pitchFamily="34" charset="0"/>
              </a:rPr>
              <a:t>prem</a:t>
            </a:r>
            <a:r>
              <a:rPr lang="en-US" sz="1961" kern="0" dirty="0">
                <a:solidFill>
                  <a:sysClr val="windowText" lastClr="000000"/>
                </a:solidFill>
                <a:cs typeface="Segoe UI Semibold" panose="020B0702040204020203" pitchFamily="34" charset="0"/>
              </a:rPr>
              <a:t> hybrids</a:t>
            </a:r>
          </a:p>
          <a:p>
            <a:pPr defTabSz="896386">
              <a:spcBef>
                <a:spcPts val="1176"/>
              </a:spcBef>
            </a:pPr>
            <a:r>
              <a:rPr lang="en-US" sz="2800" kern="0" dirty="0">
                <a:solidFill>
                  <a:schemeClr val="accent5"/>
                </a:solidFill>
                <a:latin typeface="+mj-lt"/>
              </a:rPr>
              <a:t>High capacity</a:t>
            </a:r>
          </a:p>
          <a:p>
            <a:pPr lvl="1" defTabSz="896386"/>
            <a:r>
              <a:rPr lang="en-US" sz="1961" kern="0" dirty="0">
                <a:solidFill>
                  <a:sysClr val="windowText" lastClr="000000"/>
                </a:solidFill>
              </a:rPr>
              <a:t>Broadcast to millions of devices from a single API call</a:t>
            </a:r>
          </a:p>
          <a:p>
            <a:pPr defTabSz="896386">
              <a:spcBef>
                <a:spcPts val="1176"/>
              </a:spcBef>
            </a:pPr>
            <a:r>
              <a:rPr lang="en-US" sz="2800" kern="0" dirty="0">
                <a:solidFill>
                  <a:schemeClr val="accent5"/>
                </a:solidFill>
                <a:latin typeface="+mj-lt"/>
              </a:rPr>
              <a:t>Customize audience</a:t>
            </a:r>
          </a:p>
          <a:p>
            <a:pPr lvl="1" defTabSz="896386"/>
            <a:r>
              <a:rPr lang="en-US" sz="1961" kern="0" dirty="0">
                <a:solidFill>
                  <a:sysClr val="windowText" lastClr="000000"/>
                </a:solidFill>
              </a:rPr>
              <a:t>Target devices based on location, language, status</a:t>
            </a:r>
          </a:p>
        </p:txBody>
      </p:sp>
      <p:sp>
        <p:nvSpPr>
          <p:cNvPr id="20" name="TextBox 19"/>
          <p:cNvSpPr txBox="1"/>
          <p:nvPr/>
        </p:nvSpPr>
        <p:spPr>
          <a:xfrm>
            <a:off x="6368352" y="1306217"/>
            <a:ext cx="5543517" cy="4498235"/>
          </a:xfrm>
          <a:prstGeom prst="rect">
            <a:avLst/>
          </a:prstGeom>
          <a:noFill/>
        </p:spPr>
        <p:txBody>
          <a:bodyPr wrap="square" lIns="0" tIns="0" rIns="0" bIns="0" rtlCol="0">
            <a:noAutofit/>
          </a:bodyPr>
          <a:lstStyle/>
          <a:p>
            <a:pPr defTabSz="896386">
              <a:spcBef>
                <a:spcPts val="1176"/>
              </a:spcBef>
            </a:pPr>
            <a:r>
              <a:rPr lang="en-US" sz="2800" kern="0" dirty="0">
                <a:solidFill>
                  <a:schemeClr val="accent5"/>
                </a:solidFill>
                <a:latin typeface="+mj-lt"/>
              </a:rPr>
              <a:t>Scale instantly</a:t>
            </a:r>
          </a:p>
          <a:p>
            <a:pPr lvl="1" defTabSz="896386"/>
            <a:r>
              <a:rPr lang="en-US" sz="1961" kern="0" dirty="0">
                <a:solidFill>
                  <a:sysClr val="windowText" lastClr="000000"/>
                </a:solidFill>
              </a:rPr>
              <a:t>Ramp up and deploy to millions of devices without the need to re-architect the solution</a:t>
            </a:r>
          </a:p>
          <a:p>
            <a:pPr defTabSz="896386">
              <a:spcBef>
                <a:spcPts val="1176"/>
              </a:spcBef>
            </a:pPr>
            <a:r>
              <a:rPr lang="en-US" sz="2800" kern="0" dirty="0">
                <a:solidFill>
                  <a:schemeClr val="accent5"/>
                </a:solidFill>
                <a:latin typeface="+mj-lt"/>
              </a:rPr>
              <a:t>Secure communication</a:t>
            </a:r>
          </a:p>
          <a:p>
            <a:pPr lvl="1" defTabSz="896386"/>
            <a:r>
              <a:rPr lang="en-US" sz="1961" kern="0" dirty="0">
                <a:solidFill>
                  <a:sysClr val="windowText" lastClr="000000"/>
                </a:solidFill>
              </a:rPr>
              <a:t>PNS managed authentication credentials per device, per message</a:t>
            </a:r>
          </a:p>
          <a:p>
            <a:pPr defTabSz="896386">
              <a:spcBef>
                <a:spcPts val="1176"/>
              </a:spcBef>
            </a:pPr>
            <a:r>
              <a:rPr lang="en-US" sz="2800" kern="0" dirty="0">
                <a:solidFill>
                  <a:schemeClr val="accent5"/>
                </a:solidFill>
                <a:latin typeface="+mj-lt"/>
              </a:rPr>
              <a:t>Receipt telemetry</a:t>
            </a:r>
          </a:p>
          <a:p>
            <a:pPr lvl="1" defTabSz="896386"/>
            <a:r>
              <a:rPr lang="en-US" sz="1961" kern="0" dirty="0">
                <a:solidFill>
                  <a:sysClr val="windowText" lastClr="000000"/>
                </a:solidFill>
              </a:rPr>
              <a:t>PNS managed authentication credentials per device, per message</a:t>
            </a:r>
          </a:p>
          <a:p>
            <a:pPr defTabSz="896386"/>
            <a:endParaRPr lang="en-US" sz="2745" kern="0" dirty="0">
              <a:solidFill>
                <a:sysClr val="windowText" lastClr="000000"/>
              </a:solidFill>
            </a:endParaRPr>
          </a:p>
        </p:txBody>
      </p:sp>
    </p:spTree>
    <p:extLst>
      <p:ext uri="{BB962C8B-B14F-4D97-AF65-F5344CB8AC3E}">
        <p14:creationId xmlns:p14="http://schemas.microsoft.com/office/powerpoint/2010/main" val="134329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fade">
                                      <p:cBhvr>
                                        <p:cTn id="23" dur="500"/>
                                        <p:tgtEl>
                                          <p:spTgt spid="1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xEl>
                                              <p:pRg st="5" end="5"/>
                                            </p:txEl>
                                          </p:spTgt>
                                        </p:tgtEl>
                                        <p:attrNameLst>
                                          <p:attrName>style.visibility</p:attrName>
                                        </p:attrNameLst>
                                      </p:cBhvr>
                                      <p:to>
                                        <p:strVal val="visible"/>
                                      </p:to>
                                    </p:set>
                                    <p:animEffect transition="in" filter="fade">
                                      <p:cBhvr>
                                        <p:cTn id="26" dur="500"/>
                                        <p:tgtEl>
                                          <p:spTgt spid="1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Effect transition="in" filter="fade">
                                      <p:cBhvr>
                                        <p:cTn id="31" dur="500"/>
                                        <p:tgtEl>
                                          <p:spTgt spid="1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xEl>
                                              <p:pRg st="7" end="7"/>
                                            </p:txEl>
                                          </p:spTgt>
                                        </p:tgtEl>
                                        <p:attrNameLst>
                                          <p:attrName>style.visibility</p:attrName>
                                        </p:attrNameLst>
                                      </p:cBhvr>
                                      <p:to>
                                        <p:strVal val="visible"/>
                                      </p:to>
                                    </p:set>
                                    <p:animEffect transition="in" filter="fade">
                                      <p:cBhvr>
                                        <p:cTn id="34" dur="500"/>
                                        <p:tgtEl>
                                          <p:spTgt spid="1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animEffect transition="in" filter="fade">
                                      <p:cBhvr>
                                        <p:cTn id="39" dur="500"/>
                                        <p:tgtEl>
                                          <p:spTgt spid="2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xEl>
                                              <p:pRg st="1" end="1"/>
                                            </p:txEl>
                                          </p:spTgt>
                                        </p:tgtEl>
                                        <p:attrNameLst>
                                          <p:attrName>style.visibility</p:attrName>
                                        </p:attrNameLst>
                                      </p:cBhvr>
                                      <p:to>
                                        <p:strVal val="visible"/>
                                      </p:to>
                                    </p:set>
                                    <p:animEffect transition="in" filter="fade">
                                      <p:cBhvr>
                                        <p:cTn id="42" dur="500"/>
                                        <p:tgtEl>
                                          <p:spTgt spid="2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xEl>
                                              <p:pRg st="2" end="2"/>
                                            </p:txEl>
                                          </p:spTgt>
                                        </p:tgtEl>
                                        <p:attrNameLst>
                                          <p:attrName>style.visibility</p:attrName>
                                        </p:attrNameLst>
                                      </p:cBhvr>
                                      <p:to>
                                        <p:strVal val="visible"/>
                                      </p:to>
                                    </p:set>
                                    <p:animEffect transition="in" filter="fade">
                                      <p:cBhvr>
                                        <p:cTn id="47" dur="500"/>
                                        <p:tgtEl>
                                          <p:spTgt spid="20">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xEl>
                                              <p:pRg st="4" end="4"/>
                                            </p:txEl>
                                          </p:spTgt>
                                        </p:tgtEl>
                                        <p:attrNameLst>
                                          <p:attrName>style.visibility</p:attrName>
                                        </p:attrNameLst>
                                      </p:cBhvr>
                                      <p:to>
                                        <p:strVal val="visible"/>
                                      </p:to>
                                    </p:set>
                                    <p:animEffect transition="in" filter="fade">
                                      <p:cBhvr>
                                        <p:cTn id="55" dur="500"/>
                                        <p:tgtEl>
                                          <p:spTgt spid="20">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Push Notifications</a:t>
            </a:r>
          </a:p>
        </p:txBody>
      </p:sp>
      <p:sp>
        <p:nvSpPr>
          <p:cNvPr id="38" name="Text Placeholder 4"/>
          <p:cNvSpPr txBox="1">
            <a:spLocks/>
          </p:cNvSpPr>
          <p:nvPr/>
        </p:nvSpPr>
        <p:spPr>
          <a:xfrm>
            <a:off x="269239" y="1375775"/>
            <a:ext cx="7686714" cy="4135349"/>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buNone/>
            </a:pPr>
            <a:r>
              <a:rPr lang="en-US" sz="3137" dirty="0"/>
              <a:t>Register device handle at app launch</a:t>
            </a:r>
          </a:p>
          <a:p>
            <a:pPr marL="390613" lvl="1" indent="-236546" defTabSz="914367">
              <a:lnSpc>
                <a:spcPct val="100000"/>
              </a:lnSpc>
              <a:spcAft>
                <a:spcPts val="588"/>
              </a:spcAft>
            </a:pPr>
            <a:r>
              <a:rPr lang="en-US" sz="1568" dirty="0"/>
              <a:t>Client app retrieves handle from Platform Notification Service (PNS)</a:t>
            </a:r>
          </a:p>
          <a:p>
            <a:pPr marL="390613" lvl="1" indent="-236546" defTabSz="914367">
              <a:lnSpc>
                <a:spcPct val="100000"/>
              </a:lnSpc>
              <a:spcAft>
                <a:spcPts val="588"/>
              </a:spcAft>
            </a:pPr>
            <a:r>
              <a:rPr lang="en-US" sz="1568" dirty="0"/>
              <a:t>App passes the handle to the back-end</a:t>
            </a:r>
            <a:endParaRPr lang="en-US" sz="2353" dirty="0"/>
          </a:p>
          <a:p>
            <a:pPr marL="0" indent="0" defTabSz="914367">
              <a:lnSpc>
                <a:spcPct val="100000"/>
              </a:lnSpc>
              <a:spcBef>
                <a:spcPts val="1176"/>
              </a:spcBef>
              <a:buNone/>
            </a:pPr>
            <a:r>
              <a:rPr lang="en-US" sz="3137" dirty="0"/>
              <a:t>Send Notification</a:t>
            </a:r>
          </a:p>
          <a:p>
            <a:pPr marL="390613" lvl="1" indent="-236546" defTabSz="914367">
              <a:lnSpc>
                <a:spcPct val="100000"/>
              </a:lnSpc>
              <a:spcAft>
                <a:spcPts val="588"/>
              </a:spcAft>
            </a:pPr>
            <a:r>
              <a:rPr lang="en-US" sz="1568" dirty="0"/>
              <a:t>App back-end sends notification to Platform Notification Service (PNS), uses PNS credentials to authenticate</a:t>
            </a:r>
          </a:p>
          <a:p>
            <a:pPr marL="390613" lvl="1" indent="-236546" defTabSz="914367">
              <a:lnSpc>
                <a:spcPct val="100000"/>
              </a:lnSpc>
              <a:spcAft>
                <a:spcPts val="588"/>
              </a:spcAft>
            </a:pPr>
            <a:r>
              <a:rPr lang="en-US" sz="1568" dirty="0"/>
              <a:t>PNS pushes the notification to the app on the device</a:t>
            </a:r>
          </a:p>
          <a:p>
            <a:pPr marL="0" indent="0" defTabSz="914367">
              <a:lnSpc>
                <a:spcPct val="100000"/>
              </a:lnSpc>
              <a:spcBef>
                <a:spcPts val="1176"/>
              </a:spcBef>
              <a:buNone/>
            </a:pPr>
            <a:r>
              <a:rPr lang="en-US" sz="3137" dirty="0"/>
              <a:t>Maintain device handles</a:t>
            </a:r>
          </a:p>
          <a:p>
            <a:pPr marL="390613" lvl="1" indent="-236546" defTabSz="914367">
              <a:lnSpc>
                <a:spcPct val="100000"/>
              </a:lnSpc>
              <a:spcAft>
                <a:spcPts val="588"/>
              </a:spcAft>
            </a:pPr>
            <a:r>
              <a:rPr lang="en-US" sz="1568" dirty="0"/>
              <a:t>Backend deletes expired handles when PNS rejects them</a:t>
            </a:r>
          </a:p>
          <a:p>
            <a:pPr marL="390613" lvl="1" indent="-236546" defTabSz="914367">
              <a:lnSpc>
                <a:spcPct val="100000"/>
              </a:lnSpc>
              <a:spcAft>
                <a:spcPts val="588"/>
              </a:spcAft>
            </a:pPr>
            <a:r>
              <a:rPr lang="en-US" sz="1568" dirty="0"/>
              <a:t>Maintain mapping between logical users/groups and device handles</a:t>
            </a:r>
          </a:p>
        </p:txBody>
      </p:sp>
      <p:sp>
        <p:nvSpPr>
          <p:cNvPr id="40" name="Oval 39"/>
          <p:cNvSpPr>
            <a:spLocks noChangeAspect="1"/>
          </p:cNvSpPr>
          <p:nvPr/>
        </p:nvSpPr>
        <p:spPr bwMode="auto">
          <a:xfrm>
            <a:off x="333181" y="1909494"/>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1</a:t>
            </a:r>
          </a:p>
        </p:txBody>
      </p:sp>
      <p:sp>
        <p:nvSpPr>
          <p:cNvPr id="49" name="Oval 48"/>
          <p:cNvSpPr>
            <a:spLocks noChangeAspect="1"/>
          </p:cNvSpPr>
          <p:nvPr/>
        </p:nvSpPr>
        <p:spPr bwMode="auto">
          <a:xfrm>
            <a:off x="333181" y="2246627"/>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2</a:t>
            </a:r>
          </a:p>
        </p:txBody>
      </p:sp>
      <p:sp>
        <p:nvSpPr>
          <p:cNvPr id="50" name="Oval 49"/>
          <p:cNvSpPr>
            <a:spLocks noChangeAspect="1"/>
          </p:cNvSpPr>
          <p:nvPr/>
        </p:nvSpPr>
        <p:spPr bwMode="auto">
          <a:xfrm>
            <a:off x="333181" y="3338743"/>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3</a:t>
            </a:r>
          </a:p>
        </p:txBody>
      </p:sp>
      <p:sp>
        <p:nvSpPr>
          <p:cNvPr id="51" name="Oval 50"/>
          <p:cNvSpPr>
            <a:spLocks noChangeAspect="1"/>
          </p:cNvSpPr>
          <p:nvPr/>
        </p:nvSpPr>
        <p:spPr bwMode="auto">
          <a:xfrm>
            <a:off x="333181" y="3839009"/>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4</a:t>
            </a:r>
          </a:p>
        </p:txBody>
      </p:sp>
      <p:sp>
        <p:nvSpPr>
          <p:cNvPr id="52" name="Oval 51"/>
          <p:cNvSpPr>
            <a:spLocks noChangeAspect="1"/>
          </p:cNvSpPr>
          <p:nvPr/>
        </p:nvSpPr>
        <p:spPr bwMode="auto">
          <a:xfrm>
            <a:off x="333181" y="4852603"/>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5</a:t>
            </a:r>
          </a:p>
        </p:txBody>
      </p:sp>
      <p:sp>
        <p:nvSpPr>
          <p:cNvPr id="53" name="Oval 52"/>
          <p:cNvSpPr>
            <a:spLocks noChangeAspect="1"/>
          </p:cNvSpPr>
          <p:nvPr/>
        </p:nvSpPr>
        <p:spPr bwMode="auto">
          <a:xfrm>
            <a:off x="333181" y="5179888"/>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6</a:t>
            </a:r>
          </a:p>
        </p:txBody>
      </p:sp>
      <p:sp>
        <p:nvSpPr>
          <p:cNvPr id="55" name="TextBox 54"/>
          <p:cNvSpPr txBox="1"/>
          <p:nvPr/>
        </p:nvSpPr>
        <p:spPr>
          <a:xfrm>
            <a:off x="10558216" y="3558975"/>
            <a:ext cx="1108801" cy="663987"/>
          </a:xfrm>
          <a:prstGeom prst="rect">
            <a:avLst/>
          </a:prstGeom>
          <a:noFill/>
        </p:spPr>
        <p:txBody>
          <a:bodyPr wrap="square" lIns="0" tIns="0" rIns="0" bIns="0" rtlCol="0">
            <a:spAutoFit/>
          </a:bodyPr>
          <a:lstStyle/>
          <a:p>
            <a:pPr algn="ctr" defTabSz="895587">
              <a:defRPr/>
            </a:pPr>
            <a:r>
              <a:rPr lang="en-US" sz="1438" dirty="0">
                <a:solidFill>
                  <a:sysClr val="windowText" lastClr="000000"/>
                </a:solidFill>
                <a:latin typeface="Segoe" pitchFamily="34" charset="0"/>
              </a:rPr>
              <a:t>Platform</a:t>
            </a:r>
          </a:p>
          <a:p>
            <a:pPr algn="ctr" defTabSz="895587">
              <a:defRPr/>
            </a:pPr>
            <a:r>
              <a:rPr lang="en-US" sz="1438" dirty="0">
                <a:solidFill>
                  <a:sysClr val="windowText" lastClr="000000"/>
                </a:solidFill>
                <a:latin typeface="Segoe" pitchFamily="34" charset="0"/>
              </a:rPr>
              <a:t>Notification</a:t>
            </a:r>
          </a:p>
          <a:p>
            <a:pPr algn="ctr" defTabSz="895587">
              <a:defRPr/>
            </a:pPr>
            <a:r>
              <a:rPr lang="en-US" sz="1438" dirty="0">
                <a:solidFill>
                  <a:sysClr val="windowText" lastClr="000000"/>
                </a:solidFill>
                <a:latin typeface="Segoe" pitchFamily="34" charset="0"/>
              </a:rPr>
              <a:t>Service</a:t>
            </a:r>
          </a:p>
        </p:txBody>
      </p:sp>
      <p:sp>
        <p:nvSpPr>
          <p:cNvPr id="70" name="Freeform 61"/>
          <p:cNvSpPr>
            <a:spLocks noEditPoints="1"/>
          </p:cNvSpPr>
          <p:nvPr/>
        </p:nvSpPr>
        <p:spPr bwMode="auto">
          <a:xfrm>
            <a:off x="10702412" y="2521535"/>
            <a:ext cx="820401" cy="1037442"/>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style>
          <a:lnRef idx="1">
            <a:schemeClr val="accent5"/>
          </a:lnRef>
          <a:fillRef idx="3">
            <a:schemeClr val="accent5"/>
          </a:fillRef>
          <a:effectRef idx="2">
            <a:schemeClr val="accent5"/>
          </a:effectRef>
          <a:fontRef idx="minor">
            <a:schemeClr val="lt1"/>
          </a:fontRef>
        </p:style>
        <p:txBody>
          <a:bodyPr lIns="87841" tIns="43920" rIns="87841" bIns="43920" rtlCol="0" anchor="ctr"/>
          <a:lstStyle/>
          <a:p>
            <a:pPr algn="ctr" defTabSz="895760">
              <a:defRPr/>
            </a:pPr>
            <a:endParaRPr lang="en-US" sz="1698">
              <a:solidFill>
                <a:srgbClr val="FFFFFF"/>
              </a:solidFill>
              <a:latin typeface="Segoe UI"/>
            </a:endParaRPr>
          </a:p>
        </p:txBody>
      </p:sp>
      <p:sp>
        <p:nvSpPr>
          <p:cNvPr id="75" name="Freeform 80"/>
          <p:cNvSpPr>
            <a:spLocks noEditPoints="1"/>
          </p:cNvSpPr>
          <p:nvPr/>
        </p:nvSpPr>
        <p:spPr bwMode="auto">
          <a:xfrm>
            <a:off x="8081135" y="4278892"/>
            <a:ext cx="835712" cy="87867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style>
          <a:lnRef idx="1">
            <a:schemeClr val="accent5"/>
          </a:lnRef>
          <a:fillRef idx="3">
            <a:schemeClr val="accent5"/>
          </a:fillRef>
          <a:effectRef idx="2">
            <a:schemeClr val="accent5"/>
          </a:effectRef>
          <a:fontRef idx="minor">
            <a:schemeClr val="lt1"/>
          </a:fontRef>
        </p:style>
        <p:txBody>
          <a:bodyPr lIns="87841" tIns="43920" rIns="87841" bIns="43920" rtlCol="0" anchor="ctr"/>
          <a:lstStyle/>
          <a:p>
            <a:pPr algn="ctr" defTabSz="895760">
              <a:defRPr/>
            </a:pPr>
            <a:endParaRPr lang="en-US" sz="1698">
              <a:solidFill>
                <a:srgbClr val="FFFFFF"/>
              </a:solidFill>
              <a:latin typeface="Segoe UI"/>
            </a:endParaRPr>
          </a:p>
        </p:txBody>
      </p:sp>
      <p:sp>
        <p:nvSpPr>
          <p:cNvPr id="76" name="TextBox 75"/>
          <p:cNvSpPr txBox="1"/>
          <p:nvPr/>
        </p:nvSpPr>
        <p:spPr>
          <a:xfrm>
            <a:off x="7909713" y="5240139"/>
            <a:ext cx="1182015" cy="221329"/>
          </a:xfrm>
          <a:prstGeom prst="rect">
            <a:avLst/>
          </a:prstGeom>
          <a:noFill/>
        </p:spPr>
        <p:txBody>
          <a:bodyPr wrap="square" lIns="0" tIns="0" rIns="0" bIns="0" rtlCol="0">
            <a:spAutoFit/>
          </a:bodyPr>
          <a:lstStyle/>
          <a:p>
            <a:pPr algn="ctr" defTabSz="895587">
              <a:defRPr/>
            </a:pPr>
            <a:r>
              <a:rPr lang="en-US" sz="1438" dirty="0">
                <a:solidFill>
                  <a:sysClr val="windowText" lastClr="000000"/>
                </a:solidFill>
                <a:latin typeface="Segoe" pitchFamily="34" charset="0"/>
              </a:rPr>
              <a:t>App back-end</a:t>
            </a:r>
          </a:p>
        </p:txBody>
      </p:sp>
      <p:grpSp>
        <p:nvGrpSpPr>
          <p:cNvPr id="77" name="Group 76"/>
          <p:cNvGrpSpPr/>
          <p:nvPr/>
        </p:nvGrpSpPr>
        <p:grpSpPr>
          <a:xfrm>
            <a:off x="8125247" y="1683631"/>
            <a:ext cx="829749" cy="984451"/>
            <a:chOff x="7758450" y="1551626"/>
            <a:chExt cx="863606" cy="1024472"/>
          </a:xfrm>
          <a:solidFill>
            <a:schemeClr val="tx1"/>
          </a:solidFill>
        </p:grpSpPr>
        <p:sp>
          <p:nvSpPr>
            <p:cNvPr id="91" name="Freeform 61"/>
            <p:cNvSpPr>
              <a:spLocks/>
            </p:cNvSpPr>
            <p:nvPr/>
          </p:nvSpPr>
          <p:spPr bwMode="auto">
            <a:xfrm rot="10800000">
              <a:off x="7993919" y="1551626"/>
              <a:ext cx="392654" cy="666887"/>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121867" tIns="60934" rIns="121867" bIns="60934" numCol="1" anchor="t" anchorCtr="0" compatLnSpc="1">
              <a:prstTxWarp prst="textNoShape">
                <a:avLst/>
              </a:prstTxWarp>
            </a:bodyPr>
            <a:lstStyle/>
            <a:p>
              <a:pPr defTabSz="895760">
                <a:defRPr/>
              </a:pPr>
              <a:endParaRPr lang="en-US" sz="1046" dirty="0">
                <a:solidFill>
                  <a:srgbClr val="000000"/>
                </a:solidFill>
                <a:latin typeface="Segoe UI"/>
              </a:endParaRPr>
            </a:p>
          </p:txBody>
        </p:sp>
        <p:sp>
          <p:nvSpPr>
            <p:cNvPr id="89" name="TextBox 88"/>
            <p:cNvSpPr txBox="1"/>
            <p:nvPr/>
          </p:nvSpPr>
          <p:spPr>
            <a:xfrm>
              <a:off x="7758450" y="2345771"/>
              <a:ext cx="863606" cy="230327"/>
            </a:xfrm>
            <a:prstGeom prst="rect">
              <a:avLst/>
            </a:prstGeom>
            <a:noFill/>
          </p:spPr>
          <p:txBody>
            <a:bodyPr wrap="none" lIns="0" tIns="0" rIns="0" bIns="0" rtlCol="0">
              <a:spAutoFit/>
            </a:bodyPr>
            <a:lstStyle/>
            <a:p>
              <a:pPr algn="ctr" defTabSz="895587">
                <a:defRPr/>
              </a:pPr>
              <a:r>
                <a:rPr lang="en-US" sz="1438" dirty="0">
                  <a:solidFill>
                    <a:sysClr val="windowText" lastClr="000000"/>
                  </a:solidFill>
                  <a:latin typeface="Segoe" pitchFamily="34" charset="0"/>
                </a:rPr>
                <a:t>Client app</a:t>
              </a:r>
            </a:p>
          </p:txBody>
        </p:sp>
      </p:grpSp>
      <p:sp>
        <p:nvSpPr>
          <p:cNvPr id="78" name="Oval 77"/>
          <p:cNvSpPr>
            <a:spLocks noChangeAspect="1"/>
          </p:cNvSpPr>
          <p:nvPr/>
        </p:nvSpPr>
        <p:spPr bwMode="auto">
          <a:xfrm>
            <a:off x="9148831" y="1791604"/>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1</a:t>
            </a:r>
          </a:p>
        </p:txBody>
      </p:sp>
      <p:sp>
        <p:nvSpPr>
          <p:cNvPr id="79" name="Oval 78"/>
          <p:cNvSpPr>
            <a:spLocks noChangeAspect="1"/>
          </p:cNvSpPr>
          <p:nvPr/>
        </p:nvSpPr>
        <p:spPr bwMode="auto">
          <a:xfrm>
            <a:off x="8035219" y="3031101"/>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2</a:t>
            </a:r>
          </a:p>
        </p:txBody>
      </p:sp>
      <p:sp>
        <p:nvSpPr>
          <p:cNvPr id="80" name="Oval 79"/>
          <p:cNvSpPr>
            <a:spLocks noChangeAspect="1"/>
          </p:cNvSpPr>
          <p:nvPr/>
        </p:nvSpPr>
        <p:spPr bwMode="auto">
          <a:xfrm>
            <a:off x="9552093" y="3457657"/>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3</a:t>
            </a:r>
          </a:p>
        </p:txBody>
      </p:sp>
      <p:sp>
        <p:nvSpPr>
          <p:cNvPr id="81" name="Oval 80"/>
          <p:cNvSpPr>
            <a:spLocks noChangeAspect="1"/>
          </p:cNvSpPr>
          <p:nvPr/>
        </p:nvSpPr>
        <p:spPr bwMode="auto">
          <a:xfrm>
            <a:off x="10137577" y="2203150"/>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4</a:t>
            </a:r>
          </a:p>
        </p:txBody>
      </p:sp>
      <p:sp>
        <p:nvSpPr>
          <p:cNvPr id="82" name="Oval 81"/>
          <p:cNvSpPr>
            <a:spLocks noChangeAspect="1"/>
          </p:cNvSpPr>
          <p:nvPr/>
        </p:nvSpPr>
        <p:spPr bwMode="auto">
          <a:xfrm>
            <a:off x="10086146" y="4466468"/>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5</a:t>
            </a:r>
          </a:p>
        </p:txBody>
      </p:sp>
      <p:sp>
        <p:nvSpPr>
          <p:cNvPr id="83" name="Oval 82"/>
          <p:cNvSpPr>
            <a:spLocks noChangeAspect="1"/>
          </p:cNvSpPr>
          <p:nvPr/>
        </p:nvSpPr>
        <p:spPr bwMode="auto">
          <a:xfrm>
            <a:off x="8405157" y="5577011"/>
            <a:ext cx="224106" cy="224106"/>
          </a:xfrm>
          <a:prstGeom prst="ellipse">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b="1" kern="0" dirty="0">
                <a:solidFill>
                  <a:schemeClr val="bg1"/>
                </a:solidFill>
              </a:rPr>
              <a:t>6</a:t>
            </a:r>
          </a:p>
        </p:txBody>
      </p:sp>
      <p:cxnSp>
        <p:nvCxnSpPr>
          <p:cNvPr id="84" name="Straight Arrow Connector 83"/>
          <p:cNvCxnSpPr/>
          <p:nvPr/>
        </p:nvCxnSpPr>
        <p:spPr>
          <a:xfrm flipH="1" flipV="1">
            <a:off x="9233908" y="2180781"/>
            <a:ext cx="1118499" cy="553585"/>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8487993" y="2790369"/>
            <a:ext cx="7" cy="1222887"/>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182113" y="3748228"/>
            <a:ext cx="1201097" cy="596949"/>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9351407" y="3748228"/>
            <a:ext cx="1201097" cy="596949"/>
          </a:xfrm>
          <a:prstGeom prst="straightConnector1">
            <a:avLst/>
          </a:prstGeom>
          <a:ln>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Freeform 54"/>
          <p:cNvSpPr/>
          <p:nvPr/>
        </p:nvSpPr>
        <p:spPr>
          <a:xfrm rot="2700000" flipH="1">
            <a:off x="8112627" y="1967102"/>
            <a:ext cx="222429" cy="413093"/>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dirty="0" err="1"/>
          </a:p>
        </p:txBody>
      </p:sp>
    </p:spTree>
    <p:extLst>
      <p:ext uri="{BB962C8B-B14F-4D97-AF65-F5344CB8AC3E}">
        <p14:creationId xmlns:p14="http://schemas.microsoft.com/office/powerpoint/2010/main" val="8079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27527"/>
            <a:ext cx="12192000" cy="688504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SGXTWLQ76jI">
            <a:hlinkClick r:id="" action="ppaction://media"/>
          </p:cNvPr>
          <p:cNvPicPr>
            <a:picLocks noRot="1" noChangeAspect="1"/>
          </p:cNvPicPr>
          <p:nvPr>
            <a:videoFile r:link="rId1"/>
          </p:nvPr>
        </p:nvPicPr>
        <p:blipFill>
          <a:blip r:embed="rId4"/>
          <a:stretch>
            <a:fillRect/>
          </a:stretch>
        </p:blipFill>
        <p:spPr>
          <a:xfrm>
            <a:off x="1562100" y="0"/>
            <a:ext cx="9143351" cy="6857514"/>
          </a:xfrm>
          <a:prstGeom prst="rect">
            <a:avLst/>
          </a:prstGeom>
        </p:spPr>
      </p:pic>
    </p:spTree>
    <p:extLst>
      <p:ext uri="{BB962C8B-B14F-4D97-AF65-F5344CB8AC3E}">
        <p14:creationId xmlns:p14="http://schemas.microsoft.com/office/powerpoint/2010/main" val="394625690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203639" y="1517651"/>
            <a:ext cx="3822699" cy="38226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752017" y="2047976"/>
            <a:ext cx="2725943" cy="2762049"/>
            <a:chOff x="7646253" y="4979703"/>
            <a:chExt cx="479425" cy="485775"/>
          </a:xfrm>
          <a:solidFill>
            <a:schemeClr val="accent5"/>
          </a:solidFill>
        </p:grpSpPr>
        <p:sp>
          <p:nvSpPr>
            <p:cNvPr id="17"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18"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sp>
          <p:nvSpPr>
            <p:cNvPr id="20"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Segoe UI"/>
              </a:endParaRPr>
            </a:p>
          </p:txBody>
        </p:sp>
      </p:grpSp>
      <p:sp>
        <p:nvSpPr>
          <p:cNvPr id="2" name="Title 1"/>
          <p:cNvSpPr>
            <a:spLocks noGrp="1"/>
          </p:cNvSpPr>
          <p:nvPr>
            <p:ph type="title"/>
          </p:nvPr>
        </p:nvSpPr>
        <p:spPr>
          <a:xfrm>
            <a:off x="0" y="2183651"/>
            <a:ext cx="7095323" cy="3066444"/>
          </a:xfrm>
        </p:spPr>
        <p:txBody>
          <a:bodyPr>
            <a:normAutofit/>
          </a:bodyPr>
          <a:lstStyle/>
          <a:p>
            <a:pPr lvl="0" defTabSz="914102" fontAlgn="base">
              <a:spcAft>
                <a:spcPct val="0"/>
              </a:spcAft>
              <a:defRPr/>
            </a:pPr>
            <a:r>
              <a:rPr lang="en-US" sz="4000" kern="0" dirty="0">
                <a:ea typeface="Segoe UI" pitchFamily="34" charset="0"/>
                <a:cs typeface="Segoe UI" pitchFamily="34" charset="0"/>
              </a:rPr>
              <a:t>ID &amp; Access Management</a:t>
            </a:r>
            <a:br>
              <a:rPr lang="en-US" sz="4000" kern="0" dirty="0">
                <a:ea typeface="Segoe UI" pitchFamily="34" charset="0"/>
                <a:cs typeface="Segoe UI" pitchFamily="34" charset="0"/>
              </a:rPr>
            </a:br>
            <a:r>
              <a:rPr lang="en-US" kern="0" dirty="0">
                <a:ea typeface="Segoe UI" pitchFamily="34" charset="0"/>
                <a:cs typeface="Segoe UI" pitchFamily="34" charset="0"/>
              </a:rPr>
              <a:t>Azure Active Directory</a:t>
            </a:r>
            <a:endParaRPr lang="en-US" sz="8800" dirty="0"/>
          </a:p>
        </p:txBody>
      </p:sp>
    </p:spTree>
    <p:extLst>
      <p:ext uri="{BB962C8B-B14F-4D97-AF65-F5344CB8AC3E}">
        <p14:creationId xmlns:p14="http://schemas.microsoft.com/office/powerpoint/2010/main" val="78195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3442" y="1190767"/>
            <a:ext cx="11851915" cy="3917946"/>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p:txBody>
          <a:bodyPr/>
          <a:lstStyle/>
          <a:p>
            <a:r>
              <a:rPr lang="en-US" dirty="0"/>
              <a:t>Sharing and access control</a:t>
            </a:r>
          </a:p>
        </p:txBody>
      </p:sp>
      <p:sp>
        <p:nvSpPr>
          <p:cNvPr id="10" name="TextBox 9"/>
          <p:cNvSpPr txBox="1"/>
          <p:nvPr/>
        </p:nvSpPr>
        <p:spPr>
          <a:xfrm>
            <a:off x="269240" y="1306217"/>
            <a:ext cx="5378549" cy="3802496"/>
          </a:xfrm>
          <a:prstGeom prst="rect">
            <a:avLst/>
          </a:prstGeom>
          <a:noFill/>
        </p:spPr>
        <p:txBody>
          <a:bodyPr wrap="square" lIns="0" tIns="0" rIns="0" bIns="0" rtlCol="0">
            <a:noAutofit/>
          </a:bodyPr>
          <a:lstStyle/>
          <a:p>
            <a:pPr defTabSz="896386">
              <a:spcBef>
                <a:spcPts val="1176"/>
              </a:spcBef>
            </a:pPr>
            <a:r>
              <a:rPr lang="en-US" sz="3137" kern="0" dirty="0">
                <a:solidFill>
                  <a:schemeClr val="accent5"/>
                </a:solidFill>
                <a:latin typeface="+mj-lt"/>
              </a:rPr>
              <a:t>Secure access</a:t>
            </a:r>
          </a:p>
          <a:p>
            <a:pPr lvl="1" defTabSz="896386"/>
            <a:r>
              <a:rPr lang="en-US" sz="1961" kern="0" dirty="0">
                <a:solidFill>
                  <a:sysClr val="windowText" lastClr="000000"/>
                </a:solidFill>
              </a:rPr>
              <a:t>Easily manage credential based access to dashboards</a:t>
            </a:r>
          </a:p>
          <a:p>
            <a:pPr defTabSz="896386">
              <a:spcBef>
                <a:spcPts val="1176"/>
              </a:spcBef>
            </a:pPr>
            <a:r>
              <a:rPr lang="en-US" sz="3137" kern="0" dirty="0">
                <a:solidFill>
                  <a:schemeClr val="accent5"/>
                </a:solidFill>
                <a:latin typeface="+mj-lt"/>
              </a:rPr>
              <a:t>Access control</a:t>
            </a:r>
          </a:p>
          <a:p>
            <a:pPr lvl="1" defTabSz="896386"/>
            <a:r>
              <a:rPr lang="en-US" sz="1961" kern="0" dirty="0">
                <a:solidFill>
                  <a:sysClr val="windowText" lastClr="000000"/>
                </a:solidFill>
              </a:rPr>
              <a:t>Restrict access to devices, sensors, controls, thresholds and settings</a:t>
            </a:r>
          </a:p>
          <a:p>
            <a:pPr defTabSz="896386">
              <a:spcBef>
                <a:spcPts val="1176"/>
              </a:spcBef>
            </a:pPr>
            <a:r>
              <a:rPr lang="en-US" sz="3137" kern="0" dirty="0">
                <a:solidFill>
                  <a:schemeClr val="accent5"/>
                </a:solidFill>
                <a:latin typeface="+mj-lt"/>
              </a:rPr>
              <a:t>Multi-factor authentication</a:t>
            </a:r>
          </a:p>
          <a:p>
            <a:pPr lvl="1" defTabSz="896386"/>
            <a:r>
              <a:rPr lang="en-US" sz="1961" kern="0" dirty="0">
                <a:solidFill>
                  <a:sysClr val="windowText" lastClr="000000"/>
                </a:solidFill>
              </a:rPr>
              <a:t>Increased security via multi-factor authentication</a:t>
            </a:r>
          </a:p>
        </p:txBody>
      </p:sp>
      <p:sp>
        <p:nvSpPr>
          <p:cNvPr id="11" name="TextBox 10"/>
          <p:cNvSpPr txBox="1"/>
          <p:nvPr/>
        </p:nvSpPr>
        <p:spPr>
          <a:xfrm>
            <a:off x="6368352" y="1306217"/>
            <a:ext cx="5543517" cy="3613653"/>
          </a:xfrm>
          <a:prstGeom prst="rect">
            <a:avLst/>
          </a:prstGeom>
          <a:noFill/>
        </p:spPr>
        <p:txBody>
          <a:bodyPr wrap="square" lIns="0" tIns="0" rIns="0" bIns="0" rtlCol="0">
            <a:noAutofit/>
          </a:bodyPr>
          <a:lstStyle/>
          <a:p>
            <a:pPr defTabSz="896386">
              <a:spcBef>
                <a:spcPts val="1176"/>
              </a:spcBef>
            </a:pPr>
            <a:r>
              <a:rPr lang="en-US" sz="3137" kern="0" dirty="0">
                <a:solidFill>
                  <a:schemeClr val="accent5"/>
                </a:solidFill>
                <a:latin typeface="+mj-lt"/>
              </a:rPr>
              <a:t>Monitor usage</a:t>
            </a:r>
          </a:p>
          <a:p>
            <a:pPr lvl="1" defTabSz="896386"/>
            <a:r>
              <a:rPr lang="en-US" sz="1961" kern="0" dirty="0">
                <a:solidFill>
                  <a:sysClr val="windowText" lastClr="000000"/>
                </a:solidFill>
              </a:rPr>
              <a:t>See who is using the solution, when and for what purpose</a:t>
            </a:r>
            <a:endParaRPr lang="en-US" sz="3137" kern="0" dirty="0">
              <a:solidFill>
                <a:schemeClr val="accent4"/>
              </a:solidFill>
              <a:latin typeface="+mj-lt"/>
            </a:endParaRPr>
          </a:p>
          <a:p>
            <a:pPr defTabSz="896386">
              <a:spcBef>
                <a:spcPts val="1176"/>
              </a:spcBef>
            </a:pPr>
            <a:r>
              <a:rPr lang="en-US" sz="3137" kern="0" dirty="0">
                <a:solidFill>
                  <a:schemeClr val="accent5"/>
                </a:solidFill>
                <a:latin typeface="+mj-lt"/>
              </a:rPr>
              <a:t>Mobile security</a:t>
            </a:r>
          </a:p>
          <a:p>
            <a:pPr lvl="1" defTabSz="896386"/>
            <a:r>
              <a:rPr lang="en-US" sz="1961" kern="0" dirty="0">
                <a:solidFill>
                  <a:sysClr val="windowText" lastClr="000000"/>
                </a:solidFill>
              </a:rPr>
              <a:t>Enable secure mobile access to on-premises applications</a:t>
            </a:r>
          </a:p>
        </p:txBody>
      </p:sp>
    </p:spTree>
    <p:extLst>
      <p:ext uri="{BB962C8B-B14F-4D97-AF65-F5344CB8AC3E}">
        <p14:creationId xmlns:p14="http://schemas.microsoft.com/office/powerpoint/2010/main" val="31301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500"/>
                                        <p:tgtEl>
                                          <p:spTgt spid="1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fade">
                                      <p:cBhvr>
                                        <p:cTn id="36" dur="500"/>
                                        <p:tgtEl>
                                          <p:spTgt spid="1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animEffect transition="in" filter="fade">
                                      <p:cBhvr>
                                        <p:cTn id="41" dur="500"/>
                                        <p:tgtEl>
                                          <p:spTgt spid="11">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3" end="3"/>
                                            </p:txEl>
                                          </p:spTgt>
                                        </p:tgtEl>
                                        <p:attrNameLst>
                                          <p:attrName>style.visibility</p:attrName>
                                        </p:attrNameLst>
                                      </p:cBhvr>
                                      <p:to>
                                        <p:strVal val="visible"/>
                                      </p:to>
                                    </p:set>
                                    <p:animEffect transition="in" filter="fade">
                                      <p:cBhvr>
                                        <p:cTn id="44"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5" name="Oval 14"/>
          <p:cNvSpPr/>
          <p:nvPr/>
        </p:nvSpPr>
        <p:spPr bwMode="auto">
          <a:xfrm>
            <a:off x="7203639" y="1517651"/>
            <a:ext cx="3822699" cy="38226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Rectangle 18"/>
          <p:cNvSpPr/>
          <p:nvPr/>
        </p:nvSpPr>
        <p:spPr>
          <a:xfrm>
            <a:off x="156519" y="2191739"/>
            <a:ext cx="7047120" cy="2474524"/>
          </a:xfrm>
          <a:prstGeom prst="rect">
            <a:avLst/>
          </a:prstGeom>
        </p:spPr>
        <p:txBody>
          <a:bodyPr wrap="square" anchor="ctr">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Business Insights and Actions</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Transform your Business</a:t>
            </a:r>
          </a:p>
        </p:txBody>
      </p:sp>
      <p:sp>
        <p:nvSpPr>
          <p:cNvPr id="8" name="Freeform 132"/>
          <p:cNvSpPr>
            <a:spLocks noChangeAspect="1"/>
          </p:cNvSpPr>
          <p:nvPr/>
        </p:nvSpPr>
        <p:spPr bwMode="auto">
          <a:xfrm rot="5400000">
            <a:off x="8003581" y="2150102"/>
            <a:ext cx="2011532" cy="255779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5"/>
          </a:solidFill>
          <a:ln>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324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3442" y="1190767"/>
            <a:ext cx="11851915" cy="3917946"/>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p:txBody>
          <a:bodyPr/>
          <a:lstStyle/>
          <a:p>
            <a:r>
              <a:rPr lang="en-US" dirty="0"/>
              <a:t>Power BI – Visualize and act on your data</a:t>
            </a:r>
          </a:p>
        </p:txBody>
      </p:sp>
      <p:sp>
        <p:nvSpPr>
          <p:cNvPr id="11" name="TextBox 10"/>
          <p:cNvSpPr txBox="1"/>
          <p:nvPr/>
        </p:nvSpPr>
        <p:spPr>
          <a:xfrm>
            <a:off x="6368352" y="1306217"/>
            <a:ext cx="5543517" cy="3613653"/>
          </a:xfrm>
          <a:prstGeom prst="rect">
            <a:avLst/>
          </a:prstGeom>
          <a:noFill/>
        </p:spPr>
        <p:txBody>
          <a:bodyPr wrap="square" lIns="0" tIns="0" rIns="0" bIns="0" rtlCol="0">
            <a:noAutofit/>
          </a:bodyPr>
          <a:lstStyle/>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Visualize in one place</a:t>
            </a:r>
          </a:p>
          <a:p>
            <a:pPr lvl="1" defTabSz="896386"/>
            <a:r>
              <a:rPr lang="en-US" sz="1961" kern="0" dirty="0">
                <a:solidFill>
                  <a:sysClr val="windowText" lastClr="000000"/>
                </a:solidFill>
              </a:rPr>
              <a:t>Create and share dashboards</a:t>
            </a:r>
          </a:p>
          <a:p>
            <a:pPr lvl="1" defTabSz="896386"/>
            <a:r>
              <a:rPr lang="en-US" sz="1961" kern="0" dirty="0">
                <a:solidFill>
                  <a:sysClr val="windowText" lastClr="000000"/>
                </a:solidFill>
              </a:rPr>
              <a:t>Access addition data sources</a:t>
            </a:r>
          </a:p>
          <a:p>
            <a:pPr lvl="1" defTabSz="896386"/>
            <a:r>
              <a:rPr lang="en-US" sz="1961" kern="0" dirty="0">
                <a:solidFill>
                  <a:sysClr val="windowText" lastClr="000000"/>
                </a:solidFill>
              </a:rPr>
              <a:t>Track business metrics</a:t>
            </a:r>
            <a:endParaRPr lang="en-US" sz="3137" kern="0" dirty="0">
              <a:solidFill>
                <a:schemeClr val="accent4"/>
              </a:solidFill>
              <a:latin typeface="+mj-lt"/>
            </a:endParaRPr>
          </a:p>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Analyze and act</a:t>
            </a:r>
          </a:p>
          <a:p>
            <a:pPr lvl="1" defTabSz="896386">
              <a:spcBef>
                <a:spcPts val="1176"/>
              </a:spcBef>
            </a:pPr>
            <a:r>
              <a:rPr lang="en-US" sz="1961" kern="0" dirty="0">
                <a:solidFill>
                  <a:sysClr val="windowText" lastClr="000000"/>
                </a:solidFill>
              </a:rPr>
              <a:t>Interact with data in real-time</a:t>
            </a:r>
          </a:p>
          <a:p>
            <a:pPr lvl="1" defTabSz="896386">
              <a:spcBef>
                <a:spcPts val="1176"/>
              </a:spcBef>
            </a:pPr>
            <a:r>
              <a:rPr lang="en-US" sz="1961" kern="0" dirty="0">
                <a:solidFill>
                  <a:sysClr val="windowText" lastClr="000000"/>
                </a:solidFill>
              </a:rPr>
              <a:t>Build models over your data</a:t>
            </a:r>
          </a:p>
          <a:p>
            <a:pPr lvl="1" defTabSz="896386">
              <a:spcBef>
                <a:spcPts val="1176"/>
              </a:spcBef>
            </a:pPr>
            <a:r>
              <a:rPr lang="en-US" sz="1961" kern="0" dirty="0">
                <a:solidFill>
                  <a:sysClr val="windowText" lastClr="000000"/>
                </a:solidFill>
              </a:rPr>
              <a:t>Embed into your App</a:t>
            </a:r>
          </a:p>
        </p:txBody>
      </p:sp>
      <p:pic>
        <p:nvPicPr>
          <p:cNvPr id="3" name="Picture 2"/>
          <p:cNvPicPr>
            <a:picLocks noChangeAspect="1"/>
          </p:cNvPicPr>
          <p:nvPr/>
        </p:nvPicPr>
        <p:blipFill>
          <a:blip r:embed="rId3"/>
          <a:stretch>
            <a:fillRect/>
          </a:stretch>
        </p:blipFill>
        <p:spPr>
          <a:xfrm>
            <a:off x="465806" y="1329268"/>
            <a:ext cx="5620182" cy="3567549"/>
          </a:xfrm>
          <a:prstGeom prst="rect">
            <a:avLst/>
          </a:prstGeom>
        </p:spPr>
      </p:pic>
    </p:spTree>
    <p:extLst>
      <p:ext uri="{BB962C8B-B14F-4D97-AF65-F5344CB8AC3E}">
        <p14:creationId xmlns:p14="http://schemas.microsoft.com/office/powerpoint/2010/main" val="410826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500"/>
                                        <p:tgtEl>
                                          <p:spTgt spid="11">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animEffect transition="in" filter="fade">
                                      <p:cBhvr>
                                        <p:cTn id="34"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3442" y="1190767"/>
            <a:ext cx="11851915" cy="4472278"/>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p:txBody>
          <a:bodyPr/>
          <a:lstStyle/>
          <a:p>
            <a:r>
              <a:rPr lang="en-US" dirty="0" err="1"/>
              <a:t>PowerApps</a:t>
            </a:r>
            <a:r>
              <a:rPr lang="en-US" dirty="0"/>
              <a:t> – Apps by business leaders</a:t>
            </a:r>
          </a:p>
        </p:txBody>
      </p:sp>
      <p:sp>
        <p:nvSpPr>
          <p:cNvPr id="11" name="TextBox 10"/>
          <p:cNvSpPr txBox="1"/>
          <p:nvPr/>
        </p:nvSpPr>
        <p:spPr>
          <a:xfrm>
            <a:off x="6368352" y="1306217"/>
            <a:ext cx="5543517" cy="4356828"/>
          </a:xfrm>
          <a:prstGeom prst="rect">
            <a:avLst/>
          </a:prstGeom>
          <a:noFill/>
        </p:spPr>
        <p:txBody>
          <a:bodyPr wrap="square" lIns="0" tIns="0" rIns="0" bIns="0" rtlCol="0">
            <a:noAutofit/>
          </a:bodyPr>
          <a:lstStyle/>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Create business applications</a:t>
            </a:r>
          </a:p>
          <a:p>
            <a:pPr lvl="1" defTabSz="896386"/>
            <a:r>
              <a:rPr lang="en-US" sz="1961" kern="0" dirty="0">
                <a:solidFill>
                  <a:sysClr val="windowText" lastClr="000000"/>
                </a:solidFill>
              </a:rPr>
              <a:t>Connect to your systems</a:t>
            </a:r>
          </a:p>
          <a:p>
            <a:pPr lvl="1" defTabSz="896386"/>
            <a:r>
              <a:rPr lang="en-US" sz="1961" kern="0" dirty="0">
                <a:solidFill>
                  <a:sysClr val="windowText" lastClr="000000"/>
                </a:solidFill>
              </a:rPr>
              <a:t>Build apps without writing code</a:t>
            </a:r>
          </a:p>
          <a:p>
            <a:pPr lvl="1" defTabSz="896386"/>
            <a:r>
              <a:rPr lang="en-US" sz="1961" kern="0" dirty="0">
                <a:solidFill>
                  <a:sysClr val="windowText" lastClr="000000"/>
                </a:solidFill>
              </a:rPr>
              <a:t>Publish and use on mobile and web</a:t>
            </a:r>
            <a:endParaRPr lang="en-US" sz="3137" kern="0" dirty="0">
              <a:solidFill>
                <a:schemeClr val="accent4"/>
              </a:solidFill>
            </a:endParaRPr>
          </a:p>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Transform your business</a:t>
            </a:r>
          </a:p>
          <a:p>
            <a:pPr lvl="1" defTabSz="896386"/>
            <a:r>
              <a:rPr lang="en-US" sz="1961" kern="0" dirty="0">
                <a:solidFill>
                  <a:sysClr val="windowText" lastClr="000000"/>
                </a:solidFill>
              </a:rPr>
              <a:t>Help coworkers automate tasks and get more done</a:t>
            </a:r>
          </a:p>
          <a:p>
            <a:pPr lvl="1" defTabSz="896386"/>
            <a:r>
              <a:rPr lang="en-US" sz="1961" kern="0" dirty="0">
                <a:solidFill>
                  <a:sysClr val="windowText" lastClr="000000"/>
                </a:solidFill>
              </a:rPr>
              <a:t>Empower your team to work from anywhere on any device</a:t>
            </a:r>
          </a:p>
          <a:p>
            <a:pPr lvl="1" defTabSz="896386"/>
            <a:r>
              <a:rPr lang="en-US" sz="1961" kern="0" dirty="0">
                <a:solidFill>
                  <a:sysClr val="windowText" lastClr="000000"/>
                </a:solidFill>
              </a:rPr>
              <a:t>Business leaders can quickly refine business processes</a:t>
            </a:r>
          </a:p>
          <a:p>
            <a:pPr lvl="1" defTabSz="896386"/>
            <a:r>
              <a:rPr lang="en-US" sz="1961" kern="0" dirty="0">
                <a:solidFill>
                  <a:sysClr val="windowText" lastClr="000000"/>
                </a:solidFill>
              </a:rPr>
              <a:t> </a:t>
            </a:r>
          </a:p>
        </p:txBody>
      </p:sp>
      <p:pic>
        <p:nvPicPr>
          <p:cNvPr id="6" name="Picture 5"/>
          <p:cNvPicPr>
            <a:picLocks noChangeAspect="1"/>
          </p:cNvPicPr>
          <p:nvPr/>
        </p:nvPicPr>
        <p:blipFill>
          <a:blip r:embed="rId3"/>
          <a:stretch>
            <a:fillRect/>
          </a:stretch>
        </p:blipFill>
        <p:spPr>
          <a:xfrm>
            <a:off x="501330" y="1388007"/>
            <a:ext cx="5549135" cy="2789729"/>
          </a:xfrm>
          <a:prstGeom prst="rect">
            <a:avLst/>
          </a:prstGeom>
        </p:spPr>
      </p:pic>
      <p:pic>
        <p:nvPicPr>
          <p:cNvPr id="7" name="Picture 6"/>
          <p:cNvPicPr>
            <a:picLocks noChangeAspect="1"/>
          </p:cNvPicPr>
          <p:nvPr/>
        </p:nvPicPr>
        <p:blipFill>
          <a:blip r:embed="rId4"/>
          <a:stretch>
            <a:fillRect/>
          </a:stretch>
        </p:blipFill>
        <p:spPr>
          <a:xfrm>
            <a:off x="666830" y="3149740"/>
            <a:ext cx="2304103" cy="3318596"/>
          </a:xfrm>
          <a:prstGeom prst="rect">
            <a:avLst/>
          </a:prstGeom>
        </p:spPr>
      </p:pic>
    </p:spTree>
    <p:extLst>
      <p:ext uri="{BB962C8B-B14F-4D97-AF65-F5344CB8AC3E}">
        <p14:creationId xmlns:p14="http://schemas.microsoft.com/office/powerpoint/2010/main" val="428180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fade">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Effect transition="in" filter="fade">
                                      <p:cBhvr>
                                        <p:cTn id="33" dur="500"/>
                                        <p:tgtEl>
                                          <p:spTgt spid="1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7" end="7"/>
                                            </p:txEl>
                                          </p:spTgt>
                                        </p:tgtEl>
                                        <p:attrNameLst>
                                          <p:attrName>style.visibility</p:attrName>
                                        </p:attrNameLst>
                                      </p:cBhvr>
                                      <p:to>
                                        <p:strVal val="visible"/>
                                      </p:to>
                                    </p:set>
                                    <p:animEffect transition="in" filter="fade">
                                      <p:cBhvr>
                                        <p:cTn id="36" dur="500"/>
                                        <p:tgtEl>
                                          <p:spTgt spid="11">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3442" y="1190767"/>
            <a:ext cx="11851915" cy="4784006"/>
          </a:xfrm>
          <a:prstGeom prst="rect">
            <a:avLst/>
          </a:prstGeom>
          <a:solidFill>
            <a:srgbClr val="BFBFBF">
              <a:alpha val="49020"/>
            </a:srgbClr>
          </a:solidFill>
          <a:ln>
            <a:noFill/>
            <a:headEnd type="none" w="med" len="med"/>
            <a:tailEnd type="none" w="med" len="med"/>
          </a:ln>
          <a:effectLst>
            <a:reflection blurRad="6350" stA="52000" endA="300" endPos="35000" dir="5400000" sy="-100000" algn="bl" rotWithShape="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p:txBody>
          <a:bodyPr/>
          <a:lstStyle/>
          <a:p>
            <a:r>
              <a:rPr lang="en-US" dirty="0"/>
              <a:t>Dynamics 365 – CRM and ERP</a:t>
            </a:r>
          </a:p>
        </p:txBody>
      </p:sp>
      <p:sp>
        <p:nvSpPr>
          <p:cNvPr id="11" name="TextBox 10"/>
          <p:cNvSpPr txBox="1"/>
          <p:nvPr/>
        </p:nvSpPr>
        <p:spPr>
          <a:xfrm>
            <a:off x="6368352" y="1306217"/>
            <a:ext cx="5543517" cy="4356828"/>
          </a:xfrm>
          <a:prstGeom prst="rect">
            <a:avLst/>
          </a:prstGeom>
          <a:noFill/>
        </p:spPr>
        <p:txBody>
          <a:bodyPr wrap="square" lIns="0" tIns="0" rIns="0" bIns="0" rtlCol="0">
            <a:noAutofit/>
          </a:bodyPr>
          <a:lstStyle/>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Intelligent business applications </a:t>
            </a:r>
          </a:p>
          <a:p>
            <a:pPr lvl="1" defTabSz="896386">
              <a:spcBef>
                <a:spcPts val="1176"/>
              </a:spcBef>
            </a:pPr>
            <a:r>
              <a:rPr lang="en-US" sz="1961" kern="0" dirty="0">
                <a:solidFill>
                  <a:sysClr val="windowText" lastClr="000000"/>
                </a:solidFill>
              </a:rPr>
              <a:t>Enterprise Business Solutions</a:t>
            </a:r>
          </a:p>
          <a:p>
            <a:pPr lvl="1" defTabSz="896386"/>
            <a:r>
              <a:rPr lang="en-US" sz="1961" kern="0" dirty="0">
                <a:solidFill>
                  <a:sysClr val="windowText" lastClr="000000"/>
                </a:solidFill>
              </a:rPr>
              <a:t>Integrate directly to Azure Cloud Services</a:t>
            </a:r>
          </a:p>
          <a:p>
            <a:pPr lvl="1" defTabSz="896386"/>
            <a:r>
              <a:rPr lang="en-US" sz="1961" kern="0" dirty="0">
                <a:solidFill>
                  <a:sysClr val="windowText" lastClr="000000"/>
                </a:solidFill>
              </a:rPr>
              <a:t>Work smarter with connected operations</a:t>
            </a:r>
            <a:endParaRPr lang="en-US" sz="3137" kern="0" dirty="0">
              <a:solidFill>
                <a:schemeClr val="accent4"/>
              </a:solidFill>
            </a:endParaRPr>
          </a:p>
          <a:p>
            <a:pPr defTabSz="896386">
              <a:spcBef>
                <a:spcPts val="1176"/>
              </a:spcBef>
            </a:pPr>
            <a:r>
              <a:rPr lang="en-US" sz="3137" kern="0" dirty="0">
                <a:solidFill>
                  <a:schemeClr val="accent5"/>
                </a:solidFill>
                <a:latin typeface="Segoe UI Semilight" panose="020B0402040204020203" pitchFamily="34" charset="0"/>
                <a:cs typeface="Segoe UI Semilight" panose="020B0402040204020203" pitchFamily="34" charset="0"/>
              </a:rPr>
              <a:t>Dynamics 365 Field Service</a:t>
            </a:r>
          </a:p>
          <a:p>
            <a:pPr lvl="1" defTabSz="896386">
              <a:spcBef>
                <a:spcPts val="1176"/>
              </a:spcBef>
            </a:pPr>
            <a:r>
              <a:rPr lang="en-US" sz="1961" kern="0" dirty="0">
                <a:solidFill>
                  <a:sysClr val="windowText" lastClr="000000"/>
                </a:solidFill>
              </a:rPr>
              <a:t>Optimized scheduling</a:t>
            </a:r>
          </a:p>
          <a:p>
            <a:pPr lvl="1" defTabSz="896386">
              <a:spcBef>
                <a:spcPts val="1176"/>
              </a:spcBef>
            </a:pPr>
            <a:r>
              <a:rPr lang="en-US" sz="1961" kern="0" dirty="0">
                <a:solidFill>
                  <a:sysClr val="windowText" lastClr="000000"/>
                </a:solidFill>
              </a:rPr>
              <a:t>Connected devices in the field help them see—and solve—problems before customers even know about them.</a:t>
            </a:r>
          </a:p>
          <a:p>
            <a:pPr lvl="1" defTabSz="896386">
              <a:spcBef>
                <a:spcPts val="1176"/>
              </a:spcBef>
            </a:pPr>
            <a:r>
              <a:rPr lang="en-US" sz="1961" kern="0" dirty="0">
                <a:solidFill>
                  <a:sysClr val="windowText" lastClr="000000"/>
                </a:solidFill>
              </a:rPr>
              <a:t>Lower costs by dispatching technicians only when they’re needed</a:t>
            </a:r>
          </a:p>
        </p:txBody>
      </p:sp>
      <p:pic>
        <p:nvPicPr>
          <p:cNvPr id="3" name="Picture 2"/>
          <p:cNvPicPr>
            <a:picLocks noChangeAspect="1"/>
          </p:cNvPicPr>
          <p:nvPr/>
        </p:nvPicPr>
        <p:blipFill>
          <a:blip r:embed="rId3"/>
          <a:stretch>
            <a:fillRect/>
          </a:stretch>
        </p:blipFill>
        <p:spPr>
          <a:xfrm>
            <a:off x="4851736" y="5182909"/>
            <a:ext cx="1445816" cy="1361642"/>
          </a:xfrm>
          <a:prstGeom prst="rect">
            <a:avLst/>
          </a:prstGeom>
        </p:spPr>
      </p:pic>
      <p:pic>
        <p:nvPicPr>
          <p:cNvPr id="4" name="Picture 3"/>
          <p:cNvPicPr>
            <a:picLocks noChangeAspect="1"/>
          </p:cNvPicPr>
          <p:nvPr/>
        </p:nvPicPr>
        <p:blipFill>
          <a:blip r:embed="rId4"/>
          <a:stretch>
            <a:fillRect/>
          </a:stretch>
        </p:blipFill>
        <p:spPr>
          <a:xfrm>
            <a:off x="1979083" y="5182909"/>
            <a:ext cx="1334736" cy="1344270"/>
          </a:xfrm>
          <a:prstGeom prst="rect">
            <a:avLst/>
          </a:prstGeom>
        </p:spPr>
      </p:pic>
      <p:pic>
        <p:nvPicPr>
          <p:cNvPr id="8" name="Picture 7"/>
          <p:cNvPicPr>
            <a:picLocks noChangeAspect="1"/>
          </p:cNvPicPr>
          <p:nvPr/>
        </p:nvPicPr>
        <p:blipFill>
          <a:blip r:embed="rId5"/>
          <a:stretch>
            <a:fillRect/>
          </a:stretch>
        </p:blipFill>
        <p:spPr>
          <a:xfrm>
            <a:off x="3372896" y="5182909"/>
            <a:ext cx="1440489" cy="1362887"/>
          </a:xfrm>
          <a:prstGeom prst="rect">
            <a:avLst/>
          </a:prstGeom>
        </p:spPr>
      </p:pic>
      <p:pic>
        <p:nvPicPr>
          <p:cNvPr id="9" name="Picture 8"/>
          <p:cNvPicPr>
            <a:picLocks noChangeAspect="1"/>
          </p:cNvPicPr>
          <p:nvPr/>
        </p:nvPicPr>
        <p:blipFill>
          <a:blip r:embed="rId6"/>
          <a:stretch>
            <a:fillRect/>
          </a:stretch>
        </p:blipFill>
        <p:spPr>
          <a:xfrm>
            <a:off x="505476" y="5182909"/>
            <a:ext cx="1404168" cy="1289969"/>
          </a:xfrm>
          <a:prstGeom prst="rect">
            <a:avLst/>
          </a:prstGeom>
        </p:spPr>
      </p:pic>
      <p:pic>
        <p:nvPicPr>
          <p:cNvPr id="10" name="Picture 9"/>
          <p:cNvPicPr>
            <a:picLocks noChangeAspect="1"/>
          </p:cNvPicPr>
          <p:nvPr/>
        </p:nvPicPr>
        <p:blipFill>
          <a:blip r:embed="rId7"/>
          <a:stretch>
            <a:fillRect/>
          </a:stretch>
        </p:blipFill>
        <p:spPr>
          <a:xfrm>
            <a:off x="507759" y="1319008"/>
            <a:ext cx="5789793" cy="3753503"/>
          </a:xfrm>
          <a:prstGeom prst="rect">
            <a:avLst/>
          </a:prstGeom>
        </p:spPr>
      </p:pic>
    </p:spTree>
    <p:extLst>
      <p:ext uri="{BB962C8B-B14F-4D97-AF65-F5344CB8AC3E}">
        <p14:creationId xmlns:p14="http://schemas.microsoft.com/office/powerpoint/2010/main" val="223173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Effect transition="in" filter="fade">
                                      <p:cBhvr>
                                        <p:cTn id="33" dur="500"/>
                                        <p:tgtEl>
                                          <p:spTgt spid="1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7" end="7"/>
                                            </p:txEl>
                                          </p:spTgt>
                                        </p:tgtEl>
                                        <p:attrNameLst>
                                          <p:attrName>style.visibility</p:attrName>
                                        </p:attrNameLst>
                                      </p:cBhvr>
                                      <p:to>
                                        <p:strVal val="visible"/>
                                      </p:to>
                                    </p:set>
                                    <p:animEffect transition="in" filter="fade">
                                      <p:cBhvr>
                                        <p:cTn id="36"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Microsoft Azure IoT </a:t>
            </a:r>
            <a:br>
              <a:rPr lang="en-US" sz="4000" dirty="0">
                <a:solidFill>
                  <a:schemeClr val="tx1"/>
                </a:solidFill>
              </a:rPr>
            </a:br>
            <a:br>
              <a:rPr lang="en-US" sz="4000" dirty="0">
                <a:solidFill>
                  <a:schemeClr val="tx1"/>
                </a:solidFill>
              </a:rPr>
            </a:br>
            <a:r>
              <a:rPr lang="EN-US" sz="2800" dirty="0">
                <a:latin typeface="+mn-lt"/>
              </a:rPr>
              <a:t>Technical Scenario: </a:t>
            </a:r>
            <a:br>
              <a:rPr lang="EN-US" sz="2800" dirty="0">
                <a:latin typeface="+mn-lt"/>
              </a:rPr>
            </a:br>
            <a:br>
              <a:rPr lang="EN-US" sz="2800" dirty="0">
                <a:latin typeface="+mn-lt"/>
              </a:rPr>
            </a:br>
            <a:r>
              <a:rPr lang="en-US" sz="4000" dirty="0">
                <a:solidFill>
                  <a:schemeClr val="accent5">
                    <a:lumMod val="10000"/>
                    <a:lumOff val="90000"/>
                  </a:schemeClr>
                </a:solidFill>
                <a:latin typeface="+mn-lt"/>
              </a:rPr>
              <a:t>Securing IoT Infrastructure</a:t>
            </a: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tint val="75000"/>
                  </a:srgbClr>
                </a:solidFill>
                <a:effectLst/>
                <a:uLnTx/>
                <a:uFillTx/>
                <a:latin typeface="Segoe UI Light"/>
                <a:ea typeface="+mn-ea"/>
                <a:cs typeface="+mn-cs"/>
              </a:rPr>
              <a:t> </a:t>
            </a:r>
          </a:p>
        </p:txBody>
      </p:sp>
    </p:spTree>
    <p:extLst>
      <p:ext uri="{BB962C8B-B14F-4D97-AF65-F5344CB8AC3E}">
        <p14:creationId xmlns:p14="http://schemas.microsoft.com/office/powerpoint/2010/main" val="59491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 typeface="+mj-lt"/>
              <a:buAutoNum type="arabicPeriod"/>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Gateway &amp; Devices</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 Analyze streaming data &amp; Generate predictive insights*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 </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5. </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Customize IoT Architecture</a:t>
            </a:r>
          </a:p>
        </p:txBody>
      </p:sp>
      <p:sp>
        <p:nvSpPr>
          <p:cNvPr id="2" name="TextBox 1"/>
          <p:cNvSpPr txBox="1"/>
          <p:nvPr/>
        </p:nvSpPr>
        <p:spPr>
          <a:xfrm>
            <a:off x="389455" y="6437145"/>
            <a:ext cx="4019305" cy="3639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Light"/>
                <a:ea typeface="+mn-ea"/>
                <a:cs typeface="+mn-cs"/>
              </a:rPr>
              <a:t>* Only applies to Predictive Maintenance</a:t>
            </a:r>
          </a:p>
        </p:txBody>
      </p:sp>
      <p:sp>
        <p:nvSpPr>
          <p:cNvPr id="70" name="Rectangle 69"/>
          <p:cNvSpPr/>
          <p:nvPr/>
        </p:nvSpPr>
        <p:spPr bwMode="auto">
          <a:xfrm>
            <a:off x="270810" y="1317942"/>
            <a:ext cx="11623032" cy="3419187"/>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1" name="Rectangle 70"/>
          <p:cNvSpPr/>
          <p:nvPr/>
        </p:nvSpPr>
        <p:spPr bwMode="auto">
          <a:xfrm>
            <a:off x="281690" y="5728396"/>
            <a:ext cx="11623033" cy="1038054"/>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210766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a:bodyPr>
          <a:lstStyle/>
          <a:p>
            <a:r>
              <a:rPr lang="en-US" dirty="0"/>
              <a:t>Why securing Internet of Things is hard</a:t>
            </a:r>
            <a:endParaRPr lang="en-US" sz="4000" dirty="0"/>
          </a:p>
        </p:txBody>
      </p:sp>
      <p:sp>
        <p:nvSpPr>
          <p:cNvPr id="3" name="Oval 2"/>
          <p:cNvSpPr/>
          <p:nvPr/>
        </p:nvSpPr>
        <p:spPr bwMode="auto">
          <a:xfrm>
            <a:off x="1394627" y="2286573"/>
            <a:ext cx="2925665" cy="2925665"/>
          </a:xfrm>
          <a:prstGeom prst="ellipse">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4" name="Oval 3"/>
          <p:cNvSpPr/>
          <p:nvPr/>
        </p:nvSpPr>
        <p:spPr bwMode="auto">
          <a:xfrm>
            <a:off x="7501369" y="2286573"/>
            <a:ext cx="2925665" cy="2925665"/>
          </a:xfrm>
          <a:prstGeom prst="ellipse">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5" name="TextBox 4"/>
          <p:cNvSpPr txBox="1"/>
          <p:nvPr/>
        </p:nvSpPr>
        <p:spPr>
          <a:xfrm>
            <a:off x="1678105" y="3120091"/>
            <a:ext cx="2397176" cy="1276451"/>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Information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Technology</a:t>
            </a:r>
          </a:p>
        </p:txBody>
      </p:sp>
      <p:sp>
        <p:nvSpPr>
          <p:cNvPr id="6" name="TextBox 5"/>
          <p:cNvSpPr txBox="1"/>
          <p:nvPr/>
        </p:nvSpPr>
        <p:spPr>
          <a:xfrm>
            <a:off x="7768481" y="3120091"/>
            <a:ext cx="2441668" cy="1276451"/>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Operational</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Technology</a:t>
            </a:r>
          </a:p>
        </p:txBody>
      </p:sp>
      <p:grpSp>
        <p:nvGrpSpPr>
          <p:cNvPr id="9" name="VENDING"/>
          <p:cNvGrpSpPr/>
          <p:nvPr/>
        </p:nvGrpSpPr>
        <p:grpSpPr>
          <a:xfrm>
            <a:off x="9681471" y="5448965"/>
            <a:ext cx="444835" cy="988565"/>
            <a:chOff x="4943850" y="3035753"/>
            <a:chExt cx="757741" cy="1946246"/>
          </a:xfrm>
          <a:noFill/>
        </p:grpSpPr>
        <p:sp>
          <p:nvSpPr>
            <p:cNvPr id="10"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1"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tx1"/>
              </a:solid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2" name="Group 11"/>
            <p:cNvGrpSpPr/>
            <p:nvPr/>
          </p:nvGrpSpPr>
          <p:grpSpPr>
            <a:xfrm flipV="1">
              <a:off x="5154351" y="3126375"/>
              <a:ext cx="312238" cy="306471"/>
              <a:chOff x="-9407836" y="120612"/>
              <a:chExt cx="1474396" cy="1455780"/>
            </a:xfrm>
            <a:grpFill/>
          </p:grpSpPr>
          <p:sp>
            <p:nvSpPr>
              <p:cNvPr id="13" name="Oval 12"/>
              <p:cNvSpPr/>
              <p:nvPr/>
            </p:nvSpPr>
            <p:spPr>
              <a:xfrm>
                <a:off x="-8928872" y="595592"/>
                <a:ext cx="489390" cy="489390"/>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4" name="Straight Connector 13"/>
              <p:cNvCxnSpPr/>
              <p:nvPr/>
            </p:nvCxnSpPr>
            <p:spPr>
              <a:xfrm>
                <a:off x="-8679053" y="120612"/>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679053" y="1245413"/>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a:off x="-8103656"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a:off x="-9240275"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70059"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075516"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380667"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8386124"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CAR"/>
          <p:cNvGrpSpPr/>
          <p:nvPr/>
        </p:nvGrpSpPr>
        <p:grpSpPr>
          <a:xfrm>
            <a:off x="8662139" y="5646773"/>
            <a:ext cx="669535" cy="775251"/>
            <a:chOff x="970509" y="4093413"/>
            <a:chExt cx="1049828" cy="1233722"/>
          </a:xfrm>
          <a:noFill/>
        </p:grpSpPr>
        <p:sp>
          <p:nvSpPr>
            <p:cNvPr id="37"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38" name="Group 37"/>
            <p:cNvGrpSpPr/>
            <p:nvPr/>
          </p:nvGrpSpPr>
          <p:grpSpPr>
            <a:xfrm>
              <a:off x="1375400" y="4219528"/>
              <a:ext cx="240047" cy="250622"/>
              <a:chOff x="6356211" y="-986246"/>
              <a:chExt cx="322176" cy="336369"/>
            </a:xfrm>
            <a:grpFill/>
          </p:grpSpPr>
          <p:sp>
            <p:nvSpPr>
              <p:cNvPr id="40" name="Oval 39"/>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41" name="Straight Connector 40"/>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grpSp>
      <p:grpSp>
        <p:nvGrpSpPr>
          <p:cNvPr id="25" name="Group 24"/>
          <p:cNvGrpSpPr/>
          <p:nvPr/>
        </p:nvGrpSpPr>
        <p:grpSpPr>
          <a:xfrm>
            <a:off x="5741156" y="5770040"/>
            <a:ext cx="680538" cy="648005"/>
            <a:chOff x="4900563" y="5408043"/>
            <a:chExt cx="1074464" cy="1023102"/>
          </a:xfrm>
        </p:grpSpPr>
        <p:sp>
          <p:nvSpPr>
            <p:cNvPr id="48" name="Freeform 58"/>
            <p:cNvSpPr>
              <a:spLocks noEditPoints="1"/>
            </p:cNvSpPr>
            <p:nvPr/>
          </p:nvSpPr>
          <p:spPr bwMode="auto">
            <a:xfrm>
              <a:off x="4900563" y="5408043"/>
              <a:ext cx="1074464" cy="643784"/>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tx1"/>
            </a:solidFill>
            <a:ln>
              <a:solidFill>
                <a:schemeClr val="tx1"/>
              </a:solid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50" name="Freeform 49"/>
            <p:cNvSpPr>
              <a:spLocks noChangeAspect="1"/>
            </p:cNvSpPr>
            <p:nvPr/>
          </p:nvSpPr>
          <p:spPr bwMode="black">
            <a:xfrm>
              <a:off x="5114408" y="5804307"/>
              <a:ext cx="433465" cy="177545"/>
            </a:xfrm>
            <a:custGeom>
              <a:avLst/>
              <a:gdLst>
                <a:gd name="connsiteX0" fmla="*/ 86785 w 736822"/>
                <a:gd name="connsiteY0" fmla="*/ 206310 h 301799"/>
                <a:gd name="connsiteX1" fmla="*/ 53215 w 736822"/>
                <a:gd name="connsiteY1" fmla="*/ 239880 h 301799"/>
                <a:gd name="connsiteX2" fmla="*/ 86785 w 736822"/>
                <a:gd name="connsiteY2" fmla="*/ 273450 h 301799"/>
                <a:gd name="connsiteX3" fmla="*/ 120355 w 736822"/>
                <a:gd name="connsiteY3" fmla="*/ 239880 h 301799"/>
                <a:gd name="connsiteX4" fmla="*/ 86785 w 736822"/>
                <a:gd name="connsiteY4" fmla="*/ 206310 h 301799"/>
                <a:gd name="connsiteX5" fmla="*/ 21282 w 736822"/>
                <a:gd name="connsiteY5" fmla="*/ 174113 h 301799"/>
                <a:gd name="connsiteX6" fmla="*/ 715541 w 736822"/>
                <a:gd name="connsiteY6" fmla="*/ 174113 h 301799"/>
                <a:gd name="connsiteX7" fmla="*/ 736822 w 736822"/>
                <a:gd name="connsiteY7" fmla="*/ 195394 h 301799"/>
                <a:gd name="connsiteX8" fmla="*/ 736822 w 736822"/>
                <a:gd name="connsiteY8" fmla="*/ 280518 h 301799"/>
                <a:gd name="connsiteX9" fmla="*/ 715541 w 736822"/>
                <a:gd name="connsiteY9" fmla="*/ 301799 h 301799"/>
                <a:gd name="connsiteX10" fmla="*/ 21282 w 736822"/>
                <a:gd name="connsiteY10" fmla="*/ 301799 h 301799"/>
                <a:gd name="connsiteX11" fmla="*/ 0 w 736822"/>
                <a:gd name="connsiteY11" fmla="*/ 280518 h 301799"/>
                <a:gd name="connsiteX12" fmla="*/ 0 w 736822"/>
                <a:gd name="connsiteY12" fmla="*/ 195394 h 301799"/>
                <a:gd name="connsiteX13" fmla="*/ 21282 w 736822"/>
                <a:gd name="connsiteY13" fmla="*/ 174113 h 301799"/>
                <a:gd name="connsiteX14" fmla="*/ 86785 w 736822"/>
                <a:gd name="connsiteY14" fmla="*/ 32196 h 301799"/>
                <a:gd name="connsiteX15" fmla="*/ 53215 w 736822"/>
                <a:gd name="connsiteY15" fmla="*/ 65766 h 301799"/>
                <a:gd name="connsiteX16" fmla="*/ 86785 w 736822"/>
                <a:gd name="connsiteY16" fmla="*/ 99337 h 301799"/>
                <a:gd name="connsiteX17" fmla="*/ 120355 w 736822"/>
                <a:gd name="connsiteY17" fmla="*/ 65766 h 301799"/>
                <a:gd name="connsiteX18" fmla="*/ 86785 w 736822"/>
                <a:gd name="connsiteY18" fmla="*/ 32196 h 301799"/>
                <a:gd name="connsiteX19" fmla="*/ 21282 w 736822"/>
                <a:gd name="connsiteY19" fmla="*/ 0 h 301799"/>
                <a:gd name="connsiteX20" fmla="*/ 715541 w 736822"/>
                <a:gd name="connsiteY20" fmla="*/ 0 h 301799"/>
                <a:gd name="connsiteX21" fmla="*/ 736822 w 736822"/>
                <a:gd name="connsiteY21" fmla="*/ 21281 h 301799"/>
                <a:gd name="connsiteX22" fmla="*/ 736822 w 736822"/>
                <a:gd name="connsiteY22" fmla="*/ 106404 h 301799"/>
                <a:gd name="connsiteX23" fmla="*/ 715541 w 736822"/>
                <a:gd name="connsiteY23" fmla="*/ 127686 h 301799"/>
                <a:gd name="connsiteX24" fmla="*/ 21282 w 736822"/>
                <a:gd name="connsiteY24" fmla="*/ 127686 h 301799"/>
                <a:gd name="connsiteX25" fmla="*/ 0 w 736822"/>
                <a:gd name="connsiteY25" fmla="*/ 106404 h 301799"/>
                <a:gd name="connsiteX26" fmla="*/ 0 w 736822"/>
                <a:gd name="connsiteY26" fmla="*/ 21281 h 301799"/>
                <a:gd name="connsiteX27" fmla="*/ 21282 w 736822"/>
                <a:gd name="connsiteY27" fmla="*/ 0 h 30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822" h="301799">
                  <a:moveTo>
                    <a:pt x="86785" y="206310"/>
                  </a:moveTo>
                  <a:cubicBezTo>
                    <a:pt x="68245" y="206310"/>
                    <a:pt x="53215" y="221339"/>
                    <a:pt x="53215" y="239880"/>
                  </a:cubicBezTo>
                  <a:cubicBezTo>
                    <a:pt x="53215" y="258420"/>
                    <a:pt x="68245" y="273450"/>
                    <a:pt x="86785" y="273450"/>
                  </a:cubicBezTo>
                  <a:cubicBezTo>
                    <a:pt x="105326" y="273450"/>
                    <a:pt x="120355" y="258420"/>
                    <a:pt x="120355" y="239880"/>
                  </a:cubicBezTo>
                  <a:cubicBezTo>
                    <a:pt x="120355" y="221339"/>
                    <a:pt x="105326" y="206310"/>
                    <a:pt x="86785" y="206310"/>
                  </a:cubicBezTo>
                  <a:close/>
                  <a:moveTo>
                    <a:pt x="21282" y="174113"/>
                  </a:moveTo>
                  <a:lnTo>
                    <a:pt x="715541" y="174113"/>
                  </a:lnTo>
                  <a:cubicBezTo>
                    <a:pt x="727295" y="174113"/>
                    <a:pt x="736822" y="183642"/>
                    <a:pt x="736822" y="195394"/>
                  </a:cubicBezTo>
                  <a:lnTo>
                    <a:pt x="736822" y="280518"/>
                  </a:lnTo>
                  <a:cubicBezTo>
                    <a:pt x="736822" y="292271"/>
                    <a:pt x="727295" y="301799"/>
                    <a:pt x="715541" y="301799"/>
                  </a:cubicBezTo>
                  <a:lnTo>
                    <a:pt x="21282" y="301799"/>
                  </a:lnTo>
                  <a:cubicBezTo>
                    <a:pt x="9529" y="301799"/>
                    <a:pt x="0" y="292271"/>
                    <a:pt x="0" y="280518"/>
                  </a:cubicBezTo>
                  <a:lnTo>
                    <a:pt x="0" y="195394"/>
                  </a:lnTo>
                  <a:cubicBezTo>
                    <a:pt x="0" y="183642"/>
                    <a:pt x="9529" y="174113"/>
                    <a:pt x="21282" y="174113"/>
                  </a:cubicBezTo>
                  <a:close/>
                  <a:moveTo>
                    <a:pt x="86785" y="32196"/>
                  </a:moveTo>
                  <a:cubicBezTo>
                    <a:pt x="68245" y="32196"/>
                    <a:pt x="53215" y="47226"/>
                    <a:pt x="53215" y="65766"/>
                  </a:cubicBezTo>
                  <a:cubicBezTo>
                    <a:pt x="53215" y="84306"/>
                    <a:pt x="68245" y="99337"/>
                    <a:pt x="86785" y="99337"/>
                  </a:cubicBezTo>
                  <a:cubicBezTo>
                    <a:pt x="105326" y="99337"/>
                    <a:pt x="120355" y="84306"/>
                    <a:pt x="120355" y="65766"/>
                  </a:cubicBezTo>
                  <a:cubicBezTo>
                    <a:pt x="120355" y="47226"/>
                    <a:pt x="105326" y="32196"/>
                    <a:pt x="86785" y="32196"/>
                  </a:cubicBezTo>
                  <a:close/>
                  <a:moveTo>
                    <a:pt x="21282" y="0"/>
                  </a:moveTo>
                  <a:lnTo>
                    <a:pt x="715541" y="0"/>
                  </a:lnTo>
                  <a:cubicBezTo>
                    <a:pt x="727295" y="0"/>
                    <a:pt x="736822" y="9527"/>
                    <a:pt x="736822" y="21281"/>
                  </a:cubicBezTo>
                  <a:lnTo>
                    <a:pt x="736822" y="106404"/>
                  </a:lnTo>
                  <a:cubicBezTo>
                    <a:pt x="736822" y="118157"/>
                    <a:pt x="727295" y="127686"/>
                    <a:pt x="715541" y="127686"/>
                  </a:cubicBezTo>
                  <a:lnTo>
                    <a:pt x="21282" y="127686"/>
                  </a:lnTo>
                  <a:cubicBezTo>
                    <a:pt x="9529" y="127686"/>
                    <a:pt x="0" y="118157"/>
                    <a:pt x="0" y="106404"/>
                  </a:cubicBezTo>
                  <a:lnTo>
                    <a:pt x="0" y="21281"/>
                  </a:lnTo>
                  <a:cubicBezTo>
                    <a:pt x="0" y="9527"/>
                    <a:pt x="9529" y="0"/>
                    <a:pt x="21282"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Freeform 73"/>
            <p:cNvSpPr/>
            <p:nvPr/>
          </p:nvSpPr>
          <p:spPr bwMode="auto">
            <a:xfrm>
              <a:off x="5136687" y="6075685"/>
              <a:ext cx="761366" cy="355460"/>
            </a:xfrm>
            <a:custGeom>
              <a:avLst/>
              <a:gdLst>
                <a:gd name="connsiteX0" fmla="*/ 8276748 w 8830290"/>
                <a:gd name="connsiteY0" fmla="*/ 3569053 h 4122595"/>
                <a:gd name="connsiteX1" fmla="*/ 8830290 w 8830290"/>
                <a:gd name="connsiteY1" fmla="*/ 3569053 h 4122595"/>
                <a:gd name="connsiteX2" fmla="*/ 8830290 w 8830290"/>
                <a:gd name="connsiteY2" fmla="*/ 4122595 h 4122595"/>
                <a:gd name="connsiteX3" fmla="*/ 8276748 w 8830290"/>
                <a:gd name="connsiteY3" fmla="*/ 4122595 h 4122595"/>
                <a:gd name="connsiteX4" fmla="*/ 7045967 w 8830290"/>
                <a:gd name="connsiteY4" fmla="*/ 3569053 h 4122595"/>
                <a:gd name="connsiteX5" fmla="*/ 7599509 w 8830290"/>
                <a:gd name="connsiteY5" fmla="*/ 3569053 h 4122595"/>
                <a:gd name="connsiteX6" fmla="*/ 7599509 w 8830290"/>
                <a:gd name="connsiteY6" fmla="*/ 4122595 h 4122595"/>
                <a:gd name="connsiteX7" fmla="*/ 7045967 w 8830290"/>
                <a:gd name="connsiteY7" fmla="*/ 4122595 h 4122595"/>
                <a:gd name="connsiteX8" fmla="*/ 5815186 w 8830290"/>
                <a:gd name="connsiteY8" fmla="*/ 3569053 h 4122595"/>
                <a:gd name="connsiteX9" fmla="*/ 6368728 w 8830290"/>
                <a:gd name="connsiteY9" fmla="*/ 3569053 h 4122595"/>
                <a:gd name="connsiteX10" fmla="*/ 6368728 w 8830290"/>
                <a:gd name="connsiteY10" fmla="*/ 4122595 h 4122595"/>
                <a:gd name="connsiteX11" fmla="*/ 5815186 w 8830290"/>
                <a:gd name="connsiteY11" fmla="*/ 4122595 h 4122595"/>
                <a:gd name="connsiteX12" fmla="*/ 4584405 w 8830290"/>
                <a:gd name="connsiteY12" fmla="*/ 3569053 h 4122595"/>
                <a:gd name="connsiteX13" fmla="*/ 5137947 w 8830290"/>
                <a:gd name="connsiteY13" fmla="*/ 3569053 h 4122595"/>
                <a:gd name="connsiteX14" fmla="*/ 5137947 w 8830290"/>
                <a:gd name="connsiteY14" fmla="*/ 4122595 h 4122595"/>
                <a:gd name="connsiteX15" fmla="*/ 4584405 w 8830290"/>
                <a:gd name="connsiteY15" fmla="*/ 4122595 h 4122595"/>
                <a:gd name="connsiteX16" fmla="*/ 3353626 w 8830290"/>
                <a:gd name="connsiteY16" fmla="*/ 3569053 h 4122595"/>
                <a:gd name="connsiteX17" fmla="*/ 3907168 w 8830290"/>
                <a:gd name="connsiteY17" fmla="*/ 3569053 h 4122595"/>
                <a:gd name="connsiteX18" fmla="*/ 3907168 w 8830290"/>
                <a:gd name="connsiteY18" fmla="*/ 4122595 h 4122595"/>
                <a:gd name="connsiteX19" fmla="*/ 3353626 w 8830290"/>
                <a:gd name="connsiteY19" fmla="*/ 4122595 h 4122595"/>
                <a:gd name="connsiteX20" fmla="*/ 2122844 w 8830290"/>
                <a:gd name="connsiteY20" fmla="*/ 3569053 h 4122595"/>
                <a:gd name="connsiteX21" fmla="*/ 2676386 w 8830290"/>
                <a:gd name="connsiteY21" fmla="*/ 3569053 h 4122595"/>
                <a:gd name="connsiteX22" fmla="*/ 2676386 w 8830290"/>
                <a:gd name="connsiteY22" fmla="*/ 4122595 h 4122595"/>
                <a:gd name="connsiteX23" fmla="*/ 2122844 w 8830290"/>
                <a:gd name="connsiteY23" fmla="*/ 4122595 h 4122595"/>
                <a:gd name="connsiteX24" fmla="*/ 958200 w 8830290"/>
                <a:gd name="connsiteY24" fmla="*/ 3569053 h 4122595"/>
                <a:gd name="connsiteX25" fmla="*/ 1511742 w 8830290"/>
                <a:gd name="connsiteY25" fmla="*/ 3569053 h 4122595"/>
                <a:gd name="connsiteX26" fmla="*/ 1511742 w 8830290"/>
                <a:gd name="connsiteY26" fmla="*/ 4122595 h 4122595"/>
                <a:gd name="connsiteX27" fmla="*/ 958200 w 8830290"/>
                <a:gd name="connsiteY27" fmla="*/ 4122595 h 4122595"/>
                <a:gd name="connsiteX28" fmla="*/ 0 w 8830290"/>
                <a:gd name="connsiteY28" fmla="*/ 3569053 h 4122595"/>
                <a:gd name="connsiteX29" fmla="*/ 553543 w 8830290"/>
                <a:gd name="connsiteY29" fmla="*/ 3569053 h 4122595"/>
                <a:gd name="connsiteX30" fmla="*/ 553543 w 8830290"/>
                <a:gd name="connsiteY30" fmla="*/ 4122595 h 4122595"/>
                <a:gd name="connsiteX31" fmla="*/ 0 w 8830290"/>
                <a:gd name="connsiteY31" fmla="*/ 4122595 h 4122595"/>
                <a:gd name="connsiteX32" fmla="*/ 958201 w 8830290"/>
                <a:gd name="connsiteY32" fmla="*/ 2328102 h 4122595"/>
                <a:gd name="connsiteX33" fmla="*/ 1511743 w 8830290"/>
                <a:gd name="connsiteY33" fmla="*/ 2328102 h 4122595"/>
                <a:gd name="connsiteX34" fmla="*/ 1511743 w 8830290"/>
                <a:gd name="connsiteY34" fmla="*/ 2881644 h 4122595"/>
                <a:gd name="connsiteX35" fmla="*/ 958201 w 8830290"/>
                <a:gd name="connsiteY35" fmla="*/ 2881644 h 4122595"/>
                <a:gd name="connsiteX36" fmla="*/ 1 w 8830290"/>
                <a:gd name="connsiteY36" fmla="*/ 2328102 h 4122595"/>
                <a:gd name="connsiteX37" fmla="*/ 553543 w 8830290"/>
                <a:gd name="connsiteY37" fmla="*/ 2328102 h 4122595"/>
                <a:gd name="connsiteX38" fmla="*/ 553543 w 8830290"/>
                <a:gd name="connsiteY38" fmla="*/ 2881644 h 4122595"/>
                <a:gd name="connsiteX39" fmla="*/ 1 w 8830290"/>
                <a:gd name="connsiteY39" fmla="*/ 2881644 h 4122595"/>
                <a:gd name="connsiteX40" fmla="*/ 2122843 w 8830290"/>
                <a:gd name="connsiteY40" fmla="*/ 1107781 h 4122595"/>
                <a:gd name="connsiteX41" fmla="*/ 2676385 w 8830290"/>
                <a:gd name="connsiteY41" fmla="*/ 1107781 h 4122595"/>
                <a:gd name="connsiteX42" fmla="*/ 2676385 w 8830290"/>
                <a:gd name="connsiteY42" fmla="*/ 1661323 h 4122595"/>
                <a:gd name="connsiteX43" fmla="*/ 2122843 w 8830290"/>
                <a:gd name="connsiteY43" fmla="*/ 1661323 h 4122595"/>
                <a:gd name="connsiteX44" fmla="*/ 958201 w 8830290"/>
                <a:gd name="connsiteY44" fmla="*/ 1107781 h 4122595"/>
                <a:gd name="connsiteX45" fmla="*/ 1511743 w 8830290"/>
                <a:gd name="connsiteY45" fmla="*/ 1107781 h 4122595"/>
                <a:gd name="connsiteX46" fmla="*/ 1511743 w 8830290"/>
                <a:gd name="connsiteY46" fmla="*/ 1661323 h 4122595"/>
                <a:gd name="connsiteX47" fmla="*/ 958201 w 8830290"/>
                <a:gd name="connsiteY47" fmla="*/ 1661323 h 4122595"/>
                <a:gd name="connsiteX48" fmla="*/ 1 w 8830290"/>
                <a:gd name="connsiteY48" fmla="*/ 1107781 h 4122595"/>
                <a:gd name="connsiteX49" fmla="*/ 553543 w 8830290"/>
                <a:gd name="connsiteY49" fmla="*/ 1107781 h 4122595"/>
                <a:gd name="connsiteX50" fmla="*/ 553543 w 8830290"/>
                <a:gd name="connsiteY50" fmla="*/ 1661323 h 4122595"/>
                <a:gd name="connsiteX51" fmla="*/ 1 w 8830290"/>
                <a:gd name="connsiteY51" fmla="*/ 1661323 h 4122595"/>
                <a:gd name="connsiteX52" fmla="*/ 1 w 8830290"/>
                <a:gd name="connsiteY52" fmla="*/ 1 h 4122595"/>
                <a:gd name="connsiteX53" fmla="*/ 553543 w 8830290"/>
                <a:gd name="connsiteY53" fmla="*/ 1 h 4122595"/>
                <a:gd name="connsiteX54" fmla="*/ 553543 w 8830290"/>
                <a:gd name="connsiteY54" fmla="*/ 553542 h 4122595"/>
                <a:gd name="connsiteX55" fmla="*/ 1 w 8830290"/>
                <a:gd name="connsiteY55" fmla="*/ 553542 h 4122595"/>
                <a:gd name="connsiteX56" fmla="*/ 958201 w 8830290"/>
                <a:gd name="connsiteY56" fmla="*/ 0 h 4122595"/>
                <a:gd name="connsiteX57" fmla="*/ 1511743 w 8830290"/>
                <a:gd name="connsiteY57" fmla="*/ 0 h 4122595"/>
                <a:gd name="connsiteX58" fmla="*/ 1511743 w 8830290"/>
                <a:gd name="connsiteY58" fmla="*/ 553542 h 4122595"/>
                <a:gd name="connsiteX59" fmla="*/ 958201 w 8830290"/>
                <a:gd name="connsiteY59" fmla="*/ 553542 h 4122595"/>
                <a:gd name="connsiteX60" fmla="*/ 2122843 w 8830290"/>
                <a:gd name="connsiteY60" fmla="*/ 0 h 4122595"/>
                <a:gd name="connsiteX61" fmla="*/ 2676385 w 8830290"/>
                <a:gd name="connsiteY61" fmla="*/ 0 h 4122595"/>
                <a:gd name="connsiteX62" fmla="*/ 2676385 w 8830290"/>
                <a:gd name="connsiteY62" fmla="*/ 553542 h 4122595"/>
                <a:gd name="connsiteX63" fmla="*/ 2122843 w 8830290"/>
                <a:gd name="connsiteY63" fmla="*/ 553542 h 412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830290" h="4122595">
                  <a:moveTo>
                    <a:pt x="8276748" y="3569053"/>
                  </a:moveTo>
                  <a:lnTo>
                    <a:pt x="8830290" y="3569053"/>
                  </a:lnTo>
                  <a:lnTo>
                    <a:pt x="8830290" y="4122595"/>
                  </a:lnTo>
                  <a:lnTo>
                    <a:pt x="8276748" y="4122595"/>
                  </a:lnTo>
                  <a:close/>
                  <a:moveTo>
                    <a:pt x="7045967" y="3569053"/>
                  </a:moveTo>
                  <a:lnTo>
                    <a:pt x="7599509" y="3569053"/>
                  </a:lnTo>
                  <a:lnTo>
                    <a:pt x="7599509" y="4122595"/>
                  </a:lnTo>
                  <a:lnTo>
                    <a:pt x="7045967" y="4122595"/>
                  </a:lnTo>
                  <a:close/>
                  <a:moveTo>
                    <a:pt x="5815186" y="3569053"/>
                  </a:moveTo>
                  <a:lnTo>
                    <a:pt x="6368728" y="3569053"/>
                  </a:lnTo>
                  <a:lnTo>
                    <a:pt x="6368728" y="4122595"/>
                  </a:lnTo>
                  <a:lnTo>
                    <a:pt x="5815186" y="4122595"/>
                  </a:lnTo>
                  <a:close/>
                  <a:moveTo>
                    <a:pt x="4584405" y="3569053"/>
                  </a:moveTo>
                  <a:lnTo>
                    <a:pt x="5137947" y="3569053"/>
                  </a:lnTo>
                  <a:lnTo>
                    <a:pt x="5137947" y="4122595"/>
                  </a:lnTo>
                  <a:lnTo>
                    <a:pt x="4584405" y="4122595"/>
                  </a:lnTo>
                  <a:close/>
                  <a:moveTo>
                    <a:pt x="3353626" y="3569053"/>
                  </a:moveTo>
                  <a:lnTo>
                    <a:pt x="3907168" y="3569053"/>
                  </a:lnTo>
                  <a:lnTo>
                    <a:pt x="3907168" y="4122595"/>
                  </a:lnTo>
                  <a:lnTo>
                    <a:pt x="3353626" y="4122595"/>
                  </a:lnTo>
                  <a:close/>
                  <a:moveTo>
                    <a:pt x="2122844" y="3569053"/>
                  </a:moveTo>
                  <a:lnTo>
                    <a:pt x="2676386" y="3569053"/>
                  </a:lnTo>
                  <a:lnTo>
                    <a:pt x="2676386" y="4122595"/>
                  </a:lnTo>
                  <a:lnTo>
                    <a:pt x="2122844" y="4122595"/>
                  </a:lnTo>
                  <a:close/>
                  <a:moveTo>
                    <a:pt x="958200" y="3569053"/>
                  </a:moveTo>
                  <a:lnTo>
                    <a:pt x="1511742" y="3569053"/>
                  </a:lnTo>
                  <a:lnTo>
                    <a:pt x="1511742" y="4122595"/>
                  </a:lnTo>
                  <a:lnTo>
                    <a:pt x="958200" y="4122595"/>
                  </a:lnTo>
                  <a:close/>
                  <a:moveTo>
                    <a:pt x="0" y="3569053"/>
                  </a:moveTo>
                  <a:lnTo>
                    <a:pt x="553543" y="3569053"/>
                  </a:lnTo>
                  <a:lnTo>
                    <a:pt x="553543" y="4122595"/>
                  </a:lnTo>
                  <a:lnTo>
                    <a:pt x="0" y="4122595"/>
                  </a:lnTo>
                  <a:close/>
                  <a:moveTo>
                    <a:pt x="958201" y="2328102"/>
                  </a:moveTo>
                  <a:lnTo>
                    <a:pt x="1511743" y="2328102"/>
                  </a:lnTo>
                  <a:lnTo>
                    <a:pt x="1511743" y="2881644"/>
                  </a:lnTo>
                  <a:lnTo>
                    <a:pt x="958201" y="2881644"/>
                  </a:lnTo>
                  <a:close/>
                  <a:moveTo>
                    <a:pt x="1" y="2328102"/>
                  </a:moveTo>
                  <a:lnTo>
                    <a:pt x="553543" y="2328102"/>
                  </a:lnTo>
                  <a:lnTo>
                    <a:pt x="553543" y="2881644"/>
                  </a:lnTo>
                  <a:lnTo>
                    <a:pt x="1" y="2881644"/>
                  </a:lnTo>
                  <a:close/>
                  <a:moveTo>
                    <a:pt x="2122843" y="1107781"/>
                  </a:moveTo>
                  <a:lnTo>
                    <a:pt x="2676385" y="1107781"/>
                  </a:lnTo>
                  <a:lnTo>
                    <a:pt x="2676385" y="1661323"/>
                  </a:lnTo>
                  <a:lnTo>
                    <a:pt x="2122843" y="1661323"/>
                  </a:lnTo>
                  <a:close/>
                  <a:moveTo>
                    <a:pt x="958201" y="1107781"/>
                  </a:moveTo>
                  <a:lnTo>
                    <a:pt x="1511743" y="1107781"/>
                  </a:lnTo>
                  <a:lnTo>
                    <a:pt x="1511743" y="1661323"/>
                  </a:lnTo>
                  <a:lnTo>
                    <a:pt x="958201" y="1661323"/>
                  </a:lnTo>
                  <a:close/>
                  <a:moveTo>
                    <a:pt x="1" y="1107781"/>
                  </a:moveTo>
                  <a:lnTo>
                    <a:pt x="553543" y="1107781"/>
                  </a:lnTo>
                  <a:lnTo>
                    <a:pt x="553543" y="1661323"/>
                  </a:lnTo>
                  <a:lnTo>
                    <a:pt x="1" y="1661323"/>
                  </a:lnTo>
                  <a:close/>
                  <a:moveTo>
                    <a:pt x="1" y="1"/>
                  </a:moveTo>
                  <a:lnTo>
                    <a:pt x="553543" y="1"/>
                  </a:lnTo>
                  <a:lnTo>
                    <a:pt x="553543" y="553542"/>
                  </a:lnTo>
                  <a:lnTo>
                    <a:pt x="1" y="553542"/>
                  </a:lnTo>
                  <a:close/>
                  <a:moveTo>
                    <a:pt x="958201" y="0"/>
                  </a:moveTo>
                  <a:lnTo>
                    <a:pt x="1511743" y="0"/>
                  </a:lnTo>
                  <a:lnTo>
                    <a:pt x="1511743" y="553542"/>
                  </a:lnTo>
                  <a:lnTo>
                    <a:pt x="958201" y="553542"/>
                  </a:lnTo>
                  <a:close/>
                  <a:moveTo>
                    <a:pt x="2122843" y="0"/>
                  </a:moveTo>
                  <a:lnTo>
                    <a:pt x="2676385" y="0"/>
                  </a:lnTo>
                  <a:lnTo>
                    <a:pt x="2676385" y="553542"/>
                  </a:lnTo>
                  <a:lnTo>
                    <a:pt x="2122843" y="553542"/>
                  </a:lnTo>
                  <a:close/>
                </a:path>
              </a:pathLst>
            </a:custGeom>
            <a:solidFill>
              <a:schemeClr val="bg1"/>
            </a:solid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grpSp>
      <p:grpSp>
        <p:nvGrpSpPr>
          <p:cNvPr id="77" name="Group 76"/>
          <p:cNvGrpSpPr/>
          <p:nvPr/>
        </p:nvGrpSpPr>
        <p:grpSpPr>
          <a:xfrm>
            <a:off x="7684349" y="5847893"/>
            <a:ext cx="695401" cy="575334"/>
            <a:chOff x="3427203" y="1415129"/>
            <a:chExt cx="822983" cy="680888"/>
          </a:xfrm>
          <a:noFill/>
        </p:grpSpPr>
        <p:sp>
          <p:nvSpPr>
            <p:cNvPr id="87"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88" name="Oval 6"/>
            <p:cNvSpPr>
              <a:spLocks noChangeArrowheads="1"/>
            </p:cNvSpPr>
            <p:nvPr/>
          </p:nvSpPr>
          <p:spPr bwMode="auto">
            <a:xfrm>
              <a:off x="3907652" y="1504181"/>
              <a:ext cx="43380" cy="45592"/>
            </a:xfrm>
            <a:prstGeom prst="ellipse">
              <a:avLst/>
            </a:pr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89"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0" name="Oval 8"/>
            <p:cNvSpPr>
              <a:spLocks noChangeArrowheads="1"/>
            </p:cNvSpPr>
            <p:nvPr/>
          </p:nvSpPr>
          <p:spPr bwMode="auto">
            <a:xfrm>
              <a:off x="3498002" y="1489269"/>
              <a:ext cx="59339" cy="62635"/>
            </a:xfrm>
            <a:prstGeom prst="ellipse">
              <a:avLst/>
            </a:pr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1"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2"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3"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4"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95"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grpSp>
      <p:grpSp>
        <p:nvGrpSpPr>
          <p:cNvPr id="26" name="Group 25"/>
          <p:cNvGrpSpPr/>
          <p:nvPr/>
        </p:nvGrpSpPr>
        <p:grpSpPr>
          <a:xfrm>
            <a:off x="7693544" y="5544342"/>
            <a:ext cx="512409" cy="256206"/>
            <a:chOff x="10150591" y="2174149"/>
            <a:chExt cx="693244" cy="346623"/>
          </a:xfrm>
        </p:grpSpPr>
        <p:sp>
          <p:nvSpPr>
            <p:cNvPr id="78"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79" name="Group 78"/>
            <p:cNvGrpSpPr/>
            <p:nvPr/>
          </p:nvGrpSpPr>
          <p:grpSpPr>
            <a:xfrm>
              <a:off x="10405158" y="2303619"/>
              <a:ext cx="184110" cy="192221"/>
              <a:chOff x="6356211" y="-986246"/>
              <a:chExt cx="322176" cy="336369"/>
            </a:xfrm>
            <a:noFill/>
          </p:grpSpPr>
          <p:sp>
            <p:nvSpPr>
              <p:cNvPr id="80" name="Oval 79"/>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81" name="Straight Connector 80"/>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6" name="Freeform 95"/>
          <p:cNvSpPr>
            <a:spLocks noChangeAspect="1"/>
          </p:cNvSpPr>
          <p:nvPr/>
        </p:nvSpPr>
        <p:spPr bwMode="black">
          <a:xfrm>
            <a:off x="1437018" y="5859820"/>
            <a:ext cx="556510" cy="43797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solidFill>
          <a:ln>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Freeform 16"/>
          <p:cNvSpPr>
            <a:spLocks noChangeAspect="1" noEditPoints="1"/>
          </p:cNvSpPr>
          <p:nvPr/>
        </p:nvSpPr>
        <p:spPr bwMode="black">
          <a:xfrm>
            <a:off x="2346599" y="5881143"/>
            <a:ext cx="582319" cy="40549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99" name="Group 331"/>
          <p:cNvGrpSpPr>
            <a:grpSpLocks noChangeAspect="1"/>
          </p:cNvGrpSpPr>
          <p:nvPr/>
        </p:nvGrpSpPr>
        <p:grpSpPr bwMode="auto">
          <a:xfrm>
            <a:off x="3221489" y="5869125"/>
            <a:ext cx="635037" cy="378382"/>
            <a:chOff x="3265" y="3229"/>
            <a:chExt cx="433" cy="258"/>
          </a:xfrm>
          <a:solidFill>
            <a:schemeClr val="tx1"/>
          </a:solidFill>
        </p:grpSpPr>
        <p:sp>
          <p:nvSpPr>
            <p:cNvPr id="100" name="Freeform 332"/>
            <p:cNvSpPr>
              <a:spLocks/>
            </p:cNvSpPr>
            <p:nvPr/>
          </p:nvSpPr>
          <p:spPr bwMode="auto">
            <a:xfrm>
              <a:off x="3306" y="3229"/>
              <a:ext cx="354" cy="202"/>
            </a:xfrm>
            <a:custGeom>
              <a:avLst/>
              <a:gdLst>
                <a:gd name="T0" fmla="*/ 144 w 147"/>
                <a:gd name="T1" fmla="*/ 83 h 83"/>
                <a:gd name="T2" fmla="*/ 141 w 147"/>
                <a:gd name="T3" fmla="*/ 80 h 83"/>
                <a:gd name="T4" fmla="*/ 141 w 147"/>
                <a:gd name="T5" fmla="*/ 13 h 83"/>
                <a:gd name="T6" fmla="*/ 134 w 147"/>
                <a:gd name="T7" fmla="*/ 7 h 83"/>
                <a:gd name="T8" fmla="*/ 11 w 147"/>
                <a:gd name="T9" fmla="*/ 7 h 83"/>
                <a:gd name="T10" fmla="*/ 6 w 147"/>
                <a:gd name="T11" fmla="*/ 13 h 83"/>
                <a:gd name="T12" fmla="*/ 6 w 147"/>
                <a:gd name="T13" fmla="*/ 80 h 83"/>
                <a:gd name="T14" fmla="*/ 3 w 147"/>
                <a:gd name="T15" fmla="*/ 83 h 83"/>
                <a:gd name="T16" fmla="*/ 0 w 147"/>
                <a:gd name="T17" fmla="*/ 80 h 83"/>
                <a:gd name="T18" fmla="*/ 0 w 147"/>
                <a:gd name="T19" fmla="*/ 13 h 83"/>
                <a:gd name="T20" fmla="*/ 11 w 147"/>
                <a:gd name="T21" fmla="*/ 0 h 83"/>
                <a:gd name="T22" fmla="*/ 134 w 147"/>
                <a:gd name="T23" fmla="*/ 0 h 83"/>
                <a:gd name="T24" fmla="*/ 147 w 147"/>
                <a:gd name="T25" fmla="*/ 13 h 83"/>
                <a:gd name="T26" fmla="*/ 147 w 147"/>
                <a:gd name="T27" fmla="*/ 80 h 83"/>
                <a:gd name="T28" fmla="*/ 144 w 147"/>
                <a:gd name="T2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83">
                  <a:moveTo>
                    <a:pt x="144" y="83"/>
                  </a:moveTo>
                  <a:cubicBezTo>
                    <a:pt x="142" y="83"/>
                    <a:pt x="141" y="82"/>
                    <a:pt x="141" y="80"/>
                  </a:cubicBezTo>
                  <a:cubicBezTo>
                    <a:pt x="141" y="13"/>
                    <a:pt x="141" y="13"/>
                    <a:pt x="141" y="13"/>
                  </a:cubicBezTo>
                  <a:cubicBezTo>
                    <a:pt x="141" y="9"/>
                    <a:pt x="138" y="7"/>
                    <a:pt x="134" y="7"/>
                  </a:cubicBezTo>
                  <a:cubicBezTo>
                    <a:pt x="11" y="7"/>
                    <a:pt x="11" y="7"/>
                    <a:pt x="11" y="7"/>
                  </a:cubicBezTo>
                  <a:cubicBezTo>
                    <a:pt x="7" y="7"/>
                    <a:pt x="6" y="10"/>
                    <a:pt x="6" y="13"/>
                  </a:cubicBezTo>
                  <a:cubicBezTo>
                    <a:pt x="6" y="80"/>
                    <a:pt x="6" y="80"/>
                    <a:pt x="6" y="80"/>
                  </a:cubicBezTo>
                  <a:cubicBezTo>
                    <a:pt x="6" y="82"/>
                    <a:pt x="5" y="83"/>
                    <a:pt x="3" y="83"/>
                  </a:cubicBezTo>
                  <a:cubicBezTo>
                    <a:pt x="1" y="83"/>
                    <a:pt x="0" y="82"/>
                    <a:pt x="0" y="80"/>
                  </a:cubicBezTo>
                  <a:cubicBezTo>
                    <a:pt x="0" y="13"/>
                    <a:pt x="0" y="13"/>
                    <a:pt x="0" y="13"/>
                  </a:cubicBezTo>
                  <a:cubicBezTo>
                    <a:pt x="0" y="6"/>
                    <a:pt x="4" y="0"/>
                    <a:pt x="11" y="0"/>
                  </a:cubicBezTo>
                  <a:cubicBezTo>
                    <a:pt x="134" y="0"/>
                    <a:pt x="134" y="0"/>
                    <a:pt x="134" y="0"/>
                  </a:cubicBezTo>
                  <a:cubicBezTo>
                    <a:pt x="141" y="0"/>
                    <a:pt x="147" y="6"/>
                    <a:pt x="147" y="13"/>
                  </a:cubicBezTo>
                  <a:cubicBezTo>
                    <a:pt x="147" y="80"/>
                    <a:pt x="147" y="80"/>
                    <a:pt x="147" y="80"/>
                  </a:cubicBezTo>
                  <a:cubicBezTo>
                    <a:pt x="147" y="82"/>
                    <a:pt x="146" y="83"/>
                    <a:pt x="144" y="83"/>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1" name="Freeform 333"/>
            <p:cNvSpPr>
              <a:spLocks/>
            </p:cNvSpPr>
            <p:nvPr/>
          </p:nvSpPr>
          <p:spPr bwMode="auto">
            <a:xfrm>
              <a:off x="3684" y="3423"/>
              <a:ext cx="14" cy="47"/>
            </a:xfrm>
            <a:custGeom>
              <a:avLst/>
              <a:gdLst>
                <a:gd name="T0" fmla="*/ 3 w 6"/>
                <a:gd name="T1" fmla="*/ 19 h 19"/>
                <a:gd name="T2" fmla="*/ 0 w 6"/>
                <a:gd name="T3" fmla="*/ 16 h 19"/>
                <a:gd name="T4" fmla="*/ 0 w 6"/>
                <a:gd name="T5" fmla="*/ 3 h 19"/>
                <a:gd name="T6" fmla="*/ 3 w 6"/>
                <a:gd name="T7" fmla="*/ 0 h 19"/>
                <a:gd name="T8" fmla="*/ 6 w 6"/>
                <a:gd name="T9" fmla="*/ 3 h 19"/>
                <a:gd name="T10" fmla="*/ 6 w 6"/>
                <a:gd name="T11" fmla="*/ 16 h 19"/>
                <a:gd name="T12" fmla="*/ 3 w 6"/>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19"/>
                  </a:moveTo>
                  <a:cubicBezTo>
                    <a:pt x="1" y="19"/>
                    <a:pt x="0" y="18"/>
                    <a:pt x="0" y="16"/>
                  </a:cubicBezTo>
                  <a:cubicBezTo>
                    <a:pt x="0" y="3"/>
                    <a:pt x="0" y="3"/>
                    <a:pt x="0" y="3"/>
                  </a:cubicBezTo>
                  <a:cubicBezTo>
                    <a:pt x="0" y="2"/>
                    <a:pt x="1" y="0"/>
                    <a:pt x="3" y="0"/>
                  </a:cubicBezTo>
                  <a:cubicBezTo>
                    <a:pt x="5" y="0"/>
                    <a:pt x="6" y="2"/>
                    <a:pt x="6" y="3"/>
                  </a:cubicBezTo>
                  <a:cubicBezTo>
                    <a:pt x="6" y="16"/>
                    <a:pt x="6" y="16"/>
                    <a:pt x="6" y="16"/>
                  </a:cubicBezTo>
                  <a:cubicBezTo>
                    <a:pt x="6" y="18"/>
                    <a:pt x="5" y="19"/>
                    <a:pt x="3" y="19"/>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2" name="Freeform 334"/>
            <p:cNvSpPr>
              <a:spLocks/>
            </p:cNvSpPr>
            <p:nvPr/>
          </p:nvSpPr>
          <p:spPr bwMode="auto">
            <a:xfrm>
              <a:off x="3268" y="3423"/>
              <a:ext cx="175" cy="56"/>
            </a:xfrm>
            <a:custGeom>
              <a:avLst/>
              <a:gdLst>
                <a:gd name="T0" fmla="*/ 3 w 73"/>
                <a:gd name="T1" fmla="*/ 23 h 23"/>
                <a:gd name="T2" fmla="*/ 0 w 73"/>
                <a:gd name="T3" fmla="*/ 19 h 23"/>
                <a:gd name="T4" fmla="*/ 0 w 73"/>
                <a:gd name="T5" fmla="*/ 3 h 23"/>
                <a:gd name="T6" fmla="*/ 3 w 73"/>
                <a:gd name="T7" fmla="*/ 0 h 23"/>
                <a:gd name="T8" fmla="*/ 70 w 73"/>
                <a:gd name="T9" fmla="*/ 0 h 23"/>
                <a:gd name="T10" fmla="*/ 73 w 73"/>
                <a:gd name="T11" fmla="*/ 3 h 23"/>
                <a:gd name="T12" fmla="*/ 70 w 73"/>
                <a:gd name="T13" fmla="*/ 7 h 23"/>
                <a:gd name="T14" fmla="*/ 6 w 73"/>
                <a:gd name="T15" fmla="*/ 7 h 23"/>
                <a:gd name="T16" fmla="*/ 6 w 73"/>
                <a:gd name="T17" fmla="*/ 19 h 23"/>
                <a:gd name="T18" fmla="*/ 3 w 7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23">
                  <a:moveTo>
                    <a:pt x="3" y="23"/>
                  </a:moveTo>
                  <a:cubicBezTo>
                    <a:pt x="1" y="23"/>
                    <a:pt x="0" y="21"/>
                    <a:pt x="0" y="19"/>
                  </a:cubicBezTo>
                  <a:cubicBezTo>
                    <a:pt x="0" y="3"/>
                    <a:pt x="0" y="3"/>
                    <a:pt x="0" y="3"/>
                  </a:cubicBezTo>
                  <a:cubicBezTo>
                    <a:pt x="0" y="2"/>
                    <a:pt x="1" y="0"/>
                    <a:pt x="3" y="0"/>
                  </a:cubicBezTo>
                  <a:cubicBezTo>
                    <a:pt x="70" y="0"/>
                    <a:pt x="70" y="0"/>
                    <a:pt x="70" y="0"/>
                  </a:cubicBezTo>
                  <a:cubicBezTo>
                    <a:pt x="72" y="0"/>
                    <a:pt x="73" y="2"/>
                    <a:pt x="73" y="3"/>
                  </a:cubicBezTo>
                  <a:cubicBezTo>
                    <a:pt x="73" y="5"/>
                    <a:pt x="72" y="7"/>
                    <a:pt x="70" y="7"/>
                  </a:cubicBezTo>
                  <a:cubicBezTo>
                    <a:pt x="6" y="7"/>
                    <a:pt x="6" y="7"/>
                    <a:pt x="6" y="7"/>
                  </a:cubicBezTo>
                  <a:cubicBezTo>
                    <a:pt x="6" y="19"/>
                    <a:pt x="6" y="19"/>
                    <a:pt x="6" y="19"/>
                  </a:cubicBezTo>
                  <a:cubicBezTo>
                    <a:pt x="6" y="21"/>
                    <a:pt x="5" y="23"/>
                    <a:pt x="3" y="23"/>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3" name="Freeform 335"/>
            <p:cNvSpPr>
              <a:spLocks/>
            </p:cNvSpPr>
            <p:nvPr/>
          </p:nvSpPr>
          <p:spPr bwMode="auto">
            <a:xfrm>
              <a:off x="3520" y="3423"/>
              <a:ext cx="178" cy="56"/>
            </a:xfrm>
            <a:custGeom>
              <a:avLst/>
              <a:gdLst>
                <a:gd name="T0" fmla="*/ 71 w 74"/>
                <a:gd name="T1" fmla="*/ 23 h 23"/>
                <a:gd name="T2" fmla="*/ 68 w 74"/>
                <a:gd name="T3" fmla="*/ 19 h 23"/>
                <a:gd name="T4" fmla="*/ 68 w 74"/>
                <a:gd name="T5" fmla="*/ 7 h 23"/>
                <a:gd name="T6" fmla="*/ 3 w 74"/>
                <a:gd name="T7" fmla="*/ 7 h 23"/>
                <a:gd name="T8" fmla="*/ 0 w 74"/>
                <a:gd name="T9" fmla="*/ 3 h 23"/>
                <a:gd name="T10" fmla="*/ 3 w 74"/>
                <a:gd name="T11" fmla="*/ 0 h 23"/>
                <a:gd name="T12" fmla="*/ 71 w 74"/>
                <a:gd name="T13" fmla="*/ 0 h 23"/>
                <a:gd name="T14" fmla="*/ 74 w 74"/>
                <a:gd name="T15" fmla="*/ 3 h 23"/>
                <a:gd name="T16" fmla="*/ 74 w 74"/>
                <a:gd name="T17" fmla="*/ 19 h 23"/>
                <a:gd name="T18" fmla="*/ 71 w 74"/>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3">
                  <a:moveTo>
                    <a:pt x="71" y="23"/>
                  </a:moveTo>
                  <a:cubicBezTo>
                    <a:pt x="69" y="23"/>
                    <a:pt x="68" y="21"/>
                    <a:pt x="68" y="19"/>
                  </a:cubicBezTo>
                  <a:cubicBezTo>
                    <a:pt x="68" y="7"/>
                    <a:pt x="68" y="7"/>
                    <a:pt x="68" y="7"/>
                  </a:cubicBezTo>
                  <a:cubicBezTo>
                    <a:pt x="3" y="7"/>
                    <a:pt x="3" y="7"/>
                    <a:pt x="3" y="7"/>
                  </a:cubicBezTo>
                  <a:cubicBezTo>
                    <a:pt x="2" y="7"/>
                    <a:pt x="0" y="5"/>
                    <a:pt x="0" y="3"/>
                  </a:cubicBezTo>
                  <a:cubicBezTo>
                    <a:pt x="0" y="2"/>
                    <a:pt x="2" y="0"/>
                    <a:pt x="3" y="0"/>
                  </a:cubicBezTo>
                  <a:cubicBezTo>
                    <a:pt x="71" y="0"/>
                    <a:pt x="71" y="0"/>
                    <a:pt x="71" y="0"/>
                  </a:cubicBezTo>
                  <a:cubicBezTo>
                    <a:pt x="73" y="0"/>
                    <a:pt x="74" y="2"/>
                    <a:pt x="74" y="3"/>
                  </a:cubicBezTo>
                  <a:cubicBezTo>
                    <a:pt x="74" y="19"/>
                    <a:pt x="74" y="19"/>
                    <a:pt x="74" y="19"/>
                  </a:cubicBezTo>
                  <a:cubicBezTo>
                    <a:pt x="74" y="21"/>
                    <a:pt x="73" y="23"/>
                    <a:pt x="71" y="23"/>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4" name="Freeform 336"/>
            <p:cNvSpPr>
              <a:spLocks/>
            </p:cNvSpPr>
            <p:nvPr/>
          </p:nvSpPr>
          <p:spPr bwMode="auto">
            <a:xfrm>
              <a:off x="3265" y="3462"/>
              <a:ext cx="433" cy="25"/>
            </a:xfrm>
            <a:custGeom>
              <a:avLst/>
              <a:gdLst>
                <a:gd name="T0" fmla="*/ 172 w 180"/>
                <a:gd name="T1" fmla="*/ 10 h 10"/>
                <a:gd name="T2" fmla="*/ 9 w 180"/>
                <a:gd name="T3" fmla="*/ 10 h 10"/>
                <a:gd name="T4" fmla="*/ 1 w 180"/>
                <a:gd name="T5" fmla="*/ 5 h 10"/>
                <a:gd name="T6" fmla="*/ 3 w 180"/>
                <a:gd name="T7" fmla="*/ 0 h 10"/>
                <a:gd name="T8" fmla="*/ 7 w 180"/>
                <a:gd name="T9" fmla="*/ 2 h 10"/>
                <a:gd name="T10" fmla="*/ 9 w 180"/>
                <a:gd name="T11" fmla="*/ 3 h 10"/>
                <a:gd name="T12" fmla="*/ 172 w 180"/>
                <a:gd name="T13" fmla="*/ 3 h 10"/>
                <a:gd name="T14" fmla="*/ 173 w 180"/>
                <a:gd name="T15" fmla="*/ 2 h 10"/>
                <a:gd name="T16" fmla="*/ 178 w 180"/>
                <a:gd name="T17" fmla="*/ 0 h 10"/>
                <a:gd name="T18" fmla="*/ 180 w 180"/>
                <a:gd name="T19" fmla="*/ 5 h 10"/>
                <a:gd name="T20" fmla="*/ 172 w 18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0">
                  <a:moveTo>
                    <a:pt x="172" y="10"/>
                  </a:moveTo>
                  <a:cubicBezTo>
                    <a:pt x="9" y="10"/>
                    <a:pt x="9" y="10"/>
                    <a:pt x="9" y="10"/>
                  </a:cubicBezTo>
                  <a:cubicBezTo>
                    <a:pt x="5" y="10"/>
                    <a:pt x="2" y="8"/>
                    <a:pt x="1" y="5"/>
                  </a:cubicBezTo>
                  <a:cubicBezTo>
                    <a:pt x="0" y="3"/>
                    <a:pt x="1" y="1"/>
                    <a:pt x="3" y="0"/>
                  </a:cubicBezTo>
                  <a:cubicBezTo>
                    <a:pt x="5" y="0"/>
                    <a:pt x="6" y="1"/>
                    <a:pt x="7" y="2"/>
                  </a:cubicBezTo>
                  <a:cubicBezTo>
                    <a:pt x="7" y="3"/>
                    <a:pt x="8" y="3"/>
                    <a:pt x="9" y="3"/>
                  </a:cubicBezTo>
                  <a:cubicBezTo>
                    <a:pt x="172" y="3"/>
                    <a:pt x="172" y="3"/>
                    <a:pt x="172" y="3"/>
                  </a:cubicBezTo>
                  <a:cubicBezTo>
                    <a:pt x="173" y="3"/>
                    <a:pt x="173" y="3"/>
                    <a:pt x="173" y="2"/>
                  </a:cubicBezTo>
                  <a:cubicBezTo>
                    <a:pt x="174" y="1"/>
                    <a:pt x="176" y="0"/>
                    <a:pt x="178" y="0"/>
                  </a:cubicBezTo>
                  <a:cubicBezTo>
                    <a:pt x="179" y="1"/>
                    <a:pt x="180" y="3"/>
                    <a:pt x="180" y="5"/>
                  </a:cubicBezTo>
                  <a:cubicBezTo>
                    <a:pt x="178" y="8"/>
                    <a:pt x="175" y="10"/>
                    <a:pt x="172" y="10"/>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5" name="Freeform 337"/>
            <p:cNvSpPr>
              <a:spLocks/>
            </p:cNvSpPr>
            <p:nvPr/>
          </p:nvSpPr>
          <p:spPr bwMode="auto">
            <a:xfrm>
              <a:off x="3345" y="3268"/>
              <a:ext cx="276" cy="172"/>
            </a:xfrm>
            <a:custGeom>
              <a:avLst/>
              <a:gdLst>
                <a:gd name="T0" fmla="*/ 113 w 115"/>
                <a:gd name="T1" fmla="*/ 71 h 71"/>
                <a:gd name="T2" fmla="*/ 76 w 115"/>
                <a:gd name="T3" fmla="*/ 71 h 71"/>
                <a:gd name="T4" fmla="*/ 75 w 115"/>
                <a:gd name="T5" fmla="*/ 69 h 71"/>
                <a:gd name="T6" fmla="*/ 76 w 115"/>
                <a:gd name="T7" fmla="*/ 67 h 71"/>
                <a:gd name="T8" fmla="*/ 112 w 115"/>
                <a:gd name="T9" fmla="*/ 67 h 71"/>
                <a:gd name="T10" fmla="*/ 112 w 115"/>
                <a:gd name="T11" fmla="*/ 3 h 71"/>
                <a:gd name="T12" fmla="*/ 3 w 115"/>
                <a:gd name="T13" fmla="*/ 3 h 71"/>
                <a:gd name="T14" fmla="*/ 3 w 115"/>
                <a:gd name="T15" fmla="*/ 67 h 71"/>
                <a:gd name="T16" fmla="*/ 38 w 115"/>
                <a:gd name="T17" fmla="*/ 67 h 71"/>
                <a:gd name="T18" fmla="*/ 40 w 115"/>
                <a:gd name="T19" fmla="*/ 69 h 71"/>
                <a:gd name="T20" fmla="*/ 38 w 115"/>
                <a:gd name="T21" fmla="*/ 71 h 71"/>
                <a:gd name="T22" fmla="*/ 1 w 115"/>
                <a:gd name="T23" fmla="*/ 71 h 71"/>
                <a:gd name="T24" fmla="*/ 0 w 115"/>
                <a:gd name="T25" fmla="*/ 69 h 71"/>
                <a:gd name="T26" fmla="*/ 0 w 115"/>
                <a:gd name="T27" fmla="*/ 2 h 71"/>
                <a:gd name="T28" fmla="*/ 1 w 115"/>
                <a:gd name="T29" fmla="*/ 0 h 71"/>
                <a:gd name="T30" fmla="*/ 113 w 115"/>
                <a:gd name="T31" fmla="*/ 0 h 71"/>
                <a:gd name="T32" fmla="*/ 115 w 115"/>
                <a:gd name="T33" fmla="*/ 2 h 71"/>
                <a:gd name="T34" fmla="*/ 115 w 115"/>
                <a:gd name="T35" fmla="*/ 69 h 71"/>
                <a:gd name="T36" fmla="*/ 113 w 115"/>
                <a:gd name="T3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71">
                  <a:moveTo>
                    <a:pt x="113" y="71"/>
                  </a:moveTo>
                  <a:cubicBezTo>
                    <a:pt x="76" y="71"/>
                    <a:pt x="76" y="71"/>
                    <a:pt x="76" y="71"/>
                  </a:cubicBezTo>
                  <a:cubicBezTo>
                    <a:pt x="76" y="71"/>
                    <a:pt x="75" y="70"/>
                    <a:pt x="75" y="69"/>
                  </a:cubicBezTo>
                  <a:cubicBezTo>
                    <a:pt x="75" y="68"/>
                    <a:pt x="76" y="67"/>
                    <a:pt x="76" y="67"/>
                  </a:cubicBezTo>
                  <a:cubicBezTo>
                    <a:pt x="112" y="67"/>
                    <a:pt x="112" y="67"/>
                    <a:pt x="112" y="67"/>
                  </a:cubicBezTo>
                  <a:cubicBezTo>
                    <a:pt x="112" y="3"/>
                    <a:pt x="112" y="3"/>
                    <a:pt x="112" y="3"/>
                  </a:cubicBezTo>
                  <a:cubicBezTo>
                    <a:pt x="3" y="3"/>
                    <a:pt x="3" y="3"/>
                    <a:pt x="3" y="3"/>
                  </a:cubicBezTo>
                  <a:cubicBezTo>
                    <a:pt x="3" y="67"/>
                    <a:pt x="3" y="67"/>
                    <a:pt x="3" y="67"/>
                  </a:cubicBezTo>
                  <a:cubicBezTo>
                    <a:pt x="38" y="67"/>
                    <a:pt x="38" y="67"/>
                    <a:pt x="38" y="67"/>
                  </a:cubicBezTo>
                  <a:cubicBezTo>
                    <a:pt x="39" y="67"/>
                    <a:pt x="40" y="68"/>
                    <a:pt x="40" y="69"/>
                  </a:cubicBezTo>
                  <a:cubicBezTo>
                    <a:pt x="40" y="70"/>
                    <a:pt x="39" y="71"/>
                    <a:pt x="38" y="71"/>
                  </a:cubicBezTo>
                  <a:cubicBezTo>
                    <a:pt x="1" y="71"/>
                    <a:pt x="1" y="71"/>
                    <a:pt x="1" y="71"/>
                  </a:cubicBezTo>
                  <a:cubicBezTo>
                    <a:pt x="0" y="71"/>
                    <a:pt x="0" y="70"/>
                    <a:pt x="0" y="69"/>
                  </a:cubicBezTo>
                  <a:cubicBezTo>
                    <a:pt x="0" y="2"/>
                    <a:pt x="0" y="2"/>
                    <a:pt x="0" y="2"/>
                  </a:cubicBezTo>
                  <a:cubicBezTo>
                    <a:pt x="0" y="1"/>
                    <a:pt x="0" y="0"/>
                    <a:pt x="1" y="0"/>
                  </a:cubicBezTo>
                  <a:cubicBezTo>
                    <a:pt x="113" y="0"/>
                    <a:pt x="113" y="0"/>
                    <a:pt x="113" y="0"/>
                  </a:cubicBezTo>
                  <a:cubicBezTo>
                    <a:pt x="114" y="0"/>
                    <a:pt x="115" y="1"/>
                    <a:pt x="115" y="2"/>
                  </a:cubicBezTo>
                  <a:cubicBezTo>
                    <a:pt x="115" y="69"/>
                    <a:pt x="115" y="69"/>
                    <a:pt x="115" y="69"/>
                  </a:cubicBezTo>
                  <a:cubicBezTo>
                    <a:pt x="115" y="70"/>
                    <a:pt x="114" y="71"/>
                    <a:pt x="113" y="71"/>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Oval 338"/>
            <p:cNvSpPr>
              <a:spLocks noChangeArrowheads="1"/>
            </p:cNvSpPr>
            <p:nvPr/>
          </p:nvSpPr>
          <p:spPr bwMode="auto">
            <a:xfrm>
              <a:off x="3475" y="3253"/>
              <a:ext cx="7" cy="8"/>
            </a:xfrm>
            <a:prstGeom prst="ellipse">
              <a:avLst/>
            </a:pr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7" name="Freeform 339"/>
            <p:cNvSpPr>
              <a:spLocks/>
            </p:cNvSpPr>
            <p:nvPr/>
          </p:nvSpPr>
          <p:spPr bwMode="auto">
            <a:xfrm>
              <a:off x="3436" y="3428"/>
              <a:ext cx="94" cy="27"/>
            </a:xfrm>
            <a:custGeom>
              <a:avLst/>
              <a:gdLst>
                <a:gd name="T0" fmla="*/ 27 w 39"/>
                <a:gd name="T1" fmla="*/ 11 h 11"/>
                <a:gd name="T2" fmla="*/ 12 w 39"/>
                <a:gd name="T3" fmla="*/ 11 h 11"/>
                <a:gd name="T4" fmla="*/ 1 w 39"/>
                <a:gd name="T5" fmla="*/ 4 h 11"/>
                <a:gd name="T6" fmla="*/ 0 w 39"/>
                <a:gd name="T7" fmla="*/ 2 h 11"/>
                <a:gd name="T8" fmla="*/ 2 w 39"/>
                <a:gd name="T9" fmla="*/ 0 h 11"/>
                <a:gd name="T10" fmla="*/ 4 w 39"/>
                <a:gd name="T11" fmla="*/ 1 h 11"/>
                <a:gd name="T12" fmla="*/ 4 w 39"/>
                <a:gd name="T13" fmla="*/ 2 h 11"/>
                <a:gd name="T14" fmla="*/ 12 w 39"/>
                <a:gd name="T15" fmla="*/ 8 h 11"/>
                <a:gd name="T16" fmla="*/ 27 w 39"/>
                <a:gd name="T17" fmla="*/ 8 h 11"/>
                <a:gd name="T18" fmla="*/ 35 w 39"/>
                <a:gd name="T19" fmla="*/ 2 h 11"/>
                <a:gd name="T20" fmla="*/ 35 w 39"/>
                <a:gd name="T21" fmla="*/ 1 h 11"/>
                <a:gd name="T22" fmla="*/ 37 w 39"/>
                <a:gd name="T23" fmla="*/ 0 h 11"/>
                <a:gd name="T24" fmla="*/ 38 w 39"/>
                <a:gd name="T25" fmla="*/ 2 h 11"/>
                <a:gd name="T26" fmla="*/ 38 w 39"/>
                <a:gd name="T27" fmla="*/ 4 h 11"/>
                <a:gd name="T28" fmla="*/ 27 w 39"/>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1">
                  <a:moveTo>
                    <a:pt x="27" y="11"/>
                  </a:moveTo>
                  <a:cubicBezTo>
                    <a:pt x="12" y="11"/>
                    <a:pt x="12" y="11"/>
                    <a:pt x="12" y="11"/>
                  </a:cubicBezTo>
                  <a:cubicBezTo>
                    <a:pt x="7" y="11"/>
                    <a:pt x="3" y="8"/>
                    <a:pt x="1" y="4"/>
                  </a:cubicBezTo>
                  <a:cubicBezTo>
                    <a:pt x="1" y="3"/>
                    <a:pt x="1" y="3"/>
                    <a:pt x="0" y="2"/>
                  </a:cubicBezTo>
                  <a:cubicBezTo>
                    <a:pt x="0" y="1"/>
                    <a:pt x="1" y="0"/>
                    <a:pt x="2" y="0"/>
                  </a:cubicBezTo>
                  <a:cubicBezTo>
                    <a:pt x="2" y="0"/>
                    <a:pt x="3" y="0"/>
                    <a:pt x="4" y="1"/>
                  </a:cubicBezTo>
                  <a:cubicBezTo>
                    <a:pt x="4" y="1"/>
                    <a:pt x="4" y="2"/>
                    <a:pt x="4" y="2"/>
                  </a:cubicBezTo>
                  <a:cubicBezTo>
                    <a:pt x="6" y="6"/>
                    <a:pt x="9" y="8"/>
                    <a:pt x="12" y="8"/>
                  </a:cubicBezTo>
                  <a:cubicBezTo>
                    <a:pt x="27" y="8"/>
                    <a:pt x="27" y="8"/>
                    <a:pt x="27" y="8"/>
                  </a:cubicBezTo>
                  <a:cubicBezTo>
                    <a:pt x="30" y="8"/>
                    <a:pt x="33" y="6"/>
                    <a:pt x="35" y="2"/>
                  </a:cubicBezTo>
                  <a:cubicBezTo>
                    <a:pt x="35" y="2"/>
                    <a:pt x="35" y="1"/>
                    <a:pt x="35" y="1"/>
                  </a:cubicBezTo>
                  <a:cubicBezTo>
                    <a:pt x="35" y="0"/>
                    <a:pt x="36" y="0"/>
                    <a:pt x="37" y="0"/>
                  </a:cubicBezTo>
                  <a:cubicBezTo>
                    <a:pt x="38" y="0"/>
                    <a:pt x="39" y="1"/>
                    <a:pt x="38" y="2"/>
                  </a:cubicBezTo>
                  <a:cubicBezTo>
                    <a:pt x="38" y="3"/>
                    <a:pt x="38" y="3"/>
                    <a:pt x="38" y="4"/>
                  </a:cubicBezTo>
                  <a:cubicBezTo>
                    <a:pt x="36" y="8"/>
                    <a:pt x="31" y="11"/>
                    <a:pt x="27" y="11"/>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108" name="Rectangle 340"/>
            <p:cNvSpPr>
              <a:spLocks noChangeArrowheads="1"/>
            </p:cNvSpPr>
            <p:nvPr/>
          </p:nvSpPr>
          <p:spPr bwMode="auto">
            <a:xfrm>
              <a:off x="3436" y="3431"/>
              <a:ext cx="101" cy="9"/>
            </a:xfrm>
            <a:prstGeom prst="rect">
              <a:avLst/>
            </a:prstGeom>
            <a:grpFill/>
            <a:ln w="9525">
              <a:solidFill>
                <a:schemeClr val="tx1"/>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grpSp>
        <p:nvGrpSpPr>
          <p:cNvPr id="109" name="Group 108"/>
          <p:cNvGrpSpPr/>
          <p:nvPr/>
        </p:nvGrpSpPr>
        <p:grpSpPr>
          <a:xfrm>
            <a:off x="3293670" y="5482409"/>
            <a:ext cx="512409" cy="256206"/>
            <a:chOff x="10150591" y="2174149"/>
            <a:chExt cx="693244" cy="346623"/>
          </a:xfrm>
        </p:grpSpPr>
        <p:sp>
          <p:nvSpPr>
            <p:cNvPr id="110"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111" name="Group 110"/>
            <p:cNvGrpSpPr/>
            <p:nvPr/>
          </p:nvGrpSpPr>
          <p:grpSpPr>
            <a:xfrm>
              <a:off x="10405158" y="2303619"/>
              <a:ext cx="184110" cy="192221"/>
              <a:chOff x="6356211" y="-986246"/>
              <a:chExt cx="322176" cy="336369"/>
            </a:xfrm>
            <a:noFill/>
          </p:grpSpPr>
          <p:sp>
            <p:nvSpPr>
              <p:cNvPr id="112" name="Oval 111"/>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13" name="Straight Connector 112"/>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9" name="Group 118"/>
          <p:cNvGrpSpPr/>
          <p:nvPr/>
        </p:nvGrpSpPr>
        <p:grpSpPr>
          <a:xfrm>
            <a:off x="2373131" y="5482409"/>
            <a:ext cx="512409" cy="256206"/>
            <a:chOff x="10150591" y="2174149"/>
            <a:chExt cx="693244" cy="346623"/>
          </a:xfrm>
        </p:grpSpPr>
        <p:sp>
          <p:nvSpPr>
            <p:cNvPr id="120"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121" name="Group 120"/>
            <p:cNvGrpSpPr/>
            <p:nvPr/>
          </p:nvGrpSpPr>
          <p:grpSpPr>
            <a:xfrm>
              <a:off x="10405158" y="2303619"/>
              <a:ext cx="184110" cy="192221"/>
              <a:chOff x="6356211" y="-986246"/>
              <a:chExt cx="322176" cy="336369"/>
            </a:xfrm>
            <a:noFill/>
          </p:grpSpPr>
          <p:sp>
            <p:nvSpPr>
              <p:cNvPr id="122" name="Oval 121"/>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23" name="Straight Connector 122"/>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9" name="Group 128"/>
          <p:cNvGrpSpPr/>
          <p:nvPr/>
        </p:nvGrpSpPr>
        <p:grpSpPr>
          <a:xfrm>
            <a:off x="1438522" y="5494995"/>
            <a:ext cx="512409" cy="256206"/>
            <a:chOff x="10150591" y="2174149"/>
            <a:chExt cx="693244" cy="346623"/>
          </a:xfrm>
        </p:grpSpPr>
        <p:sp>
          <p:nvSpPr>
            <p:cNvPr id="130"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131" name="Group 130"/>
            <p:cNvGrpSpPr/>
            <p:nvPr/>
          </p:nvGrpSpPr>
          <p:grpSpPr>
            <a:xfrm>
              <a:off x="10405158" y="2303619"/>
              <a:ext cx="184110" cy="192221"/>
              <a:chOff x="6356211" y="-986246"/>
              <a:chExt cx="322176" cy="336369"/>
            </a:xfrm>
            <a:noFill/>
          </p:grpSpPr>
          <p:sp>
            <p:nvSpPr>
              <p:cNvPr id="132" name="Oval 131"/>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33" name="Straight Connector 132"/>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9" name="Group 148"/>
          <p:cNvGrpSpPr/>
          <p:nvPr/>
        </p:nvGrpSpPr>
        <p:grpSpPr>
          <a:xfrm>
            <a:off x="5858920" y="5482722"/>
            <a:ext cx="512409" cy="256206"/>
            <a:chOff x="10150591" y="2174149"/>
            <a:chExt cx="693244" cy="346623"/>
          </a:xfrm>
        </p:grpSpPr>
        <p:sp>
          <p:nvSpPr>
            <p:cNvPr id="150"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51" name="Group 150"/>
            <p:cNvGrpSpPr/>
            <p:nvPr/>
          </p:nvGrpSpPr>
          <p:grpSpPr>
            <a:xfrm>
              <a:off x="10405158" y="2303619"/>
              <a:ext cx="184110" cy="192221"/>
              <a:chOff x="6356211" y="-986246"/>
              <a:chExt cx="322176" cy="336369"/>
            </a:xfrm>
            <a:noFill/>
          </p:grpSpPr>
          <p:sp>
            <p:nvSpPr>
              <p:cNvPr id="152" name="Oval 151"/>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53" name="Straight Connector 152"/>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0" name="TextBox 139"/>
          <p:cNvSpPr txBox="1"/>
          <p:nvPr/>
        </p:nvSpPr>
        <p:spPr>
          <a:xfrm>
            <a:off x="4174452" y="1336770"/>
            <a:ext cx="3844287" cy="784221"/>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529" b="0" i="0" u="none" strike="noStrike" kern="1200" cap="none" spc="0" normalizeH="0" baseline="0" noProof="0" dirty="0">
                <a:ln>
                  <a:noFill/>
                </a:ln>
                <a:solidFill>
                  <a:srgbClr val="00BCF2"/>
                </a:solidFill>
                <a:effectLst/>
                <a:uLnTx/>
                <a:uFillTx/>
                <a:latin typeface="Segoe UI Light"/>
                <a:ea typeface="+mn-ea"/>
                <a:cs typeface="+mn-cs"/>
              </a:rPr>
              <a:t>System of Systems</a:t>
            </a:r>
          </a:p>
        </p:txBody>
      </p:sp>
    </p:spTree>
    <p:custDataLst>
      <p:tags r:id="rId1"/>
    </p:custDataLst>
    <p:extLst>
      <p:ext uri="{BB962C8B-B14F-4D97-AF65-F5344CB8AC3E}">
        <p14:creationId xmlns:p14="http://schemas.microsoft.com/office/powerpoint/2010/main" val="179762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Why securing Internet of Things is hard</a:t>
            </a:r>
            <a:endParaRPr lang="en-US" sz="4000" dirty="0"/>
          </a:p>
        </p:txBody>
      </p:sp>
      <p:sp>
        <p:nvSpPr>
          <p:cNvPr id="60" name="Rectangle 59"/>
          <p:cNvSpPr/>
          <p:nvPr/>
        </p:nvSpPr>
        <p:spPr bwMode="auto">
          <a:xfrm>
            <a:off x="3018275" y="2125849"/>
            <a:ext cx="6399892" cy="4388814"/>
          </a:xfrm>
          <a:prstGeom prst="rect">
            <a:avLst/>
          </a:prstGeom>
          <a:noFill/>
          <a:ln w="28575">
            <a:solidFill>
              <a:schemeClr val="accent5">
                <a:lumMod val="75000"/>
              </a:schemeClr>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48" name="Oval 47"/>
          <p:cNvSpPr/>
          <p:nvPr/>
        </p:nvSpPr>
        <p:spPr bwMode="auto">
          <a:xfrm>
            <a:off x="3690172" y="2286573"/>
            <a:ext cx="2925665" cy="2925665"/>
          </a:xfrm>
          <a:prstGeom prst="ellipse">
            <a:avLst/>
          </a:prstGeom>
          <a:noFill/>
          <a:ln w="38100">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49" name="Oval 48"/>
          <p:cNvSpPr/>
          <p:nvPr/>
        </p:nvSpPr>
        <p:spPr bwMode="auto">
          <a:xfrm>
            <a:off x="5779094" y="2275002"/>
            <a:ext cx="2925665" cy="2925665"/>
          </a:xfrm>
          <a:prstGeom prst="ellipse">
            <a:avLst/>
          </a:prstGeom>
          <a:noFill/>
          <a:ln w="381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50" name="TextBox 49"/>
          <p:cNvSpPr txBox="1"/>
          <p:nvPr/>
        </p:nvSpPr>
        <p:spPr>
          <a:xfrm>
            <a:off x="3791958" y="3033836"/>
            <a:ext cx="2140860" cy="163579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Information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Technology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Specialists</a:t>
            </a:r>
          </a:p>
        </p:txBody>
      </p:sp>
      <p:sp>
        <p:nvSpPr>
          <p:cNvPr id="51" name="TextBox 50"/>
          <p:cNvSpPr txBox="1"/>
          <p:nvPr/>
        </p:nvSpPr>
        <p:spPr>
          <a:xfrm>
            <a:off x="6615836" y="3034573"/>
            <a:ext cx="2005713" cy="1635793"/>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Hardware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Device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Specialists </a:t>
            </a:r>
          </a:p>
        </p:txBody>
      </p:sp>
      <p:sp>
        <p:nvSpPr>
          <p:cNvPr id="159" name="TextBox 158"/>
          <p:cNvSpPr txBox="1"/>
          <p:nvPr/>
        </p:nvSpPr>
        <p:spPr>
          <a:xfrm>
            <a:off x="4174452" y="1336770"/>
            <a:ext cx="3844287" cy="784221"/>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529" b="0" i="0" u="none" strike="noStrike" kern="1200" cap="none" spc="0" normalizeH="0" baseline="0" noProof="0" dirty="0">
                <a:ln>
                  <a:noFill/>
                </a:ln>
                <a:solidFill>
                  <a:srgbClr val="00BCF2"/>
                </a:solidFill>
                <a:effectLst/>
                <a:uLnTx/>
                <a:uFillTx/>
                <a:latin typeface="Segoe UI Light"/>
                <a:ea typeface="+mn-ea"/>
                <a:cs typeface="+mn-cs"/>
              </a:rPr>
              <a:t>System of Systems</a:t>
            </a:r>
          </a:p>
        </p:txBody>
      </p:sp>
      <p:grpSp>
        <p:nvGrpSpPr>
          <p:cNvPr id="184" name="Group 183"/>
          <p:cNvGrpSpPr/>
          <p:nvPr/>
        </p:nvGrpSpPr>
        <p:grpSpPr>
          <a:xfrm>
            <a:off x="5741156" y="5770040"/>
            <a:ext cx="680538" cy="648005"/>
            <a:chOff x="4900563" y="5408043"/>
            <a:chExt cx="1074464" cy="1023102"/>
          </a:xfrm>
        </p:grpSpPr>
        <p:sp>
          <p:nvSpPr>
            <p:cNvPr id="185" name="Freeform 58"/>
            <p:cNvSpPr>
              <a:spLocks noEditPoints="1"/>
            </p:cNvSpPr>
            <p:nvPr/>
          </p:nvSpPr>
          <p:spPr bwMode="auto">
            <a:xfrm>
              <a:off x="4900563" y="5408043"/>
              <a:ext cx="1074464" cy="643784"/>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tx1"/>
            </a:solidFill>
            <a:ln>
              <a:solidFill>
                <a:schemeClr val="tx1"/>
              </a:solid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86" name="Freeform 185"/>
            <p:cNvSpPr>
              <a:spLocks noChangeAspect="1"/>
            </p:cNvSpPr>
            <p:nvPr/>
          </p:nvSpPr>
          <p:spPr bwMode="black">
            <a:xfrm>
              <a:off x="5114408" y="5804307"/>
              <a:ext cx="433465" cy="177545"/>
            </a:xfrm>
            <a:custGeom>
              <a:avLst/>
              <a:gdLst>
                <a:gd name="connsiteX0" fmla="*/ 86785 w 736822"/>
                <a:gd name="connsiteY0" fmla="*/ 206310 h 301799"/>
                <a:gd name="connsiteX1" fmla="*/ 53215 w 736822"/>
                <a:gd name="connsiteY1" fmla="*/ 239880 h 301799"/>
                <a:gd name="connsiteX2" fmla="*/ 86785 w 736822"/>
                <a:gd name="connsiteY2" fmla="*/ 273450 h 301799"/>
                <a:gd name="connsiteX3" fmla="*/ 120355 w 736822"/>
                <a:gd name="connsiteY3" fmla="*/ 239880 h 301799"/>
                <a:gd name="connsiteX4" fmla="*/ 86785 w 736822"/>
                <a:gd name="connsiteY4" fmla="*/ 206310 h 301799"/>
                <a:gd name="connsiteX5" fmla="*/ 21282 w 736822"/>
                <a:gd name="connsiteY5" fmla="*/ 174113 h 301799"/>
                <a:gd name="connsiteX6" fmla="*/ 715541 w 736822"/>
                <a:gd name="connsiteY6" fmla="*/ 174113 h 301799"/>
                <a:gd name="connsiteX7" fmla="*/ 736822 w 736822"/>
                <a:gd name="connsiteY7" fmla="*/ 195394 h 301799"/>
                <a:gd name="connsiteX8" fmla="*/ 736822 w 736822"/>
                <a:gd name="connsiteY8" fmla="*/ 280518 h 301799"/>
                <a:gd name="connsiteX9" fmla="*/ 715541 w 736822"/>
                <a:gd name="connsiteY9" fmla="*/ 301799 h 301799"/>
                <a:gd name="connsiteX10" fmla="*/ 21282 w 736822"/>
                <a:gd name="connsiteY10" fmla="*/ 301799 h 301799"/>
                <a:gd name="connsiteX11" fmla="*/ 0 w 736822"/>
                <a:gd name="connsiteY11" fmla="*/ 280518 h 301799"/>
                <a:gd name="connsiteX12" fmla="*/ 0 w 736822"/>
                <a:gd name="connsiteY12" fmla="*/ 195394 h 301799"/>
                <a:gd name="connsiteX13" fmla="*/ 21282 w 736822"/>
                <a:gd name="connsiteY13" fmla="*/ 174113 h 301799"/>
                <a:gd name="connsiteX14" fmla="*/ 86785 w 736822"/>
                <a:gd name="connsiteY14" fmla="*/ 32196 h 301799"/>
                <a:gd name="connsiteX15" fmla="*/ 53215 w 736822"/>
                <a:gd name="connsiteY15" fmla="*/ 65766 h 301799"/>
                <a:gd name="connsiteX16" fmla="*/ 86785 w 736822"/>
                <a:gd name="connsiteY16" fmla="*/ 99337 h 301799"/>
                <a:gd name="connsiteX17" fmla="*/ 120355 w 736822"/>
                <a:gd name="connsiteY17" fmla="*/ 65766 h 301799"/>
                <a:gd name="connsiteX18" fmla="*/ 86785 w 736822"/>
                <a:gd name="connsiteY18" fmla="*/ 32196 h 301799"/>
                <a:gd name="connsiteX19" fmla="*/ 21282 w 736822"/>
                <a:gd name="connsiteY19" fmla="*/ 0 h 301799"/>
                <a:gd name="connsiteX20" fmla="*/ 715541 w 736822"/>
                <a:gd name="connsiteY20" fmla="*/ 0 h 301799"/>
                <a:gd name="connsiteX21" fmla="*/ 736822 w 736822"/>
                <a:gd name="connsiteY21" fmla="*/ 21281 h 301799"/>
                <a:gd name="connsiteX22" fmla="*/ 736822 w 736822"/>
                <a:gd name="connsiteY22" fmla="*/ 106404 h 301799"/>
                <a:gd name="connsiteX23" fmla="*/ 715541 w 736822"/>
                <a:gd name="connsiteY23" fmla="*/ 127686 h 301799"/>
                <a:gd name="connsiteX24" fmla="*/ 21282 w 736822"/>
                <a:gd name="connsiteY24" fmla="*/ 127686 h 301799"/>
                <a:gd name="connsiteX25" fmla="*/ 0 w 736822"/>
                <a:gd name="connsiteY25" fmla="*/ 106404 h 301799"/>
                <a:gd name="connsiteX26" fmla="*/ 0 w 736822"/>
                <a:gd name="connsiteY26" fmla="*/ 21281 h 301799"/>
                <a:gd name="connsiteX27" fmla="*/ 21282 w 736822"/>
                <a:gd name="connsiteY27" fmla="*/ 0 h 30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6822" h="301799">
                  <a:moveTo>
                    <a:pt x="86785" y="206310"/>
                  </a:moveTo>
                  <a:cubicBezTo>
                    <a:pt x="68245" y="206310"/>
                    <a:pt x="53215" y="221339"/>
                    <a:pt x="53215" y="239880"/>
                  </a:cubicBezTo>
                  <a:cubicBezTo>
                    <a:pt x="53215" y="258420"/>
                    <a:pt x="68245" y="273450"/>
                    <a:pt x="86785" y="273450"/>
                  </a:cubicBezTo>
                  <a:cubicBezTo>
                    <a:pt x="105326" y="273450"/>
                    <a:pt x="120355" y="258420"/>
                    <a:pt x="120355" y="239880"/>
                  </a:cubicBezTo>
                  <a:cubicBezTo>
                    <a:pt x="120355" y="221339"/>
                    <a:pt x="105326" y="206310"/>
                    <a:pt x="86785" y="206310"/>
                  </a:cubicBezTo>
                  <a:close/>
                  <a:moveTo>
                    <a:pt x="21282" y="174113"/>
                  </a:moveTo>
                  <a:lnTo>
                    <a:pt x="715541" y="174113"/>
                  </a:lnTo>
                  <a:cubicBezTo>
                    <a:pt x="727295" y="174113"/>
                    <a:pt x="736822" y="183642"/>
                    <a:pt x="736822" y="195394"/>
                  </a:cubicBezTo>
                  <a:lnTo>
                    <a:pt x="736822" y="280518"/>
                  </a:lnTo>
                  <a:cubicBezTo>
                    <a:pt x="736822" y="292271"/>
                    <a:pt x="727295" y="301799"/>
                    <a:pt x="715541" y="301799"/>
                  </a:cubicBezTo>
                  <a:lnTo>
                    <a:pt x="21282" y="301799"/>
                  </a:lnTo>
                  <a:cubicBezTo>
                    <a:pt x="9529" y="301799"/>
                    <a:pt x="0" y="292271"/>
                    <a:pt x="0" y="280518"/>
                  </a:cubicBezTo>
                  <a:lnTo>
                    <a:pt x="0" y="195394"/>
                  </a:lnTo>
                  <a:cubicBezTo>
                    <a:pt x="0" y="183642"/>
                    <a:pt x="9529" y="174113"/>
                    <a:pt x="21282" y="174113"/>
                  </a:cubicBezTo>
                  <a:close/>
                  <a:moveTo>
                    <a:pt x="86785" y="32196"/>
                  </a:moveTo>
                  <a:cubicBezTo>
                    <a:pt x="68245" y="32196"/>
                    <a:pt x="53215" y="47226"/>
                    <a:pt x="53215" y="65766"/>
                  </a:cubicBezTo>
                  <a:cubicBezTo>
                    <a:pt x="53215" y="84306"/>
                    <a:pt x="68245" y="99337"/>
                    <a:pt x="86785" y="99337"/>
                  </a:cubicBezTo>
                  <a:cubicBezTo>
                    <a:pt x="105326" y="99337"/>
                    <a:pt x="120355" y="84306"/>
                    <a:pt x="120355" y="65766"/>
                  </a:cubicBezTo>
                  <a:cubicBezTo>
                    <a:pt x="120355" y="47226"/>
                    <a:pt x="105326" y="32196"/>
                    <a:pt x="86785" y="32196"/>
                  </a:cubicBezTo>
                  <a:close/>
                  <a:moveTo>
                    <a:pt x="21282" y="0"/>
                  </a:moveTo>
                  <a:lnTo>
                    <a:pt x="715541" y="0"/>
                  </a:lnTo>
                  <a:cubicBezTo>
                    <a:pt x="727295" y="0"/>
                    <a:pt x="736822" y="9527"/>
                    <a:pt x="736822" y="21281"/>
                  </a:cubicBezTo>
                  <a:lnTo>
                    <a:pt x="736822" y="106404"/>
                  </a:lnTo>
                  <a:cubicBezTo>
                    <a:pt x="736822" y="118157"/>
                    <a:pt x="727295" y="127686"/>
                    <a:pt x="715541" y="127686"/>
                  </a:cubicBezTo>
                  <a:lnTo>
                    <a:pt x="21282" y="127686"/>
                  </a:lnTo>
                  <a:cubicBezTo>
                    <a:pt x="9529" y="127686"/>
                    <a:pt x="0" y="118157"/>
                    <a:pt x="0" y="106404"/>
                  </a:cubicBezTo>
                  <a:lnTo>
                    <a:pt x="0" y="21281"/>
                  </a:lnTo>
                  <a:cubicBezTo>
                    <a:pt x="0" y="9527"/>
                    <a:pt x="9529" y="0"/>
                    <a:pt x="21282"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87" name="Freeform 186"/>
            <p:cNvSpPr/>
            <p:nvPr/>
          </p:nvSpPr>
          <p:spPr bwMode="auto">
            <a:xfrm>
              <a:off x="5136687" y="6075685"/>
              <a:ext cx="761366" cy="355460"/>
            </a:xfrm>
            <a:custGeom>
              <a:avLst/>
              <a:gdLst>
                <a:gd name="connsiteX0" fmla="*/ 8276748 w 8830290"/>
                <a:gd name="connsiteY0" fmla="*/ 3569053 h 4122595"/>
                <a:gd name="connsiteX1" fmla="*/ 8830290 w 8830290"/>
                <a:gd name="connsiteY1" fmla="*/ 3569053 h 4122595"/>
                <a:gd name="connsiteX2" fmla="*/ 8830290 w 8830290"/>
                <a:gd name="connsiteY2" fmla="*/ 4122595 h 4122595"/>
                <a:gd name="connsiteX3" fmla="*/ 8276748 w 8830290"/>
                <a:gd name="connsiteY3" fmla="*/ 4122595 h 4122595"/>
                <a:gd name="connsiteX4" fmla="*/ 7045967 w 8830290"/>
                <a:gd name="connsiteY4" fmla="*/ 3569053 h 4122595"/>
                <a:gd name="connsiteX5" fmla="*/ 7599509 w 8830290"/>
                <a:gd name="connsiteY5" fmla="*/ 3569053 h 4122595"/>
                <a:gd name="connsiteX6" fmla="*/ 7599509 w 8830290"/>
                <a:gd name="connsiteY6" fmla="*/ 4122595 h 4122595"/>
                <a:gd name="connsiteX7" fmla="*/ 7045967 w 8830290"/>
                <a:gd name="connsiteY7" fmla="*/ 4122595 h 4122595"/>
                <a:gd name="connsiteX8" fmla="*/ 5815186 w 8830290"/>
                <a:gd name="connsiteY8" fmla="*/ 3569053 h 4122595"/>
                <a:gd name="connsiteX9" fmla="*/ 6368728 w 8830290"/>
                <a:gd name="connsiteY9" fmla="*/ 3569053 h 4122595"/>
                <a:gd name="connsiteX10" fmla="*/ 6368728 w 8830290"/>
                <a:gd name="connsiteY10" fmla="*/ 4122595 h 4122595"/>
                <a:gd name="connsiteX11" fmla="*/ 5815186 w 8830290"/>
                <a:gd name="connsiteY11" fmla="*/ 4122595 h 4122595"/>
                <a:gd name="connsiteX12" fmla="*/ 4584405 w 8830290"/>
                <a:gd name="connsiteY12" fmla="*/ 3569053 h 4122595"/>
                <a:gd name="connsiteX13" fmla="*/ 5137947 w 8830290"/>
                <a:gd name="connsiteY13" fmla="*/ 3569053 h 4122595"/>
                <a:gd name="connsiteX14" fmla="*/ 5137947 w 8830290"/>
                <a:gd name="connsiteY14" fmla="*/ 4122595 h 4122595"/>
                <a:gd name="connsiteX15" fmla="*/ 4584405 w 8830290"/>
                <a:gd name="connsiteY15" fmla="*/ 4122595 h 4122595"/>
                <a:gd name="connsiteX16" fmla="*/ 3353626 w 8830290"/>
                <a:gd name="connsiteY16" fmla="*/ 3569053 h 4122595"/>
                <a:gd name="connsiteX17" fmla="*/ 3907168 w 8830290"/>
                <a:gd name="connsiteY17" fmla="*/ 3569053 h 4122595"/>
                <a:gd name="connsiteX18" fmla="*/ 3907168 w 8830290"/>
                <a:gd name="connsiteY18" fmla="*/ 4122595 h 4122595"/>
                <a:gd name="connsiteX19" fmla="*/ 3353626 w 8830290"/>
                <a:gd name="connsiteY19" fmla="*/ 4122595 h 4122595"/>
                <a:gd name="connsiteX20" fmla="*/ 2122844 w 8830290"/>
                <a:gd name="connsiteY20" fmla="*/ 3569053 h 4122595"/>
                <a:gd name="connsiteX21" fmla="*/ 2676386 w 8830290"/>
                <a:gd name="connsiteY21" fmla="*/ 3569053 h 4122595"/>
                <a:gd name="connsiteX22" fmla="*/ 2676386 w 8830290"/>
                <a:gd name="connsiteY22" fmla="*/ 4122595 h 4122595"/>
                <a:gd name="connsiteX23" fmla="*/ 2122844 w 8830290"/>
                <a:gd name="connsiteY23" fmla="*/ 4122595 h 4122595"/>
                <a:gd name="connsiteX24" fmla="*/ 958200 w 8830290"/>
                <a:gd name="connsiteY24" fmla="*/ 3569053 h 4122595"/>
                <a:gd name="connsiteX25" fmla="*/ 1511742 w 8830290"/>
                <a:gd name="connsiteY25" fmla="*/ 3569053 h 4122595"/>
                <a:gd name="connsiteX26" fmla="*/ 1511742 w 8830290"/>
                <a:gd name="connsiteY26" fmla="*/ 4122595 h 4122595"/>
                <a:gd name="connsiteX27" fmla="*/ 958200 w 8830290"/>
                <a:gd name="connsiteY27" fmla="*/ 4122595 h 4122595"/>
                <a:gd name="connsiteX28" fmla="*/ 0 w 8830290"/>
                <a:gd name="connsiteY28" fmla="*/ 3569053 h 4122595"/>
                <a:gd name="connsiteX29" fmla="*/ 553543 w 8830290"/>
                <a:gd name="connsiteY29" fmla="*/ 3569053 h 4122595"/>
                <a:gd name="connsiteX30" fmla="*/ 553543 w 8830290"/>
                <a:gd name="connsiteY30" fmla="*/ 4122595 h 4122595"/>
                <a:gd name="connsiteX31" fmla="*/ 0 w 8830290"/>
                <a:gd name="connsiteY31" fmla="*/ 4122595 h 4122595"/>
                <a:gd name="connsiteX32" fmla="*/ 958201 w 8830290"/>
                <a:gd name="connsiteY32" fmla="*/ 2328102 h 4122595"/>
                <a:gd name="connsiteX33" fmla="*/ 1511743 w 8830290"/>
                <a:gd name="connsiteY33" fmla="*/ 2328102 h 4122595"/>
                <a:gd name="connsiteX34" fmla="*/ 1511743 w 8830290"/>
                <a:gd name="connsiteY34" fmla="*/ 2881644 h 4122595"/>
                <a:gd name="connsiteX35" fmla="*/ 958201 w 8830290"/>
                <a:gd name="connsiteY35" fmla="*/ 2881644 h 4122595"/>
                <a:gd name="connsiteX36" fmla="*/ 1 w 8830290"/>
                <a:gd name="connsiteY36" fmla="*/ 2328102 h 4122595"/>
                <a:gd name="connsiteX37" fmla="*/ 553543 w 8830290"/>
                <a:gd name="connsiteY37" fmla="*/ 2328102 h 4122595"/>
                <a:gd name="connsiteX38" fmla="*/ 553543 w 8830290"/>
                <a:gd name="connsiteY38" fmla="*/ 2881644 h 4122595"/>
                <a:gd name="connsiteX39" fmla="*/ 1 w 8830290"/>
                <a:gd name="connsiteY39" fmla="*/ 2881644 h 4122595"/>
                <a:gd name="connsiteX40" fmla="*/ 2122843 w 8830290"/>
                <a:gd name="connsiteY40" fmla="*/ 1107781 h 4122595"/>
                <a:gd name="connsiteX41" fmla="*/ 2676385 w 8830290"/>
                <a:gd name="connsiteY41" fmla="*/ 1107781 h 4122595"/>
                <a:gd name="connsiteX42" fmla="*/ 2676385 w 8830290"/>
                <a:gd name="connsiteY42" fmla="*/ 1661323 h 4122595"/>
                <a:gd name="connsiteX43" fmla="*/ 2122843 w 8830290"/>
                <a:gd name="connsiteY43" fmla="*/ 1661323 h 4122595"/>
                <a:gd name="connsiteX44" fmla="*/ 958201 w 8830290"/>
                <a:gd name="connsiteY44" fmla="*/ 1107781 h 4122595"/>
                <a:gd name="connsiteX45" fmla="*/ 1511743 w 8830290"/>
                <a:gd name="connsiteY45" fmla="*/ 1107781 h 4122595"/>
                <a:gd name="connsiteX46" fmla="*/ 1511743 w 8830290"/>
                <a:gd name="connsiteY46" fmla="*/ 1661323 h 4122595"/>
                <a:gd name="connsiteX47" fmla="*/ 958201 w 8830290"/>
                <a:gd name="connsiteY47" fmla="*/ 1661323 h 4122595"/>
                <a:gd name="connsiteX48" fmla="*/ 1 w 8830290"/>
                <a:gd name="connsiteY48" fmla="*/ 1107781 h 4122595"/>
                <a:gd name="connsiteX49" fmla="*/ 553543 w 8830290"/>
                <a:gd name="connsiteY49" fmla="*/ 1107781 h 4122595"/>
                <a:gd name="connsiteX50" fmla="*/ 553543 w 8830290"/>
                <a:gd name="connsiteY50" fmla="*/ 1661323 h 4122595"/>
                <a:gd name="connsiteX51" fmla="*/ 1 w 8830290"/>
                <a:gd name="connsiteY51" fmla="*/ 1661323 h 4122595"/>
                <a:gd name="connsiteX52" fmla="*/ 1 w 8830290"/>
                <a:gd name="connsiteY52" fmla="*/ 1 h 4122595"/>
                <a:gd name="connsiteX53" fmla="*/ 553543 w 8830290"/>
                <a:gd name="connsiteY53" fmla="*/ 1 h 4122595"/>
                <a:gd name="connsiteX54" fmla="*/ 553543 w 8830290"/>
                <a:gd name="connsiteY54" fmla="*/ 553542 h 4122595"/>
                <a:gd name="connsiteX55" fmla="*/ 1 w 8830290"/>
                <a:gd name="connsiteY55" fmla="*/ 553542 h 4122595"/>
                <a:gd name="connsiteX56" fmla="*/ 958201 w 8830290"/>
                <a:gd name="connsiteY56" fmla="*/ 0 h 4122595"/>
                <a:gd name="connsiteX57" fmla="*/ 1511743 w 8830290"/>
                <a:gd name="connsiteY57" fmla="*/ 0 h 4122595"/>
                <a:gd name="connsiteX58" fmla="*/ 1511743 w 8830290"/>
                <a:gd name="connsiteY58" fmla="*/ 553542 h 4122595"/>
                <a:gd name="connsiteX59" fmla="*/ 958201 w 8830290"/>
                <a:gd name="connsiteY59" fmla="*/ 553542 h 4122595"/>
                <a:gd name="connsiteX60" fmla="*/ 2122843 w 8830290"/>
                <a:gd name="connsiteY60" fmla="*/ 0 h 4122595"/>
                <a:gd name="connsiteX61" fmla="*/ 2676385 w 8830290"/>
                <a:gd name="connsiteY61" fmla="*/ 0 h 4122595"/>
                <a:gd name="connsiteX62" fmla="*/ 2676385 w 8830290"/>
                <a:gd name="connsiteY62" fmla="*/ 553542 h 4122595"/>
                <a:gd name="connsiteX63" fmla="*/ 2122843 w 8830290"/>
                <a:gd name="connsiteY63" fmla="*/ 553542 h 412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830290" h="4122595">
                  <a:moveTo>
                    <a:pt x="8276748" y="3569053"/>
                  </a:moveTo>
                  <a:lnTo>
                    <a:pt x="8830290" y="3569053"/>
                  </a:lnTo>
                  <a:lnTo>
                    <a:pt x="8830290" y="4122595"/>
                  </a:lnTo>
                  <a:lnTo>
                    <a:pt x="8276748" y="4122595"/>
                  </a:lnTo>
                  <a:close/>
                  <a:moveTo>
                    <a:pt x="7045967" y="3569053"/>
                  </a:moveTo>
                  <a:lnTo>
                    <a:pt x="7599509" y="3569053"/>
                  </a:lnTo>
                  <a:lnTo>
                    <a:pt x="7599509" y="4122595"/>
                  </a:lnTo>
                  <a:lnTo>
                    <a:pt x="7045967" y="4122595"/>
                  </a:lnTo>
                  <a:close/>
                  <a:moveTo>
                    <a:pt x="5815186" y="3569053"/>
                  </a:moveTo>
                  <a:lnTo>
                    <a:pt x="6368728" y="3569053"/>
                  </a:lnTo>
                  <a:lnTo>
                    <a:pt x="6368728" y="4122595"/>
                  </a:lnTo>
                  <a:lnTo>
                    <a:pt x="5815186" y="4122595"/>
                  </a:lnTo>
                  <a:close/>
                  <a:moveTo>
                    <a:pt x="4584405" y="3569053"/>
                  </a:moveTo>
                  <a:lnTo>
                    <a:pt x="5137947" y="3569053"/>
                  </a:lnTo>
                  <a:lnTo>
                    <a:pt x="5137947" y="4122595"/>
                  </a:lnTo>
                  <a:lnTo>
                    <a:pt x="4584405" y="4122595"/>
                  </a:lnTo>
                  <a:close/>
                  <a:moveTo>
                    <a:pt x="3353626" y="3569053"/>
                  </a:moveTo>
                  <a:lnTo>
                    <a:pt x="3907168" y="3569053"/>
                  </a:lnTo>
                  <a:lnTo>
                    <a:pt x="3907168" y="4122595"/>
                  </a:lnTo>
                  <a:lnTo>
                    <a:pt x="3353626" y="4122595"/>
                  </a:lnTo>
                  <a:close/>
                  <a:moveTo>
                    <a:pt x="2122844" y="3569053"/>
                  </a:moveTo>
                  <a:lnTo>
                    <a:pt x="2676386" y="3569053"/>
                  </a:lnTo>
                  <a:lnTo>
                    <a:pt x="2676386" y="4122595"/>
                  </a:lnTo>
                  <a:lnTo>
                    <a:pt x="2122844" y="4122595"/>
                  </a:lnTo>
                  <a:close/>
                  <a:moveTo>
                    <a:pt x="958200" y="3569053"/>
                  </a:moveTo>
                  <a:lnTo>
                    <a:pt x="1511742" y="3569053"/>
                  </a:lnTo>
                  <a:lnTo>
                    <a:pt x="1511742" y="4122595"/>
                  </a:lnTo>
                  <a:lnTo>
                    <a:pt x="958200" y="4122595"/>
                  </a:lnTo>
                  <a:close/>
                  <a:moveTo>
                    <a:pt x="0" y="3569053"/>
                  </a:moveTo>
                  <a:lnTo>
                    <a:pt x="553543" y="3569053"/>
                  </a:lnTo>
                  <a:lnTo>
                    <a:pt x="553543" y="4122595"/>
                  </a:lnTo>
                  <a:lnTo>
                    <a:pt x="0" y="4122595"/>
                  </a:lnTo>
                  <a:close/>
                  <a:moveTo>
                    <a:pt x="958201" y="2328102"/>
                  </a:moveTo>
                  <a:lnTo>
                    <a:pt x="1511743" y="2328102"/>
                  </a:lnTo>
                  <a:lnTo>
                    <a:pt x="1511743" y="2881644"/>
                  </a:lnTo>
                  <a:lnTo>
                    <a:pt x="958201" y="2881644"/>
                  </a:lnTo>
                  <a:close/>
                  <a:moveTo>
                    <a:pt x="1" y="2328102"/>
                  </a:moveTo>
                  <a:lnTo>
                    <a:pt x="553543" y="2328102"/>
                  </a:lnTo>
                  <a:lnTo>
                    <a:pt x="553543" y="2881644"/>
                  </a:lnTo>
                  <a:lnTo>
                    <a:pt x="1" y="2881644"/>
                  </a:lnTo>
                  <a:close/>
                  <a:moveTo>
                    <a:pt x="2122843" y="1107781"/>
                  </a:moveTo>
                  <a:lnTo>
                    <a:pt x="2676385" y="1107781"/>
                  </a:lnTo>
                  <a:lnTo>
                    <a:pt x="2676385" y="1661323"/>
                  </a:lnTo>
                  <a:lnTo>
                    <a:pt x="2122843" y="1661323"/>
                  </a:lnTo>
                  <a:close/>
                  <a:moveTo>
                    <a:pt x="958201" y="1107781"/>
                  </a:moveTo>
                  <a:lnTo>
                    <a:pt x="1511743" y="1107781"/>
                  </a:lnTo>
                  <a:lnTo>
                    <a:pt x="1511743" y="1661323"/>
                  </a:lnTo>
                  <a:lnTo>
                    <a:pt x="958201" y="1661323"/>
                  </a:lnTo>
                  <a:close/>
                  <a:moveTo>
                    <a:pt x="1" y="1107781"/>
                  </a:moveTo>
                  <a:lnTo>
                    <a:pt x="553543" y="1107781"/>
                  </a:lnTo>
                  <a:lnTo>
                    <a:pt x="553543" y="1661323"/>
                  </a:lnTo>
                  <a:lnTo>
                    <a:pt x="1" y="1661323"/>
                  </a:lnTo>
                  <a:close/>
                  <a:moveTo>
                    <a:pt x="1" y="1"/>
                  </a:moveTo>
                  <a:lnTo>
                    <a:pt x="553543" y="1"/>
                  </a:lnTo>
                  <a:lnTo>
                    <a:pt x="553543" y="553542"/>
                  </a:lnTo>
                  <a:lnTo>
                    <a:pt x="1" y="553542"/>
                  </a:lnTo>
                  <a:close/>
                  <a:moveTo>
                    <a:pt x="958201" y="0"/>
                  </a:moveTo>
                  <a:lnTo>
                    <a:pt x="1511743" y="0"/>
                  </a:lnTo>
                  <a:lnTo>
                    <a:pt x="1511743" y="553542"/>
                  </a:lnTo>
                  <a:lnTo>
                    <a:pt x="958201" y="553542"/>
                  </a:lnTo>
                  <a:close/>
                  <a:moveTo>
                    <a:pt x="2122843" y="0"/>
                  </a:moveTo>
                  <a:lnTo>
                    <a:pt x="2676385" y="0"/>
                  </a:lnTo>
                  <a:lnTo>
                    <a:pt x="2676385" y="553542"/>
                  </a:lnTo>
                  <a:lnTo>
                    <a:pt x="2122843" y="553542"/>
                  </a:lnTo>
                  <a:close/>
                </a:path>
              </a:pathLst>
            </a:custGeom>
            <a:solidFill>
              <a:schemeClr val="bg1"/>
            </a:solid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grpSp>
      <p:grpSp>
        <p:nvGrpSpPr>
          <p:cNvPr id="160" name="VENDING"/>
          <p:cNvGrpSpPr/>
          <p:nvPr/>
        </p:nvGrpSpPr>
        <p:grpSpPr>
          <a:xfrm>
            <a:off x="8779849" y="5448965"/>
            <a:ext cx="444835" cy="988565"/>
            <a:chOff x="4943850" y="3035753"/>
            <a:chExt cx="757741" cy="1946246"/>
          </a:xfrm>
          <a:noFill/>
        </p:grpSpPr>
        <p:sp>
          <p:nvSpPr>
            <p:cNvPr id="161"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62"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tx1"/>
              </a:solidFill>
              <a:prstDash val="solid"/>
              <a:headEnd type="none" w="med" len="med"/>
              <a:tailEnd type="none" w="med" len="med"/>
            </a:ln>
            <a:effectLst/>
          </p:spPr>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3" name="Group 162"/>
            <p:cNvGrpSpPr/>
            <p:nvPr/>
          </p:nvGrpSpPr>
          <p:grpSpPr>
            <a:xfrm flipV="1">
              <a:off x="5154351" y="3126375"/>
              <a:ext cx="312238" cy="306471"/>
              <a:chOff x="-9407836" y="120612"/>
              <a:chExt cx="1474396" cy="1455780"/>
            </a:xfrm>
            <a:grpFill/>
          </p:grpSpPr>
          <p:sp>
            <p:nvSpPr>
              <p:cNvPr id="164" name="Oval 163"/>
              <p:cNvSpPr/>
              <p:nvPr/>
            </p:nvSpPr>
            <p:spPr>
              <a:xfrm>
                <a:off x="-8928872" y="595592"/>
                <a:ext cx="489390" cy="489390"/>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65" name="Straight Connector 164"/>
              <p:cNvCxnSpPr/>
              <p:nvPr/>
            </p:nvCxnSpPr>
            <p:spPr>
              <a:xfrm>
                <a:off x="-8679053" y="120612"/>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8679053" y="1245413"/>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16200000">
                <a:off x="-8103656"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16200000">
                <a:off x="-9240275"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070059"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9075516"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8380667"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H="1" flipV="1">
                <a:off x="-8386124"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73" name="CAR"/>
          <p:cNvGrpSpPr/>
          <p:nvPr/>
        </p:nvGrpSpPr>
        <p:grpSpPr>
          <a:xfrm>
            <a:off x="7760517" y="5646773"/>
            <a:ext cx="669535" cy="775251"/>
            <a:chOff x="970509" y="4093413"/>
            <a:chExt cx="1049828" cy="1233722"/>
          </a:xfrm>
          <a:noFill/>
        </p:grpSpPr>
        <p:sp>
          <p:nvSpPr>
            <p:cNvPr id="174"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75" name="Group 174"/>
            <p:cNvGrpSpPr/>
            <p:nvPr/>
          </p:nvGrpSpPr>
          <p:grpSpPr>
            <a:xfrm>
              <a:off x="1375400" y="4219528"/>
              <a:ext cx="240047" cy="250622"/>
              <a:chOff x="6356211" y="-986246"/>
              <a:chExt cx="322176" cy="336369"/>
            </a:xfrm>
            <a:grpFill/>
          </p:grpSpPr>
          <p:sp>
            <p:nvSpPr>
              <p:cNvPr id="177" name="Oval 176"/>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78" name="Straight Connector 177"/>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grpSp>
        <p:nvGrpSpPr>
          <p:cNvPr id="188" name="Group 187"/>
          <p:cNvGrpSpPr/>
          <p:nvPr/>
        </p:nvGrpSpPr>
        <p:grpSpPr>
          <a:xfrm>
            <a:off x="6782725" y="5847893"/>
            <a:ext cx="695401" cy="575334"/>
            <a:chOff x="3427203" y="1415129"/>
            <a:chExt cx="822983" cy="680888"/>
          </a:xfrm>
          <a:noFill/>
        </p:grpSpPr>
        <p:sp>
          <p:nvSpPr>
            <p:cNvPr id="189"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0" name="Oval 6"/>
            <p:cNvSpPr>
              <a:spLocks noChangeArrowheads="1"/>
            </p:cNvSpPr>
            <p:nvPr/>
          </p:nvSpPr>
          <p:spPr bwMode="auto">
            <a:xfrm>
              <a:off x="3907652" y="1504181"/>
              <a:ext cx="43380" cy="45592"/>
            </a:xfrm>
            <a:prstGeom prst="ellipse">
              <a:avLst/>
            </a:pr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1"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2" name="Oval 8"/>
            <p:cNvSpPr>
              <a:spLocks noChangeArrowheads="1"/>
            </p:cNvSpPr>
            <p:nvPr/>
          </p:nvSpPr>
          <p:spPr bwMode="auto">
            <a:xfrm>
              <a:off x="3498002" y="1489269"/>
              <a:ext cx="59339" cy="62635"/>
            </a:xfrm>
            <a:prstGeom prst="ellipse">
              <a:avLst/>
            </a:pr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3"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4"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5"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6"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197"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19050">
              <a:solidFill>
                <a:schemeClr val="tx1"/>
              </a:solidFill>
              <a:round/>
              <a:headEnd/>
              <a:tailEnd/>
            </a:ln>
            <a:extLst/>
          </p:spPr>
          <p:txBody>
            <a:bodyPr vert="horz" wrap="square" lIns="91401" tIns="45700" rIns="91401" bIns="45700" numCol="1" anchor="t" anchorCtr="0" compatLnSpc="1">
              <a:prstTxWarp prst="textNoShape">
                <a:avLst/>
              </a:prstTxWarp>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dirty="0">
                <a:ln>
                  <a:noFill/>
                </a:ln>
                <a:solidFill>
                  <a:prstClr val="black"/>
                </a:solidFill>
                <a:effectLst/>
                <a:uLnTx/>
                <a:uFillTx/>
                <a:latin typeface="Segoe UI Light"/>
                <a:ea typeface="+mn-ea"/>
                <a:cs typeface="+mn-cs"/>
              </a:endParaRPr>
            </a:p>
          </p:txBody>
        </p:sp>
      </p:grpSp>
      <p:grpSp>
        <p:nvGrpSpPr>
          <p:cNvPr id="198" name="Group 197"/>
          <p:cNvGrpSpPr/>
          <p:nvPr/>
        </p:nvGrpSpPr>
        <p:grpSpPr>
          <a:xfrm>
            <a:off x="6791920" y="5544342"/>
            <a:ext cx="512409" cy="256206"/>
            <a:chOff x="10150591" y="2174149"/>
            <a:chExt cx="693244" cy="346623"/>
          </a:xfrm>
        </p:grpSpPr>
        <p:sp>
          <p:nvSpPr>
            <p:cNvPr id="199"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200" name="Group 199"/>
            <p:cNvGrpSpPr/>
            <p:nvPr/>
          </p:nvGrpSpPr>
          <p:grpSpPr>
            <a:xfrm>
              <a:off x="10405158" y="2303619"/>
              <a:ext cx="184110" cy="192221"/>
              <a:chOff x="6356211" y="-986246"/>
              <a:chExt cx="322176" cy="336369"/>
            </a:xfrm>
            <a:noFill/>
          </p:grpSpPr>
          <p:sp>
            <p:nvSpPr>
              <p:cNvPr id="201" name="Oval 200"/>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202" name="Straight Connector 201"/>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8" name="Freeform 207"/>
          <p:cNvSpPr>
            <a:spLocks noChangeAspect="1"/>
          </p:cNvSpPr>
          <p:nvPr/>
        </p:nvSpPr>
        <p:spPr bwMode="black">
          <a:xfrm>
            <a:off x="3175696" y="5859820"/>
            <a:ext cx="556510" cy="43797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solidFill>
          <a:ln>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09" name="Freeform 16"/>
          <p:cNvSpPr>
            <a:spLocks noChangeAspect="1" noEditPoints="1"/>
          </p:cNvSpPr>
          <p:nvPr/>
        </p:nvSpPr>
        <p:spPr bwMode="black">
          <a:xfrm>
            <a:off x="4085276" y="5881143"/>
            <a:ext cx="582319" cy="405492"/>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210" name="Group 331"/>
          <p:cNvGrpSpPr>
            <a:grpSpLocks noChangeAspect="1"/>
          </p:cNvGrpSpPr>
          <p:nvPr/>
        </p:nvGrpSpPr>
        <p:grpSpPr bwMode="auto">
          <a:xfrm>
            <a:off x="4960166" y="5869125"/>
            <a:ext cx="635037" cy="378382"/>
            <a:chOff x="3265" y="3229"/>
            <a:chExt cx="433" cy="258"/>
          </a:xfrm>
          <a:solidFill>
            <a:schemeClr val="bg1"/>
          </a:solidFill>
        </p:grpSpPr>
        <p:sp>
          <p:nvSpPr>
            <p:cNvPr id="211" name="Freeform 332"/>
            <p:cNvSpPr>
              <a:spLocks/>
            </p:cNvSpPr>
            <p:nvPr/>
          </p:nvSpPr>
          <p:spPr bwMode="auto">
            <a:xfrm>
              <a:off x="3306" y="3229"/>
              <a:ext cx="354" cy="202"/>
            </a:xfrm>
            <a:custGeom>
              <a:avLst/>
              <a:gdLst>
                <a:gd name="T0" fmla="*/ 144 w 147"/>
                <a:gd name="T1" fmla="*/ 83 h 83"/>
                <a:gd name="T2" fmla="*/ 141 w 147"/>
                <a:gd name="T3" fmla="*/ 80 h 83"/>
                <a:gd name="T4" fmla="*/ 141 w 147"/>
                <a:gd name="T5" fmla="*/ 13 h 83"/>
                <a:gd name="T6" fmla="*/ 134 w 147"/>
                <a:gd name="T7" fmla="*/ 7 h 83"/>
                <a:gd name="T8" fmla="*/ 11 w 147"/>
                <a:gd name="T9" fmla="*/ 7 h 83"/>
                <a:gd name="T10" fmla="*/ 6 w 147"/>
                <a:gd name="T11" fmla="*/ 13 h 83"/>
                <a:gd name="T12" fmla="*/ 6 w 147"/>
                <a:gd name="T13" fmla="*/ 80 h 83"/>
                <a:gd name="T14" fmla="*/ 3 w 147"/>
                <a:gd name="T15" fmla="*/ 83 h 83"/>
                <a:gd name="T16" fmla="*/ 0 w 147"/>
                <a:gd name="T17" fmla="*/ 80 h 83"/>
                <a:gd name="T18" fmla="*/ 0 w 147"/>
                <a:gd name="T19" fmla="*/ 13 h 83"/>
                <a:gd name="T20" fmla="*/ 11 w 147"/>
                <a:gd name="T21" fmla="*/ 0 h 83"/>
                <a:gd name="T22" fmla="*/ 134 w 147"/>
                <a:gd name="T23" fmla="*/ 0 h 83"/>
                <a:gd name="T24" fmla="*/ 147 w 147"/>
                <a:gd name="T25" fmla="*/ 13 h 83"/>
                <a:gd name="T26" fmla="*/ 147 w 147"/>
                <a:gd name="T27" fmla="*/ 80 h 83"/>
                <a:gd name="T28" fmla="*/ 144 w 147"/>
                <a:gd name="T2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83">
                  <a:moveTo>
                    <a:pt x="144" y="83"/>
                  </a:moveTo>
                  <a:cubicBezTo>
                    <a:pt x="142" y="83"/>
                    <a:pt x="141" y="82"/>
                    <a:pt x="141" y="80"/>
                  </a:cubicBezTo>
                  <a:cubicBezTo>
                    <a:pt x="141" y="13"/>
                    <a:pt x="141" y="13"/>
                    <a:pt x="141" y="13"/>
                  </a:cubicBezTo>
                  <a:cubicBezTo>
                    <a:pt x="141" y="9"/>
                    <a:pt x="138" y="7"/>
                    <a:pt x="134" y="7"/>
                  </a:cubicBezTo>
                  <a:cubicBezTo>
                    <a:pt x="11" y="7"/>
                    <a:pt x="11" y="7"/>
                    <a:pt x="11" y="7"/>
                  </a:cubicBezTo>
                  <a:cubicBezTo>
                    <a:pt x="7" y="7"/>
                    <a:pt x="6" y="10"/>
                    <a:pt x="6" y="13"/>
                  </a:cubicBezTo>
                  <a:cubicBezTo>
                    <a:pt x="6" y="80"/>
                    <a:pt x="6" y="80"/>
                    <a:pt x="6" y="80"/>
                  </a:cubicBezTo>
                  <a:cubicBezTo>
                    <a:pt x="6" y="82"/>
                    <a:pt x="5" y="83"/>
                    <a:pt x="3" y="83"/>
                  </a:cubicBezTo>
                  <a:cubicBezTo>
                    <a:pt x="1" y="83"/>
                    <a:pt x="0" y="82"/>
                    <a:pt x="0" y="80"/>
                  </a:cubicBezTo>
                  <a:cubicBezTo>
                    <a:pt x="0" y="13"/>
                    <a:pt x="0" y="13"/>
                    <a:pt x="0" y="13"/>
                  </a:cubicBezTo>
                  <a:cubicBezTo>
                    <a:pt x="0" y="6"/>
                    <a:pt x="4" y="0"/>
                    <a:pt x="11" y="0"/>
                  </a:cubicBezTo>
                  <a:cubicBezTo>
                    <a:pt x="134" y="0"/>
                    <a:pt x="134" y="0"/>
                    <a:pt x="134" y="0"/>
                  </a:cubicBezTo>
                  <a:cubicBezTo>
                    <a:pt x="141" y="0"/>
                    <a:pt x="147" y="6"/>
                    <a:pt x="147" y="13"/>
                  </a:cubicBezTo>
                  <a:cubicBezTo>
                    <a:pt x="147" y="80"/>
                    <a:pt x="147" y="80"/>
                    <a:pt x="147" y="80"/>
                  </a:cubicBezTo>
                  <a:cubicBezTo>
                    <a:pt x="147" y="82"/>
                    <a:pt x="146" y="83"/>
                    <a:pt x="144" y="83"/>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2" name="Freeform 333"/>
            <p:cNvSpPr>
              <a:spLocks/>
            </p:cNvSpPr>
            <p:nvPr/>
          </p:nvSpPr>
          <p:spPr bwMode="auto">
            <a:xfrm>
              <a:off x="3684" y="3423"/>
              <a:ext cx="14" cy="47"/>
            </a:xfrm>
            <a:custGeom>
              <a:avLst/>
              <a:gdLst>
                <a:gd name="T0" fmla="*/ 3 w 6"/>
                <a:gd name="T1" fmla="*/ 19 h 19"/>
                <a:gd name="T2" fmla="*/ 0 w 6"/>
                <a:gd name="T3" fmla="*/ 16 h 19"/>
                <a:gd name="T4" fmla="*/ 0 w 6"/>
                <a:gd name="T5" fmla="*/ 3 h 19"/>
                <a:gd name="T6" fmla="*/ 3 w 6"/>
                <a:gd name="T7" fmla="*/ 0 h 19"/>
                <a:gd name="T8" fmla="*/ 6 w 6"/>
                <a:gd name="T9" fmla="*/ 3 h 19"/>
                <a:gd name="T10" fmla="*/ 6 w 6"/>
                <a:gd name="T11" fmla="*/ 16 h 19"/>
                <a:gd name="T12" fmla="*/ 3 w 6"/>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6" h="19">
                  <a:moveTo>
                    <a:pt x="3" y="19"/>
                  </a:moveTo>
                  <a:cubicBezTo>
                    <a:pt x="1" y="19"/>
                    <a:pt x="0" y="18"/>
                    <a:pt x="0" y="16"/>
                  </a:cubicBezTo>
                  <a:cubicBezTo>
                    <a:pt x="0" y="3"/>
                    <a:pt x="0" y="3"/>
                    <a:pt x="0" y="3"/>
                  </a:cubicBezTo>
                  <a:cubicBezTo>
                    <a:pt x="0" y="2"/>
                    <a:pt x="1" y="0"/>
                    <a:pt x="3" y="0"/>
                  </a:cubicBezTo>
                  <a:cubicBezTo>
                    <a:pt x="5" y="0"/>
                    <a:pt x="6" y="2"/>
                    <a:pt x="6" y="3"/>
                  </a:cubicBezTo>
                  <a:cubicBezTo>
                    <a:pt x="6" y="16"/>
                    <a:pt x="6" y="16"/>
                    <a:pt x="6" y="16"/>
                  </a:cubicBezTo>
                  <a:cubicBezTo>
                    <a:pt x="6" y="18"/>
                    <a:pt x="5" y="19"/>
                    <a:pt x="3" y="19"/>
                  </a:cubicBez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3" name="Freeform 334"/>
            <p:cNvSpPr>
              <a:spLocks/>
            </p:cNvSpPr>
            <p:nvPr/>
          </p:nvSpPr>
          <p:spPr bwMode="auto">
            <a:xfrm>
              <a:off x="3268" y="3423"/>
              <a:ext cx="175" cy="56"/>
            </a:xfrm>
            <a:custGeom>
              <a:avLst/>
              <a:gdLst>
                <a:gd name="T0" fmla="*/ 3 w 73"/>
                <a:gd name="T1" fmla="*/ 23 h 23"/>
                <a:gd name="T2" fmla="*/ 0 w 73"/>
                <a:gd name="T3" fmla="*/ 19 h 23"/>
                <a:gd name="T4" fmla="*/ 0 w 73"/>
                <a:gd name="T5" fmla="*/ 3 h 23"/>
                <a:gd name="T6" fmla="*/ 3 w 73"/>
                <a:gd name="T7" fmla="*/ 0 h 23"/>
                <a:gd name="T8" fmla="*/ 70 w 73"/>
                <a:gd name="T9" fmla="*/ 0 h 23"/>
                <a:gd name="T10" fmla="*/ 73 w 73"/>
                <a:gd name="T11" fmla="*/ 3 h 23"/>
                <a:gd name="T12" fmla="*/ 70 w 73"/>
                <a:gd name="T13" fmla="*/ 7 h 23"/>
                <a:gd name="T14" fmla="*/ 6 w 73"/>
                <a:gd name="T15" fmla="*/ 7 h 23"/>
                <a:gd name="T16" fmla="*/ 6 w 73"/>
                <a:gd name="T17" fmla="*/ 19 h 23"/>
                <a:gd name="T18" fmla="*/ 3 w 73"/>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23">
                  <a:moveTo>
                    <a:pt x="3" y="23"/>
                  </a:moveTo>
                  <a:cubicBezTo>
                    <a:pt x="1" y="23"/>
                    <a:pt x="0" y="21"/>
                    <a:pt x="0" y="19"/>
                  </a:cubicBezTo>
                  <a:cubicBezTo>
                    <a:pt x="0" y="3"/>
                    <a:pt x="0" y="3"/>
                    <a:pt x="0" y="3"/>
                  </a:cubicBezTo>
                  <a:cubicBezTo>
                    <a:pt x="0" y="2"/>
                    <a:pt x="1" y="0"/>
                    <a:pt x="3" y="0"/>
                  </a:cubicBezTo>
                  <a:cubicBezTo>
                    <a:pt x="70" y="0"/>
                    <a:pt x="70" y="0"/>
                    <a:pt x="70" y="0"/>
                  </a:cubicBezTo>
                  <a:cubicBezTo>
                    <a:pt x="72" y="0"/>
                    <a:pt x="73" y="2"/>
                    <a:pt x="73" y="3"/>
                  </a:cubicBezTo>
                  <a:cubicBezTo>
                    <a:pt x="73" y="5"/>
                    <a:pt x="72" y="7"/>
                    <a:pt x="70" y="7"/>
                  </a:cubicBezTo>
                  <a:cubicBezTo>
                    <a:pt x="6" y="7"/>
                    <a:pt x="6" y="7"/>
                    <a:pt x="6" y="7"/>
                  </a:cubicBezTo>
                  <a:cubicBezTo>
                    <a:pt x="6" y="19"/>
                    <a:pt x="6" y="19"/>
                    <a:pt x="6" y="19"/>
                  </a:cubicBezTo>
                  <a:cubicBezTo>
                    <a:pt x="6" y="21"/>
                    <a:pt x="5" y="23"/>
                    <a:pt x="3" y="23"/>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4" name="Freeform 335"/>
            <p:cNvSpPr>
              <a:spLocks/>
            </p:cNvSpPr>
            <p:nvPr/>
          </p:nvSpPr>
          <p:spPr bwMode="auto">
            <a:xfrm>
              <a:off x="3520" y="3423"/>
              <a:ext cx="178" cy="56"/>
            </a:xfrm>
            <a:custGeom>
              <a:avLst/>
              <a:gdLst>
                <a:gd name="T0" fmla="*/ 71 w 74"/>
                <a:gd name="T1" fmla="*/ 23 h 23"/>
                <a:gd name="T2" fmla="*/ 68 w 74"/>
                <a:gd name="T3" fmla="*/ 19 h 23"/>
                <a:gd name="T4" fmla="*/ 68 w 74"/>
                <a:gd name="T5" fmla="*/ 7 h 23"/>
                <a:gd name="T6" fmla="*/ 3 w 74"/>
                <a:gd name="T7" fmla="*/ 7 h 23"/>
                <a:gd name="T8" fmla="*/ 0 w 74"/>
                <a:gd name="T9" fmla="*/ 3 h 23"/>
                <a:gd name="T10" fmla="*/ 3 w 74"/>
                <a:gd name="T11" fmla="*/ 0 h 23"/>
                <a:gd name="T12" fmla="*/ 71 w 74"/>
                <a:gd name="T13" fmla="*/ 0 h 23"/>
                <a:gd name="T14" fmla="*/ 74 w 74"/>
                <a:gd name="T15" fmla="*/ 3 h 23"/>
                <a:gd name="T16" fmla="*/ 74 w 74"/>
                <a:gd name="T17" fmla="*/ 19 h 23"/>
                <a:gd name="T18" fmla="*/ 71 w 74"/>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3">
                  <a:moveTo>
                    <a:pt x="71" y="23"/>
                  </a:moveTo>
                  <a:cubicBezTo>
                    <a:pt x="69" y="23"/>
                    <a:pt x="68" y="21"/>
                    <a:pt x="68" y="19"/>
                  </a:cubicBezTo>
                  <a:cubicBezTo>
                    <a:pt x="68" y="7"/>
                    <a:pt x="68" y="7"/>
                    <a:pt x="68" y="7"/>
                  </a:cubicBezTo>
                  <a:cubicBezTo>
                    <a:pt x="3" y="7"/>
                    <a:pt x="3" y="7"/>
                    <a:pt x="3" y="7"/>
                  </a:cubicBezTo>
                  <a:cubicBezTo>
                    <a:pt x="2" y="7"/>
                    <a:pt x="0" y="5"/>
                    <a:pt x="0" y="3"/>
                  </a:cubicBezTo>
                  <a:cubicBezTo>
                    <a:pt x="0" y="2"/>
                    <a:pt x="2" y="0"/>
                    <a:pt x="3" y="0"/>
                  </a:cubicBezTo>
                  <a:cubicBezTo>
                    <a:pt x="71" y="0"/>
                    <a:pt x="71" y="0"/>
                    <a:pt x="71" y="0"/>
                  </a:cubicBezTo>
                  <a:cubicBezTo>
                    <a:pt x="73" y="0"/>
                    <a:pt x="74" y="2"/>
                    <a:pt x="74" y="3"/>
                  </a:cubicBezTo>
                  <a:cubicBezTo>
                    <a:pt x="74" y="19"/>
                    <a:pt x="74" y="19"/>
                    <a:pt x="74" y="19"/>
                  </a:cubicBezTo>
                  <a:cubicBezTo>
                    <a:pt x="74" y="21"/>
                    <a:pt x="73" y="23"/>
                    <a:pt x="71" y="23"/>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5" name="Freeform 336"/>
            <p:cNvSpPr>
              <a:spLocks/>
            </p:cNvSpPr>
            <p:nvPr/>
          </p:nvSpPr>
          <p:spPr bwMode="auto">
            <a:xfrm>
              <a:off x="3265" y="3462"/>
              <a:ext cx="433" cy="25"/>
            </a:xfrm>
            <a:custGeom>
              <a:avLst/>
              <a:gdLst>
                <a:gd name="T0" fmla="*/ 172 w 180"/>
                <a:gd name="T1" fmla="*/ 10 h 10"/>
                <a:gd name="T2" fmla="*/ 9 w 180"/>
                <a:gd name="T3" fmla="*/ 10 h 10"/>
                <a:gd name="T4" fmla="*/ 1 w 180"/>
                <a:gd name="T5" fmla="*/ 5 h 10"/>
                <a:gd name="T6" fmla="*/ 3 w 180"/>
                <a:gd name="T7" fmla="*/ 0 h 10"/>
                <a:gd name="T8" fmla="*/ 7 w 180"/>
                <a:gd name="T9" fmla="*/ 2 h 10"/>
                <a:gd name="T10" fmla="*/ 9 w 180"/>
                <a:gd name="T11" fmla="*/ 3 h 10"/>
                <a:gd name="T12" fmla="*/ 172 w 180"/>
                <a:gd name="T13" fmla="*/ 3 h 10"/>
                <a:gd name="T14" fmla="*/ 173 w 180"/>
                <a:gd name="T15" fmla="*/ 2 h 10"/>
                <a:gd name="T16" fmla="*/ 178 w 180"/>
                <a:gd name="T17" fmla="*/ 0 h 10"/>
                <a:gd name="T18" fmla="*/ 180 w 180"/>
                <a:gd name="T19" fmla="*/ 5 h 10"/>
                <a:gd name="T20" fmla="*/ 172 w 18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0">
                  <a:moveTo>
                    <a:pt x="172" y="10"/>
                  </a:moveTo>
                  <a:cubicBezTo>
                    <a:pt x="9" y="10"/>
                    <a:pt x="9" y="10"/>
                    <a:pt x="9" y="10"/>
                  </a:cubicBezTo>
                  <a:cubicBezTo>
                    <a:pt x="5" y="10"/>
                    <a:pt x="2" y="8"/>
                    <a:pt x="1" y="5"/>
                  </a:cubicBezTo>
                  <a:cubicBezTo>
                    <a:pt x="0" y="3"/>
                    <a:pt x="1" y="1"/>
                    <a:pt x="3" y="0"/>
                  </a:cubicBezTo>
                  <a:cubicBezTo>
                    <a:pt x="5" y="0"/>
                    <a:pt x="6" y="1"/>
                    <a:pt x="7" y="2"/>
                  </a:cubicBezTo>
                  <a:cubicBezTo>
                    <a:pt x="7" y="3"/>
                    <a:pt x="8" y="3"/>
                    <a:pt x="9" y="3"/>
                  </a:cubicBezTo>
                  <a:cubicBezTo>
                    <a:pt x="172" y="3"/>
                    <a:pt x="172" y="3"/>
                    <a:pt x="172" y="3"/>
                  </a:cubicBezTo>
                  <a:cubicBezTo>
                    <a:pt x="173" y="3"/>
                    <a:pt x="173" y="3"/>
                    <a:pt x="173" y="2"/>
                  </a:cubicBezTo>
                  <a:cubicBezTo>
                    <a:pt x="174" y="1"/>
                    <a:pt x="176" y="0"/>
                    <a:pt x="178" y="0"/>
                  </a:cubicBezTo>
                  <a:cubicBezTo>
                    <a:pt x="179" y="1"/>
                    <a:pt x="180" y="3"/>
                    <a:pt x="180" y="5"/>
                  </a:cubicBezTo>
                  <a:cubicBezTo>
                    <a:pt x="178" y="8"/>
                    <a:pt x="175" y="10"/>
                    <a:pt x="172" y="10"/>
                  </a:cubicBezTo>
                  <a:close/>
                </a:path>
              </a:pathLst>
            </a:custGeom>
            <a:solidFill>
              <a:schemeClr val="tx1"/>
            </a:solid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6" name="Freeform 337"/>
            <p:cNvSpPr>
              <a:spLocks/>
            </p:cNvSpPr>
            <p:nvPr/>
          </p:nvSpPr>
          <p:spPr bwMode="auto">
            <a:xfrm>
              <a:off x="3345" y="3268"/>
              <a:ext cx="276" cy="172"/>
            </a:xfrm>
            <a:custGeom>
              <a:avLst/>
              <a:gdLst>
                <a:gd name="T0" fmla="*/ 113 w 115"/>
                <a:gd name="T1" fmla="*/ 71 h 71"/>
                <a:gd name="T2" fmla="*/ 76 w 115"/>
                <a:gd name="T3" fmla="*/ 71 h 71"/>
                <a:gd name="T4" fmla="*/ 75 w 115"/>
                <a:gd name="T5" fmla="*/ 69 h 71"/>
                <a:gd name="T6" fmla="*/ 76 w 115"/>
                <a:gd name="T7" fmla="*/ 67 h 71"/>
                <a:gd name="T8" fmla="*/ 112 w 115"/>
                <a:gd name="T9" fmla="*/ 67 h 71"/>
                <a:gd name="T10" fmla="*/ 112 w 115"/>
                <a:gd name="T11" fmla="*/ 3 h 71"/>
                <a:gd name="T12" fmla="*/ 3 w 115"/>
                <a:gd name="T13" fmla="*/ 3 h 71"/>
                <a:gd name="T14" fmla="*/ 3 w 115"/>
                <a:gd name="T15" fmla="*/ 67 h 71"/>
                <a:gd name="T16" fmla="*/ 38 w 115"/>
                <a:gd name="T17" fmla="*/ 67 h 71"/>
                <a:gd name="T18" fmla="*/ 40 w 115"/>
                <a:gd name="T19" fmla="*/ 69 h 71"/>
                <a:gd name="T20" fmla="*/ 38 w 115"/>
                <a:gd name="T21" fmla="*/ 71 h 71"/>
                <a:gd name="T22" fmla="*/ 1 w 115"/>
                <a:gd name="T23" fmla="*/ 71 h 71"/>
                <a:gd name="T24" fmla="*/ 0 w 115"/>
                <a:gd name="T25" fmla="*/ 69 h 71"/>
                <a:gd name="T26" fmla="*/ 0 w 115"/>
                <a:gd name="T27" fmla="*/ 2 h 71"/>
                <a:gd name="T28" fmla="*/ 1 w 115"/>
                <a:gd name="T29" fmla="*/ 0 h 71"/>
                <a:gd name="T30" fmla="*/ 113 w 115"/>
                <a:gd name="T31" fmla="*/ 0 h 71"/>
                <a:gd name="T32" fmla="*/ 115 w 115"/>
                <a:gd name="T33" fmla="*/ 2 h 71"/>
                <a:gd name="T34" fmla="*/ 115 w 115"/>
                <a:gd name="T35" fmla="*/ 69 h 71"/>
                <a:gd name="T36" fmla="*/ 113 w 115"/>
                <a:gd name="T3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71">
                  <a:moveTo>
                    <a:pt x="113" y="71"/>
                  </a:moveTo>
                  <a:cubicBezTo>
                    <a:pt x="76" y="71"/>
                    <a:pt x="76" y="71"/>
                    <a:pt x="76" y="71"/>
                  </a:cubicBezTo>
                  <a:cubicBezTo>
                    <a:pt x="76" y="71"/>
                    <a:pt x="75" y="70"/>
                    <a:pt x="75" y="69"/>
                  </a:cubicBezTo>
                  <a:cubicBezTo>
                    <a:pt x="75" y="68"/>
                    <a:pt x="76" y="67"/>
                    <a:pt x="76" y="67"/>
                  </a:cubicBezTo>
                  <a:cubicBezTo>
                    <a:pt x="112" y="67"/>
                    <a:pt x="112" y="67"/>
                    <a:pt x="112" y="67"/>
                  </a:cubicBezTo>
                  <a:cubicBezTo>
                    <a:pt x="112" y="3"/>
                    <a:pt x="112" y="3"/>
                    <a:pt x="112" y="3"/>
                  </a:cubicBezTo>
                  <a:cubicBezTo>
                    <a:pt x="3" y="3"/>
                    <a:pt x="3" y="3"/>
                    <a:pt x="3" y="3"/>
                  </a:cubicBezTo>
                  <a:cubicBezTo>
                    <a:pt x="3" y="67"/>
                    <a:pt x="3" y="67"/>
                    <a:pt x="3" y="67"/>
                  </a:cubicBezTo>
                  <a:cubicBezTo>
                    <a:pt x="38" y="67"/>
                    <a:pt x="38" y="67"/>
                    <a:pt x="38" y="67"/>
                  </a:cubicBezTo>
                  <a:cubicBezTo>
                    <a:pt x="39" y="67"/>
                    <a:pt x="40" y="68"/>
                    <a:pt x="40" y="69"/>
                  </a:cubicBezTo>
                  <a:cubicBezTo>
                    <a:pt x="40" y="70"/>
                    <a:pt x="39" y="71"/>
                    <a:pt x="38" y="71"/>
                  </a:cubicBezTo>
                  <a:cubicBezTo>
                    <a:pt x="1" y="71"/>
                    <a:pt x="1" y="71"/>
                    <a:pt x="1" y="71"/>
                  </a:cubicBezTo>
                  <a:cubicBezTo>
                    <a:pt x="0" y="71"/>
                    <a:pt x="0" y="70"/>
                    <a:pt x="0" y="69"/>
                  </a:cubicBezTo>
                  <a:cubicBezTo>
                    <a:pt x="0" y="2"/>
                    <a:pt x="0" y="2"/>
                    <a:pt x="0" y="2"/>
                  </a:cubicBezTo>
                  <a:cubicBezTo>
                    <a:pt x="0" y="1"/>
                    <a:pt x="0" y="0"/>
                    <a:pt x="1" y="0"/>
                  </a:cubicBezTo>
                  <a:cubicBezTo>
                    <a:pt x="113" y="0"/>
                    <a:pt x="113" y="0"/>
                    <a:pt x="113" y="0"/>
                  </a:cubicBezTo>
                  <a:cubicBezTo>
                    <a:pt x="114" y="0"/>
                    <a:pt x="115" y="1"/>
                    <a:pt x="115" y="2"/>
                  </a:cubicBezTo>
                  <a:cubicBezTo>
                    <a:pt x="115" y="69"/>
                    <a:pt x="115" y="69"/>
                    <a:pt x="115" y="69"/>
                  </a:cubicBezTo>
                  <a:cubicBezTo>
                    <a:pt x="115" y="70"/>
                    <a:pt x="114" y="71"/>
                    <a:pt x="113" y="71"/>
                  </a:cubicBez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7" name="Oval 338"/>
            <p:cNvSpPr>
              <a:spLocks noChangeArrowheads="1"/>
            </p:cNvSpPr>
            <p:nvPr/>
          </p:nvSpPr>
          <p:spPr bwMode="auto">
            <a:xfrm>
              <a:off x="3475" y="3253"/>
              <a:ext cx="7" cy="8"/>
            </a:xfrm>
            <a:prstGeom prst="ellipse">
              <a:avLst/>
            </a:pr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8" name="Freeform 339"/>
            <p:cNvSpPr>
              <a:spLocks/>
            </p:cNvSpPr>
            <p:nvPr/>
          </p:nvSpPr>
          <p:spPr bwMode="auto">
            <a:xfrm>
              <a:off x="3436" y="3428"/>
              <a:ext cx="94" cy="27"/>
            </a:xfrm>
            <a:custGeom>
              <a:avLst/>
              <a:gdLst>
                <a:gd name="T0" fmla="*/ 27 w 39"/>
                <a:gd name="T1" fmla="*/ 11 h 11"/>
                <a:gd name="T2" fmla="*/ 12 w 39"/>
                <a:gd name="T3" fmla="*/ 11 h 11"/>
                <a:gd name="T4" fmla="*/ 1 w 39"/>
                <a:gd name="T5" fmla="*/ 4 h 11"/>
                <a:gd name="T6" fmla="*/ 0 w 39"/>
                <a:gd name="T7" fmla="*/ 2 h 11"/>
                <a:gd name="T8" fmla="*/ 2 w 39"/>
                <a:gd name="T9" fmla="*/ 0 h 11"/>
                <a:gd name="T10" fmla="*/ 4 w 39"/>
                <a:gd name="T11" fmla="*/ 1 h 11"/>
                <a:gd name="T12" fmla="*/ 4 w 39"/>
                <a:gd name="T13" fmla="*/ 2 h 11"/>
                <a:gd name="T14" fmla="*/ 12 w 39"/>
                <a:gd name="T15" fmla="*/ 8 h 11"/>
                <a:gd name="T16" fmla="*/ 27 w 39"/>
                <a:gd name="T17" fmla="*/ 8 h 11"/>
                <a:gd name="T18" fmla="*/ 35 w 39"/>
                <a:gd name="T19" fmla="*/ 2 h 11"/>
                <a:gd name="T20" fmla="*/ 35 w 39"/>
                <a:gd name="T21" fmla="*/ 1 h 11"/>
                <a:gd name="T22" fmla="*/ 37 w 39"/>
                <a:gd name="T23" fmla="*/ 0 h 11"/>
                <a:gd name="T24" fmla="*/ 38 w 39"/>
                <a:gd name="T25" fmla="*/ 2 h 11"/>
                <a:gd name="T26" fmla="*/ 38 w 39"/>
                <a:gd name="T27" fmla="*/ 4 h 11"/>
                <a:gd name="T28" fmla="*/ 27 w 39"/>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1">
                  <a:moveTo>
                    <a:pt x="27" y="11"/>
                  </a:moveTo>
                  <a:cubicBezTo>
                    <a:pt x="12" y="11"/>
                    <a:pt x="12" y="11"/>
                    <a:pt x="12" y="11"/>
                  </a:cubicBezTo>
                  <a:cubicBezTo>
                    <a:pt x="7" y="11"/>
                    <a:pt x="3" y="8"/>
                    <a:pt x="1" y="4"/>
                  </a:cubicBezTo>
                  <a:cubicBezTo>
                    <a:pt x="1" y="3"/>
                    <a:pt x="1" y="3"/>
                    <a:pt x="0" y="2"/>
                  </a:cubicBezTo>
                  <a:cubicBezTo>
                    <a:pt x="0" y="1"/>
                    <a:pt x="1" y="0"/>
                    <a:pt x="2" y="0"/>
                  </a:cubicBezTo>
                  <a:cubicBezTo>
                    <a:pt x="2" y="0"/>
                    <a:pt x="3" y="0"/>
                    <a:pt x="4" y="1"/>
                  </a:cubicBezTo>
                  <a:cubicBezTo>
                    <a:pt x="4" y="1"/>
                    <a:pt x="4" y="2"/>
                    <a:pt x="4" y="2"/>
                  </a:cubicBezTo>
                  <a:cubicBezTo>
                    <a:pt x="6" y="6"/>
                    <a:pt x="9" y="8"/>
                    <a:pt x="12" y="8"/>
                  </a:cubicBezTo>
                  <a:cubicBezTo>
                    <a:pt x="27" y="8"/>
                    <a:pt x="27" y="8"/>
                    <a:pt x="27" y="8"/>
                  </a:cubicBezTo>
                  <a:cubicBezTo>
                    <a:pt x="30" y="8"/>
                    <a:pt x="33" y="6"/>
                    <a:pt x="35" y="2"/>
                  </a:cubicBezTo>
                  <a:cubicBezTo>
                    <a:pt x="35" y="2"/>
                    <a:pt x="35" y="1"/>
                    <a:pt x="35" y="1"/>
                  </a:cubicBezTo>
                  <a:cubicBezTo>
                    <a:pt x="35" y="0"/>
                    <a:pt x="36" y="0"/>
                    <a:pt x="37" y="0"/>
                  </a:cubicBezTo>
                  <a:cubicBezTo>
                    <a:pt x="38" y="0"/>
                    <a:pt x="39" y="1"/>
                    <a:pt x="38" y="2"/>
                  </a:cubicBezTo>
                  <a:cubicBezTo>
                    <a:pt x="38" y="3"/>
                    <a:pt x="38" y="3"/>
                    <a:pt x="38" y="4"/>
                  </a:cubicBezTo>
                  <a:cubicBezTo>
                    <a:pt x="36" y="8"/>
                    <a:pt x="31" y="11"/>
                    <a:pt x="27" y="11"/>
                  </a:cubicBez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sp>
          <p:nvSpPr>
            <p:cNvPr id="219" name="Rectangle 340"/>
            <p:cNvSpPr>
              <a:spLocks noChangeArrowheads="1"/>
            </p:cNvSpPr>
            <p:nvPr/>
          </p:nvSpPr>
          <p:spPr bwMode="auto">
            <a:xfrm>
              <a:off x="3436" y="3431"/>
              <a:ext cx="101" cy="9"/>
            </a:xfrm>
            <a:prstGeom prst="rect">
              <a:avLst/>
            </a:prstGeom>
            <a:grpFill/>
            <a:ln w="9525">
              <a:solidFill>
                <a:srgbClr val="000000"/>
              </a:solidFill>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Light"/>
                <a:ea typeface="+mn-ea"/>
                <a:cs typeface="+mn-cs"/>
              </a:endParaRPr>
            </a:p>
          </p:txBody>
        </p:sp>
      </p:grpSp>
      <p:grpSp>
        <p:nvGrpSpPr>
          <p:cNvPr id="220" name="Group 219"/>
          <p:cNvGrpSpPr/>
          <p:nvPr/>
        </p:nvGrpSpPr>
        <p:grpSpPr>
          <a:xfrm>
            <a:off x="5032348" y="5482409"/>
            <a:ext cx="512409" cy="256206"/>
            <a:chOff x="10150591" y="2174149"/>
            <a:chExt cx="693244" cy="346623"/>
          </a:xfrm>
        </p:grpSpPr>
        <p:sp>
          <p:nvSpPr>
            <p:cNvPr id="221"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222" name="Group 221"/>
            <p:cNvGrpSpPr/>
            <p:nvPr/>
          </p:nvGrpSpPr>
          <p:grpSpPr>
            <a:xfrm>
              <a:off x="10405158" y="2303619"/>
              <a:ext cx="184110" cy="192221"/>
              <a:chOff x="6356211" y="-986246"/>
              <a:chExt cx="322176" cy="336369"/>
            </a:xfrm>
            <a:noFill/>
          </p:grpSpPr>
          <p:sp>
            <p:nvSpPr>
              <p:cNvPr id="223" name="Oval 222"/>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224" name="Straight Connector 223"/>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30" name="Group 229"/>
          <p:cNvGrpSpPr/>
          <p:nvPr/>
        </p:nvGrpSpPr>
        <p:grpSpPr>
          <a:xfrm>
            <a:off x="4111808" y="5482409"/>
            <a:ext cx="512409" cy="256206"/>
            <a:chOff x="10150591" y="2174149"/>
            <a:chExt cx="693244" cy="346623"/>
          </a:xfrm>
        </p:grpSpPr>
        <p:sp>
          <p:nvSpPr>
            <p:cNvPr id="231"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232" name="Group 231"/>
            <p:cNvGrpSpPr/>
            <p:nvPr/>
          </p:nvGrpSpPr>
          <p:grpSpPr>
            <a:xfrm>
              <a:off x="10405158" y="2303619"/>
              <a:ext cx="184110" cy="192221"/>
              <a:chOff x="6356211" y="-986246"/>
              <a:chExt cx="322176" cy="336369"/>
            </a:xfrm>
            <a:noFill/>
          </p:grpSpPr>
          <p:sp>
            <p:nvSpPr>
              <p:cNvPr id="233" name="Oval 232"/>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234" name="Straight Connector 233"/>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0" name="Group 239"/>
          <p:cNvGrpSpPr/>
          <p:nvPr/>
        </p:nvGrpSpPr>
        <p:grpSpPr>
          <a:xfrm>
            <a:off x="3177199" y="5494995"/>
            <a:ext cx="512409" cy="256206"/>
            <a:chOff x="10150591" y="2174149"/>
            <a:chExt cx="693244" cy="346623"/>
          </a:xfrm>
        </p:grpSpPr>
        <p:sp>
          <p:nvSpPr>
            <p:cNvPr id="241"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242" name="Group 241"/>
            <p:cNvGrpSpPr/>
            <p:nvPr/>
          </p:nvGrpSpPr>
          <p:grpSpPr>
            <a:xfrm>
              <a:off x="10405158" y="2303619"/>
              <a:ext cx="184110" cy="192221"/>
              <a:chOff x="6356211" y="-986246"/>
              <a:chExt cx="322176" cy="336369"/>
            </a:xfrm>
            <a:noFill/>
          </p:grpSpPr>
          <p:sp>
            <p:nvSpPr>
              <p:cNvPr id="243" name="Oval 242"/>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244" name="Straight Connector 243"/>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50" name="Group 249"/>
          <p:cNvGrpSpPr/>
          <p:nvPr/>
        </p:nvGrpSpPr>
        <p:grpSpPr>
          <a:xfrm>
            <a:off x="5858920" y="5482722"/>
            <a:ext cx="512409" cy="256206"/>
            <a:chOff x="10150591" y="2174149"/>
            <a:chExt cx="693244" cy="346623"/>
          </a:xfrm>
        </p:grpSpPr>
        <p:sp>
          <p:nvSpPr>
            <p:cNvPr id="251" name="Oval 142"/>
            <p:cNvSpPr/>
            <p:nvPr/>
          </p:nvSpPr>
          <p:spPr>
            <a:xfrm>
              <a:off x="10150591" y="2174149"/>
              <a:ext cx="693244" cy="346623"/>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252" name="Group 251"/>
            <p:cNvGrpSpPr/>
            <p:nvPr/>
          </p:nvGrpSpPr>
          <p:grpSpPr>
            <a:xfrm>
              <a:off x="10405158" y="2303619"/>
              <a:ext cx="184110" cy="192221"/>
              <a:chOff x="6356211" y="-986246"/>
              <a:chExt cx="322176" cy="336369"/>
            </a:xfrm>
            <a:noFill/>
          </p:grpSpPr>
          <p:sp>
            <p:nvSpPr>
              <p:cNvPr id="253" name="Oval 252"/>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254" name="Straight Connector 253"/>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83542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 y="-27527"/>
            <a:ext cx="12192000" cy="688504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0EK15i7CUsY">
            <a:hlinkClick r:id="" action="ppaction://media"/>
          </p:cNvPr>
          <p:cNvPicPr>
            <a:picLocks noRot="1" noChangeAspect="1"/>
          </p:cNvPicPr>
          <p:nvPr>
            <a:videoFile r:link="rId1"/>
          </p:nvPr>
        </p:nvPicPr>
        <p:blipFill>
          <a:blip r:embed="rId4"/>
          <a:stretch>
            <a:fillRect/>
          </a:stretch>
        </p:blipFill>
        <p:spPr>
          <a:xfrm>
            <a:off x="1435681" y="-28499"/>
            <a:ext cx="9181351" cy="6886013"/>
          </a:xfrm>
          <a:prstGeom prst="rect">
            <a:avLst/>
          </a:prstGeom>
        </p:spPr>
      </p:pic>
    </p:spTree>
    <p:extLst>
      <p:ext uri="{BB962C8B-B14F-4D97-AF65-F5344CB8AC3E}">
        <p14:creationId xmlns:p14="http://schemas.microsoft.com/office/powerpoint/2010/main" val="340363637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a:xfrm>
            <a:off x="3853282" y="1756860"/>
            <a:ext cx="4180680" cy="4152932"/>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3" name="Text Placeholder 2"/>
          <p:cNvSpPr>
            <a:spLocks noGrp="1"/>
          </p:cNvSpPr>
          <p:nvPr>
            <p:ph type="body" sz="quarter" idx="10"/>
          </p:nvPr>
        </p:nvSpPr>
        <p:spPr/>
        <p:txBody>
          <a:bodyPr>
            <a:normAutofit/>
          </a:bodyPr>
          <a:lstStyle/>
          <a:p>
            <a:r>
              <a:rPr lang="en-US" dirty="0"/>
              <a:t>Trustworthy Internet of Things</a:t>
            </a:r>
          </a:p>
        </p:txBody>
      </p:sp>
      <p:cxnSp>
        <p:nvCxnSpPr>
          <p:cNvPr id="4" name="Straight Connector 3"/>
          <p:cNvCxnSpPr>
            <a:stCxn id="31" idx="0"/>
            <a:endCxn id="31" idx="4"/>
          </p:cNvCxnSpPr>
          <p:nvPr/>
        </p:nvCxnSpPr>
        <p:spPr>
          <a:xfrm>
            <a:off x="5943622" y="1756860"/>
            <a:ext cx="0" cy="415293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31" idx="2"/>
            <a:endCxn id="31" idx="6"/>
          </p:cNvCxnSpPr>
          <p:nvPr/>
        </p:nvCxnSpPr>
        <p:spPr>
          <a:xfrm>
            <a:off x="3853282" y="3833325"/>
            <a:ext cx="418068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4994569" y="2923578"/>
            <a:ext cx="1898105" cy="1819497"/>
          </a:xfrm>
          <a:prstGeom prst="ellipse">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Trustworthy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Segoe UI Light"/>
                <a:ea typeface="+mn-ea"/>
                <a:cs typeface="+mn-cs"/>
              </a:rPr>
              <a:t>IoT</a:t>
            </a: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7" name="TextBox 26"/>
          <p:cNvSpPr txBox="1"/>
          <p:nvPr/>
        </p:nvSpPr>
        <p:spPr>
          <a:xfrm>
            <a:off x="4231384" y="2775754"/>
            <a:ext cx="108234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CF2"/>
                </a:solidFill>
                <a:effectLst/>
                <a:uLnTx/>
                <a:uFillTx/>
                <a:latin typeface="Segoe UI Light"/>
                <a:ea typeface="+mn-ea"/>
                <a:cs typeface="+mn-cs"/>
              </a:rPr>
              <a:t>Security</a:t>
            </a:r>
          </a:p>
        </p:txBody>
      </p:sp>
      <p:sp>
        <p:nvSpPr>
          <p:cNvPr id="28" name="TextBox 27"/>
          <p:cNvSpPr txBox="1"/>
          <p:nvPr/>
        </p:nvSpPr>
        <p:spPr>
          <a:xfrm>
            <a:off x="6606010" y="2760703"/>
            <a:ext cx="10424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CF2"/>
                </a:solidFill>
                <a:effectLst/>
                <a:uLnTx/>
                <a:uFillTx/>
                <a:latin typeface="Segoe UI Light"/>
                <a:ea typeface="+mn-ea"/>
                <a:cs typeface="+mn-cs"/>
              </a:rPr>
              <a:t>Privacy </a:t>
            </a:r>
          </a:p>
        </p:txBody>
      </p:sp>
      <p:sp>
        <p:nvSpPr>
          <p:cNvPr id="29" name="TextBox 28"/>
          <p:cNvSpPr txBox="1"/>
          <p:nvPr/>
        </p:nvSpPr>
        <p:spPr>
          <a:xfrm>
            <a:off x="4240544" y="4498933"/>
            <a:ext cx="12691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CF2"/>
                </a:solidFill>
                <a:effectLst/>
                <a:uLnTx/>
                <a:uFillTx/>
                <a:latin typeface="Segoe UI Light"/>
                <a:ea typeface="+mn-ea"/>
                <a:cs typeface="+mn-cs"/>
              </a:rPr>
              <a:t>Reliability</a:t>
            </a:r>
          </a:p>
        </p:txBody>
      </p:sp>
      <p:sp>
        <p:nvSpPr>
          <p:cNvPr id="30" name="TextBox 29"/>
          <p:cNvSpPr txBox="1"/>
          <p:nvPr/>
        </p:nvSpPr>
        <p:spPr>
          <a:xfrm>
            <a:off x="6597990" y="4543048"/>
            <a:ext cx="94609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BCF2"/>
                </a:solidFill>
                <a:effectLst/>
                <a:uLnTx/>
                <a:uFillTx/>
                <a:latin typeface="Segoe UI Light"/>
                <a:ea typeface="+mn-ea"/>
                <a:cs typeface="+mn-cs"/>
              </a:rPr>
              <a:t>Safety </a:t>
            </a:r>
          </a:p>
        </p:txBody>
      </p:sp>
      <p:sp>
        <p:nvSpPr>
          <p:cNvPr id="43" name="Environment"/>
          <p:cNvSpPr/>
          <p:nvPr/>
        </p:nvSpPr>
        <p:spPr>
          <a:xfrm>
            <a:off x="1163998" y="1474295"/>
            <a:ext cx="1853605" cy="42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8272">
                    <a:lumMod val="75000"/>
                  </a:srgbClr>
                </a:solidFill>
                <a:effectLst/>
                <a:uLnTx/>
                <a:uFillTx/>
                <a:latin typeface="Segoe UI Light"/>
                <a:ea typeface="+mn-ea"/>
                <a:cs typeface="+mn-cs"/>
              </a:rPr>
              <a:t>Environment</a:t>
            </a:r>
            <a:endParaRPr kumimoji="0" lang="en-US" sz="3600" b="0" i="0" u="none" strike="noStrike" kern="1200" cap="none" spc="0" normalizeH="0" baseline="0" noProof="0" dirty="0">
              <a:ln>
                <a:noFill/>
              </a:ln>
              <a:solidFill>
                <a:srgbClr val="008272">
                  <a:lumMod val="75000"/>
                </a:srgbClr>
              </a:solidFill>
              <a:effectLst/>
              <a:uLnTx/>
              <a:uFillTx/>
              <a:latin typeface="Segoe UI Light"/>
              <a:ea typeface="+mn-ea"/>
              <a:cs typeface="+mn-cs"/>
            </a:endParaRPr>
          </a:p>
        </p:txBody>
      </p:sp>
      <p:sp>
        <p:nvSpPr>
          <p:cNvPr id="45" name="Threats"/>
          <p:cNvSpPr/>
          <p:nvPr/>
        </p:nvSpPr>
        <p:spPr>
          <a:xfrm flipH="1">
            <a:off x="8886608" y="1549318"/>
            <a:ext cx="1072574" cy="42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8272">
                    <a:lumMod val="75000"/>
                  </a:srgbClr>
                </a:solidFill>
                <a:effectLst/>
                <a:uLnTx/>
                <a:uFillTx/>
                <a:latin typeface="Segoe UI Light"/>
                <a:ea typeface="+mn-ea"/>
                <a:cs typeface="+mn-cs"/>
              </a:rPr>
              <a:t>Threats</a:t>
            </a:r>
          </a:p>
        </p:txBody>
      </p:sp>
      <p:sp>
        <p:nvSpPr>
          <p:cNvPr id="46" name="System faults"/>
          <p:cNvSpPr/>
          <p:nvPr/>
        </p:nvSpPr>
        <p:spPr>
          <a:xfrm flipH="1">
            <a:off x="8789160" y="5235656"/>
            <a:ext cx="1914077" cy="42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8272">
                    <a:lumMod val="75000"/>
                  </a:srgbClr>
                </a:solidFill>
                <a:effectLst/>
                <a:uLnTx/>
                <a:uFillTx/>
                <a:latin typeface="Segoe UI Light"/>
                <a:ea typeface="+mn-ea"/>
                <a:cs typeface="+mn-cs"/>
              </a:rPr>
              <a:t>System faults</a:t>
            </a:r>
          </a:p>
        </p:txBody>
      </p:sp>
      <p:sp>
        <p:nvSpPr>
          <p:cNvPr id="48" name="Human Errors"/>
          <p:cNvSpPr/>
          <p:nvPr/>
        </p:nvSpPr>
        <p:spPr>
          <a:xfrm>
            <a:off x="1772471" y="5864473"/>
            <a:ext cx="2128931" cy="42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008272">
                    <a:lumMod val="75000"/>
                  </a:srgbClr>
                </a:solidFill>
                <a:effectLst/>
                <a:uLnTx/>
                <a:uFillTx/>
                <a:latin typeface="Segoe UI Light"/>
                <a:ea typeface="+mn-ea"/>
                <a:cs typeface="+mn-cs"/>
              </a:rPr>
              <a:t>Human errors </a:t>
            </a:r>
          </a:p>
        </p:txBody>
      </p:sp>
      <p:sp>
        <p:nvSpPr>
          <p:cNvPr id="16" name="Freeform 102"/>
          <p:cNvSpPr>
            <a:spLocks noChangeAspect="1"/>
          </p:cNvSpPr>
          <p:nvPr/>
        </p:nvSpPr>
        <p:spPr bwMode="black">
          <a:xfrm rot="17958272" flipV="1">
            <a:off x="4036239" y="1795526"/>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7" name="Freeform 102"/>
          <p:cNvSpPr>
            <a:spLocks noChangeAspect="1"/>
          </p:cNvSpPr>
          <p:nvPr/>
        </p:nvSpPr>
        <p:spPr bwMode="black">
          <a:xfrm rot="17958272" flipV="1">
            <a:off x="3447099" y="1875224"/>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8" name="Freeform 102"/>
          <p:cNvSpPr>
            <a:spLocks noChangeAspect="1"/>
          </p:cNvSpPr>
          <p:nvPr/>
        </p:nvSpPr>
        <p:spPr bwMode="black">
          <a:xfrm rot="3641728" flipH="1" flipV="1">
            <a:off x="8374685" y="1875223"/>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0" name="Freeform 102"/>
          <p:cNvSpPr>
            <a:spLocks noChangeAspect="1"/>
          </p:cNvSpPr>
          <p:nvPr/>
        </p:nvSpPr>
        <p:spPr bwMode="black">
          <a:xfrm rot="3641728" flipH="1" flipV="1">
            <a:off x="7826404" y="1834105"/>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1" name="Freeform 102"/>
          <p:cNvSpPr>
            <a:spLocks noChangeAspect="1"/>
          </p:cNvSpPr>
          <p:nvPr/>
        </p:nvSpPr>
        <p:spPr bwMode="black">
          <a:xfrm rot="13638912" flipV="1">
            <a:off x="4204284" y="5401936"/>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2" name="Freeform 102"/>
          <p:cNvSpPr>
            <a:spLocks noChangeAspect="1"/>
          </p:cNvSpPr>
          <p:nvPr/>
        </p:nvSpPr>
        <p:spPr bwMode="black">
          <a:xfrm rot="13638912" flipV="1">
            <a:off x="3658563" y="5520768"/>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3" name="Freeform 102"/>
          <p:cNvSpPr>
            <a:spLocks noChangeAspect="1"/>
          </p:cNvSpPr>
          <p:nvPr/>
        </p:nvSpPr>
        <p:spPr bwMode="black">
          <a:xfrm rot="6961062" flipH="1" flipV="1">
            <a:off x="8515203" y="4777977"/>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24" name="Freeform 102"/>
          <p:cNvSpPr>
            <a:spLocks noChangeAspect="1"/>
          </p:cNvSpPr>
          <p:nvPr/>
        </p:nvSpPr>
        <p:spPr bwMode="black">
          <a:xfrm rot="6961062" flipH="1" flipV="1">
            <a:off x="8003465" y="4874677"/>
            <a:ext cx="297605" cy="4061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accent4">
              <a:lumMod val="75000"/>
            </a:schemeClr>
          </a:solidFill>
          <a:ln>
            <a:noFill/>
          </a:ln>
          <a:extLst/>
        </p:spPr>
        <p:txBody>
          <a:bodyPr vert="horz" wrap="square" lIns="91431" tIns="45715" rIns="91431" bIns="4571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Light"/>
              <a:ea typeface="+mn-ea"/>
              <a:cs typeface="+mn-cs"/>
            </a:endParaRPr>
          </a:p>
        </p:txBody>
      </p:sp>
    </p:spTree>
    <p:custDataLst>
      <p:tags r:id="rId1"/>
    </p:custDataLst>
    <p:extLst>
      <p:ext uri="{BB962C8B-B14F-4D97-AF65-F5344CB8AC3E}">
        <p14:creationId xmlns:p14="http://schemas.microsoft.com/office/powerpoint/2010/main" val="277993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8502 0.01806 L -1.875E-6 -1.48148E-6 " pathEditMode="relative" rAng="0" ptsTypes="AA">
                                      <p:cBhvr>
                                        <p:cTn id="9" dur="500" fill="hold"/>
                                        <p:tgtEl>
                                          <p:spTgt spid="43"/>
                                        </p:tgtEl>
                                        <p:attrNameLst>
                                          <p:attrName>ppt_x</p:attrName>
                                          <p:attrName>ppt_y</p:attrName>
                                        </p:attrNameLst>
                                      </p:cBhvr>
                                      <p:rCtr x="4167" y="-1296"/>
                                    </p:animMotion>
                                  </p:childTnLst>
                                </p:cTn>
                              </p:par>
                              <p:par>
                                <p:cTn id="10" presetID="1"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par>
                                <p:cTn id="12" presetID="63" presetClass="path" presetSubtype="0" accel="50000" decel="50000" fill="hold" grpId="1" nodeType="withEffect">
                                  <p:stCondLst>
                                    <p:cond delay="0"/>
                                  </p:stCondLst>
                                  <p:childTnLst>
                                    <p:animMotion origin="layout" path="M -0.08646 3.7037E-7 L -1.45833E-6 3.7037E-7 " pathEditMode="relative" rAng="0" ptsTypes="AA">
                                      <p:cBhvr>
                                        <p:cTn id="13" dur="500" fill="hold"/>
                                        <p:tgtEl>
                                          <p:spTgt spid="48"/>
                                        </p:tgtEl>
                                        <p:attrNameLst>
                                          <p:attrName>ppt_x</p:attrName>
                                          <p:attrName>ppt_y</p:attrName>
                                        </p:attrNameLst>
                                      </p:cBhvr>
                                      <p:rCtr x="4297" y="0"/>
                                    </p:animMotion>
                                  </p:childTnLst>
                                </p:cTn>
                              </p:par>
                              <p:par>
                                <p:cTn id="14" presetID="1"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0.10442 -0.00324 L 3.95833E-6 -1.76725E-17 " pathEditMode="relative" rAng="0" ptsTypes="AA">
                                      <p:cBhvr>
                                        <p:cTn id="17" dur="500" fill="hold"/>
                                        <p:tgtEl>
                                          <p:spTgt spid="45"/>
                                        </p:tgtEl>
                                        <p:attrNameLst>
                                          <p:attrName>ppt_x</p:attrName>
                                          <p:attrName>ppt_y</p:attrName>
                                        </p:attrNameLst>
                                      </p:cBhvr>
                                      <p:rCtr x="-5247" y="139"/>
                                    </p:animMotion>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0.09635 -2.96296E-6 L 8.33333E-7 -2.96296E-6 " pathEditMode="relative" rAng="0" ptsTypes="AA">
                                      <p:cBhvr>
                                        <p:cTn id="21" dur="500" fill="hold"/>
                                        <p:tgtEl>
                                          <p:spTgt spid="46"/>
                                        </p:tgtEl>
                                        <p:attrNameLst>
                                          <p:attrName>ppt_x</p:attrName>
                                          <p:attrName>ppt_y</p:attrName>
                                        </p:attrNameLst>
                                      </p:cBhvr>
                                      <p:rCtr x="-4818" y="0"/>
                                    </p:animMotion>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249"/>
                                          </p:stCondLst>
                                        </p:cTn>
                                        <p:tgtEl>
                                          <p:spTgt spid="16"/>
                                        </p:tgtEl>
                                        <p:attrNameLst>
                                          <p:attrName>style.visibility</p:attrName>
                                        </p:attrNameLst>
                                      </p:cBhvr>
                                      <p:to>
                                        <p:strVal val="visible"/>
                                      </p:to>
                                    </p:set>
                                  </p:childTnLst>
                                </p:cTn>
                              </p:par>
                              <p:par>
                                <p:cTn id="25" presetID="63" presetClass="path" presetSubtype="0" decel="100000" fill="hold" grpId="1" nodeType="withEffect">
                                  <p:stCondLst>
                                    <p:cond delay="0"/>
                                  </p:stCondLst>
                                  <p:childTnLst>
                                    <p:animMotion origin="layout" path="M -0.03164 -0.0338 L 8.33333E-7 4.81481E-6 " pathEditMode="relative" rAng="0" ptsTypes="AA">
                                      <p:cBhvr>
                                        <p:cTn id="26" dur="500" fill="hold"/>
                                        <p:tgtEl>
                                          <p:spTgt spid="16"/>
                                        </p:tgtEl>
                                        <p:attrNameLst>
                                          <p:attrName>ppt_x</p:attrName>
                                          <p:attrName>ppt_y</p:attrName>
                                        </p:attrNameLst>
                                      </p:cBhvr>
                                      <p:rCtr x="1576" y="1690"/>
                                    </p:animMotion>
                                  </p:childTnLst>
                                </p:cTn>
                              </p:par>
                              <p:par>
                                <p:cTn id="27" presetID="1" presetClass="entr" presetSubtype="0" fill="hold" grpId="0" nodeType="withEffect">
                                  <p:stCondLst>
                                    <p:cond delay="250"/>
                                  </p:stCondLst>
                                  <p:childTnLst>
                                    <p:set>
                                      <p:cBhvr>
                                        <p:cTn id="28" dur="1" fill="hold">
                                          <p:stCondLst>
                                            <p:cond delay="249"/>
                                          </p:stCondLst>
                                        </p:cTn>
                                        <p:tgtEl>
                                          <p:spTgt spid="17"/>
                                        </p:tgtEl>
                                        <p:attrNameLst>
                                          <p:attrName>style.visibility</p:attrName>
                                        </p:attrNameLst>
                                      </p:cBhvr>
                                      <p:to>
                                        <p:strVal val="visible"/>
                                      </p:to>
                                    </p:set>
                                  </p:childTnLst>
                                </p:cTn>
                              </p:par>
                              <p:par>
                                <p:cTn id="29" presetID="63" presetClass="path" presetSubtype="0" decel="100000" fill="hold" grpId="1" nodeType="withEffect">
                                  <p:stCondLst>
                                    <p:cond delay="250"/>
                                  </p:stCondLst>
                                  <p:childTnLst>
                                    <p:animMotion origin="layout" path="M -0.0362 -0.03935 L -1.875E-6 7.40741E-7 " pathEditMode="relative" rAng="0" ptsTypes="AA">
                                      <p:cBhvr>
                                        <p:cTn id="30" dur="500" fill="hold"/>
                                        <p:tgtEl>
                                          <p:spTgt spid="17"/>
                                        </p:tgtEl>
                                        <p:attrNameLst>
                                          <p:attrName>ppt_x</p:attrName>
                                          <p:attrName>ppt_y</p:attrName>
                                        </p:attrNameLst>
                                      </p:cBhvr>
                                      <p:rCtr x="1810" y="1968"/>
                                    </p:animMotion>
                                  </p:childTnLst>
                                </p:cTn>
                              </p:par>
                              <p:par>
                                <p:cTn id="31" presetID="1" presetClass="entr" presetSubtype="0" fill="hold" grpId="0" nodeType="withEffect">
                                  <p:stCondLst>
                                    <p:cond delay="0"/>
                                  </p:stCondLst>
                                  <p:childTnLst>
                                    <p:set>
                                      <p:cBhvr>
                                        <p:cTn id="32" dur="1" fill="hold">
                                          <p:stCondLst>
                                            <p:cond delay="249"/>
                                          </p:stCondLst>
                                        </p:cTn>
                                        <p:tgtEl>
                                          <p:spTgt spid="21"/>
                                        </p:tgtEl>
                                        <p:attrNameLst>
                                          <p:attrName>style.visibility</p:attrName>
                                        </p:attrNameLst>
                                      </p:cBhvr>
                                      <p:to>
                                        <p:strVal val="visible"/>
                                      </p:to>
                                    </p:set>
                                  </p:childTnLst>
                                </p:cTn>
                              </p:par>
                              <p:par>
                                <p:cTn id="33" presetID="64" presetClass="path" presetSubtype="0" decel="100000" fill="hold" grpId="1" nodeType="withEffect">
                                  <p:stCondLst>
                                    <p:cond delay="0"/>
                                  </p:stCondLst>
                                  <p:childTnLst>
                                    <p:animMotion origin="layout" path="M -0.03607 0.09514 L -1.25E-6 -3.33333E-6 " pathEditMode="relative" rAng="0" ptsTypes="AA">
                                      <p:cBhvr>
                                        <p:cTn id="34" dur="500" fill="hold"/>
                                        <p:tgtEl>
                                          <p:spTgt spid="21"/>
                                        </p:tgtEl>
                                        <p:attrNameLst>
                                          <p:attrName>ppt_x</p:attrName>
                                          <p:attrName>ppt_y</p:attrName>
                                        </p:attrNameLst>
                                      </p:cBhvr>
                                      <p:rCtr x="1797" y="-4583"/>
                                    </p:animMotion>
                                  </p:childTnLst>
                                </p:cTn>
                              </p:par>
                              <p:par>
                                <p:cTn id="35" presetID="1" presetClass="entr" presetSubtype="0" fill="hold" grpId="0" nodeType="withEffect">
                                  <p:stCondLst>
                                    <p:cond delay="250"/>
                                  </p:stCondLst>
                                  <p:childTnLst>
                                    <p:set>
                                      <p:cBhvr>
                                        <p:cTn id="36" dur="1" fill="hold">
                                          <p:stCondLst>
                                            <p:cond delay="249"/>
                                          </p:stCondLst>
                                        </p:cTn>
                                        <p:tgtEl>
                                          <p:spTgt spid="22"/>
                                        </p:tgtEl>
                                        <p:attrNameLst>
                                          <p:attrName>style.visibility</p:attrName>
                                        </p:attrNameLst>
                                      </p:cBhvr>
                                      <p:to>
                                        <p:strVal val="visible"/>
                                      </p:to>
                                    </p:set>
                                  </p:childTnLst>
                                </p:cTn>
                              </p:par>
                              <p:par>
                                <p:cTn id="37" presetID="64" presetClass="path" presetSubtype="0" decel="100000" fill="hold" grpId="1" nodeType="withEffect">
                                  <p:stCondLst>
                                    <p:cond delay="250"/>
                                  </p:stCondLst>
                                  <p:childTnLst>
                                    <p:animMotion origin="layout" path="M -0.04336 0.06991 L 4.16667E-7 -2.22222E-6 " pathEditMode="relative" rAng="0" ptsTypes="AA">
                                      <p:cBhvr>
                                        <p:cTn id="38" dur="500" fill="hold"/>
                                        <p:tgtEl>
                                          <p:spTgt spid="22"/>
                                        </p:tgtEl>
                                        <p:attrNameLst>
                                          <p:attrName>ppt_x</p:attrName>
                                          <p:attrName>ppt_y</p:attrName>
                                        </p:attrNameLst>
                                      </p:cBhvr>
                                      <p:rCtr x="2161" y="-3495"/>
                                    </p:animMotion>
                                  </p:childTnLst>
                                </p:cTn>
                              </p:par>
                              <p:par>
                                <p:cTn id="39" presetID="1" presetClass="entr" presetSubtype="0" fill="hold" grpId="0" nodeType="withEffect">
                                  <p:stCondLst>
                                    <p:cond delay="0"/>
                                  </p:stCondLst>
                                  <p:childTnLst>
                                    <p:set>
                                      <p:cBhvr>
                                        <p:cTn id="40" dur="1" fill="hold">
                                          <p:stCondLst>
                                            <p:cond delay="249"/>
                                          </p:stCondLst>
                                        </p:cTn>
                                        <p:tgtEl>
                                          <p:spTgt spid="20"/>
                                        </p:tgtEl>
                                        <p:attrNameLst>
                                          <p:attrName>style.visibility</p:attrName>
                                        </p:attrNameLst>
                                      </p:cBhvr>
                                      <p:to>
                                        <p:strVal val="visible"/>
                                      </p:to>
                                    </p:set>
                                  </p:childTnLst>
                                </p:cTn>
                              </p:par>
                              <p:par>
                                <p:cTn id="41" presetID="35" presetClass="path" presetSubtype="0" decel="100000" fill="hold" grpId="1" nodeType="withEffect">
                                  <p:stCondLst>
                                    <p:cond delay="0"/>
                                  </p:stCondLst>
                                  <p:childTnLst>
                                    <p:animMotion origin="layout" path="M 0.06119 -0.06458 L -4.375E-6 -7.40741E-7 " pathEditMode="relative" rAng="0" ptsTypes="AA">
                                      <p:cBhvr>
                                        <p:cTn id="42" dur="500" fill="hold"/>
                                        <p:tgtEl>
                                          <p:spTgt spid="20"/>
                                        </p:tgtEl>
                                        <p:attrNameLst>
                                          <p:attrName>ppt_x</p:attrName>
                                          <p:attrName>ppt_y</p:attrName>
                                        </p:attrNameLst>
                                      </p:cBhvr>
                                      <p:rCtr x="-2826" y="3218"/>
                                    </p:animMotion>
                                  </p:childTnLst>
                                </p:cTn>
                              </p:par>
                              <p:par>
                                <p:cTn id="43" presetID="1" presetClass="entr" presetSubtype="0" fill="hold" grpId="0" nodeType="withEffect">
                                  <p:stCondLst>
                                    <p:cond delay="250"/>
                                  </p:stCondLst>
                                  <p:childTnLst>
                                    <p:set>
                                      <p:cBhvr>
                                        <p:cTn id="44" dur="1" fill="hold">
                                          <p:stCondLst>
                                            <p:cond delay="249"/>
                                          </p:stCondLst>
                                        </p:cTn>
                                        <p:tgtEl>
                                          <p:spTgt spid="18"/>
                                        </p:tgtEl>
                                        <p:attrNameLst>
                                          <p:attrName>style.visibility</p:attrName>
                                        </p:attrNameLst>
                                      </p:cBhvr>
                                      <p:to>
                                        <p:strVal val="visible"/>
                                      </p:to>
                                    </p:set>
                                  </p:childTnLst>
                                </p:cTn>
                              </p:par>
                              <p:par>
                                <p:cTn id="45" presetID="35" presetClass="path" presetSubtype="0" decel="100000" fill="hold" grpId="1" nodeType="withEffect">
                                  <p:stCondLst>
                                    <p:cond delay="250"/>
                                  </p:stCondLst>
                                  <p:childTnLst>
                                    <p:animMotion origin="layout" path="M 0.03776 -0.04676 L 4.16667E-7 -7.40741E-7 " pathEditMode="relative" rAng="0" ptsTypes="AA">
                                      <p:cBhvr>
                                        <p:cTn id="46" dur="500" fill="hold"/>
                                        <p:tgtEl>
                                          <p:spTgt spid="18"/>
                                        </p:tgtEl>
                                        <p:attrNameLst>
                                          <p:attrName>ppt_x</p:attrName>
                                          <p:attrName>ppt_y</p:attrName>
                                        </p:attrNameLst>
                                      </p:cBhvr>
                                      <p:rCtr x="-1862" y="2037"/>
                                    </p:animMotion>
                                  </p:childTnLst>
                                </p:cTn>
                              </p:par>
                              <p:par>
                                <p:cTn id="47" presetID="1" presetClass="entr" presetSubtype="0" fill="hold" grpId="0" nodeType="withEffect">
                                  <p:stCondLst>
                                    <p:cond delay="0"/>
                                  </p:stCondLst>
                                  <p:childTnLst>
                                    <p:set>
                                      <p:cBhvr>
                                        <p:cTn id="48" dur="1" fill="hold">
                                          <p:stCondLst>
                                            <p:cond delay="249"/>
                                          </p:stCondLst>
                                        </p:cTn>
                                        <p:tgtEl>
                                          <p:spTgt spid="24"/>
                                        </p:tgtEl>
                                        <p:attrNameLst>
                                          <p:attrName>style.visibility</p:attrName>
                                        </p:attrNameLst>
                                      </p:cBhvr>
                                      <p:to>
                                        <p:strVal val="visible"/>
                                      </p:to>
                                    </p:set>
                                  </p:childTnLst>
                                </p:cTn>
                              </p:par>
                              <p:par>
                                <p:cTn id="49" presetID="64" presetClass="path" presetSubtype="0" decel="100000" fill="hold" grpId="1" nodeType="withEffect">
                                  <p:stCondLst>
                                    <p:cond delay="0"/>
                                  </p:stCondLst>
                                  <p:childTnLst>
                                    <p:animMotion origin="layout" path="M 0.05104 0.04676 L 6.25E-7 4.81481E-6 " pathEditMode="relative" rAng="0" ptsTypes="AA">
                                      <p:cBhvr>
                                        <p:cTn id="50" dur="500" fill="hold"/>
                                        <p:tgtEl>
                                          <p:spTgt spid="24"/>
                                        </p:tgtEl>
                                        <p:attrNameLst>
                                          <p:attrName>ppt_x</p:attrName>
                                          <p:attrName>ppt_y</p:attrName>
                                        </p:attrNameLst>
                                      </p:cBhvr>
                                      <p:rCtr x="-2253" y="-1667"/>
                                    </p:animMotion>
                                  </p:childTnLst>
                                </p:cTn>
                              </p:par>
                              <p:par>
                                <p:cTn id="51" presetID="1" presetClass="entr" presetSubtype="0" fill="hold" grpId="0" nodeType="withEffect">
                                  <p:stCondLst>
                                    <p:cond delay="250"/>
                                  </p:stCondLst>
                                  <p:childTnLst>
                                    <p:set>
                                      <p:cBhvr>
                                        <p:cTn id="52" dur="1" fill="hold">
                                          <p:stCondLst>
                                            <p:cond delay="249"/>
                                          </p:stCondLst>
                                        </p:cTn>
                                        <p:tgtEl>
                                          <p:spTgt spid="23"/>
                                        </p:tgtEl>
                                        <p:attrNameLst>
                                          <p:attrName>style.visibility</p:attrName>
                                        </p:attrNameLst>
                                      </p:cBhvr>
                                      <p:to>
                                        <p:strVal val="visible"/>
                                      </p:to>
                                    </p:set>
                                  </p:childTnLst>
                                </p:cTn>
                              </p:par>
                              <p:par>
                                <p:cTn id="53" presetID="64" presetClass="path" presetSubtype="0" decel="100000" fill="hold" grpId="1" nodeType="withEffect">
                                  <p:stCondLst>
                                    <p:cond delay="250"/>
                                  </p:stCondLst>
                                  <p:childTnLst>
                                    <p:animMotion origin="layout" path="M 0.0595 0.06157 L 2.91667E-6 -1.85185E-6 " pathEditMode="relative" rAng="0" ptsTypes="AA">
                                      <p:cBhvr>
                                        <p:cTn id="54" dur="500" fill="hold"/>
                                        <p:tgtEl>
                                          <p:spTgt spid="23"/>
                                        </p:tgtEl>
                                        <p:attrNameLst>
                                          <p:attrName>ppt_x</p:attrName>
                                          <p:attrName>ppt_y</p:attrName>
                                        </p:attrNameLst>
                                      </p:cBhvr>
                                      <p:rCtr x="-2982"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5" grpId="0"/>
      <p:bldP spid="45" grpId="1"/>
      <p:bldP spid="46" grpId="0"/>
      <p:bldP spid="46" grpId="1"/>
      <p:bldP spid="48" grpId="0"/>
      <p:bldP spid="48" grpId="1"/>
      <p:bldP spid="16" grpId="0" animBg="1"/>
      <p:bldP spid="16" grpId="1" animBg="1"/>
      <p:bldP spid="17" grpId="0" animBg="1"/>
      <p:bldP spid="17" grpId="1" animBg="1"/>
      <p:bldP spid="18" grpId="0" animBg="1"/>
      <p:bldP spid="18"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Azure IoT Suite security features</a:t>
            </a:r>
          </a:p>
        </p:txBody>
      </p:sp>
      <p:grpSp>
        <p:nvGrpSpPr>
          <p:cNvPr id="25" name="Group 24"/>
          <p:cNvGrpSpPr/>
          <p:nvPr/>
        </p:nvGrpSpPr>
        <p:grpSpPr>
          <a:xfrm>
            <a:off x="937691" y="2577086"/>
            <a:ext cx="2248796" cy="2211044"/>
            <a:chOff x="-2965139" y="1806684"/>
            <a:chExt cx="2599379" cy="2555742"/>
          </a:xfrm>
        </p:grpSpPr>
        <p:sp>
          <p:nvSpPr>
            <p:cNvPr id="26" name="Oval 25"/>
            <p:cNvSpPr/>
            <p:nvPr/>
          </p:nvSpPr>
          <p:spPr bwMode="auto">
            <a:xfrm>
              <a:off x="-2907125" y="1972415"/>
              <a:ext cx="2375684" cy="2375684"/>
            </a:xfrm>
            <a:prstGeom prst="ellipse">
              <a:avLst/>
            </a:prstGeom>
            <a:noFill/>
            <a:ln w="508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useBgFill="1">
          <p:nvSpPr>
            <p:cNvPr id="32" name="Oval 31"/>
            <p:cNvSpPr/>
            <p:nvPr/>
          </p:nvSpPr>
          <p:spPr bwMode="auto">
            <a:xfrm>
              <a:off x="-2965139" y="1865890"/>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useBgFill="1">
          <p:nvSpPr>
            <p:cNvPr id="33" name="Oval 32"/>
            <p:cNvSpPr/>
            <p:nvPr/>
          </p:nvSpPr>
          <p:spPr bwMode="auto">
            <a:xfrm>
              <a:off x="-1418747" y="1806684"/>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useBgFill="1">
          <p:nvSpPr>
            <p:cNvPr id="34" name="Oval 33"/>
            <p:cNvSpPr/>
            <p:nvPr/>
          </p:nvSpPr>
          <p:spPr bwMode="auto">
            <a:xfrm>
              <a:off x="-2932524" y="3475120"/>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useBgFill="1">
          <p:nvSpPr>
            <p:cNvPr id="35" name="Oval 34"/>
            <p:cNvSpPr/>
            <p:nvPr/>
          </p:nvSpPr>
          <p:spPr bwMode="auto">
            <a:xfrm>
              <a:off x="-1253066" y="3460793"/>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36" name="Trusted"/>
            <p:cNvSpPr>
              <a:spLocks noChangeAspect="1" noEditPoints="1"/>
            </p:cNvSpPr>
            <p:nvPr/>
          </p:nvSpPr>
          <p:spPr bwMode="auto">
            <a:xfrm>
              <a:off x="-1889699" y="2908105"/>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7" name="Freeform 71"/>
            <p:cNvSpPr>
              <a:spLocks noChangeAspect="1" noEditPoints="1"/>
            </p:cNvSpPr>
            <p:nvPr/>
          </p:nvSpPr>
          <p:spPr bwMode="auto">
            <a:xfrm>
              <a:off x="-1074614" y="3609829"/>
              <a:ext cx="463307" cy="451448"/>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noFill/>
            <a:ln w="25400">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ea typeface="+mn-ea"/>
                <a:cs typeface="+mn-cs"/>
              </a:endParaRPr>
            </a:p>
          </p:txBody>
        </p:sp>
        <p:sp>
          <p:nvSpPr>
            <p:cNvPr id="38" name="VEHICLE TRACKING"/>
            <p:cNvSpPr>
              <a:spLocks noChangeAspect="1"/>
            </p:cNvSpPr>
            <p:nvPr/>
          </p:nvSpPr>
          <p:spPr bwMode="auto">
            <a:xfrm>
              <a:off x="-2793550" y="3714708"/>
              <a:ext cx="507247" cy="379476"/>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39" name="Group 38"/>
            <p:cNvGrpSpPr/>
            <p:nvPr/>
          </p:nvGrpSpPr>
          <p:grpSpPr>
            <a:xfrm>
              <a:off x="-1230404" y="1996446"/>
              <a:ext cx="521202" cy="431213"/>
              <a:chOff x="3427203" y="1415129"/>
              <a:chExt cx="822983" cy="680888"/>
            </a:xfrm>
            <a:noFill/>
          </p:grpSpPr>
          <p:sp>
            <p:nvSpPr>
              <p:cNvPr id="41"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2" name="Oval 6"/>
              <p:cNvSpPr>
                <a:spLocks noChangeArrowheads="1"/>
              </p:cNvSpPr>
              <p:nvPr/>
            </p:nvSpPr>
            <p:spPr bwMode="auto">
              <a:xfrm>
                <a:off x="3907652" y="1504181"/>
                <a:ext cx="43380" cy="45592"/>
              </a:xfrm>
              <a:prstGeom prst="ellipse">
                <a:avLst/>
              </a:pr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4"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7" name="Oval 8"/>
              <p:cNvSpPr>
                <a:spLocks noChangeArrowheads="1"/>
              </p:cNvSpPr>
              <p:nvPr/>
            </p:nvSpPr>
            <p:spPr bwMode="auto">
              <a:xfrm>
                <a:off x="3498002" y="1489269"/>
                <a:ext cx="59339" cy="62635"/>
              </a:xfrm>
              <a:prstGeom prst="ellipse">
                <a:avLst/>
              </a:pr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49"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50"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51"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52"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sp>
            <p:nvSpPr>
              <p:cNvPr id="53"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22225">
                <a:solidFill>
                  <a:schemeClr val="tx1"/>
                </a:solidFill>
                <a:round/>
                <a:headEnd/>
                <a:tailEnd/>
              </a:ln>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Segoe UI Light"/>
                  <a:ea typeface="+mn-ea"/>
                  <a:cs typeface="+mn-cs"/>
                </a:endParaRPr>
              </a:p>
            </p:txBody>
          </p:sp>
        </p:grpSp>
        <p:sp>
          <p:nvSpPr>
            <p:cNvPr id="40" name="Rectangle 25"/>
            <p:cNvSpPr>
              <a:spLocks noChangeAspect="1"/>
            </p:cNvSpPr>
            <p:nvPr/>
          </p:nvSpPr>
          <p:spPr bwMode="auto">
            <a:xfrm>
              <a:off x="-2804239" y="2095820"/>
              <a:ext cx="548449" cy="37983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49" normalizeH="0" baseline="0" noProof="0" dirty="0" err="1">
                <a:ln>
                  <a:noFill/>
                </a:ln>
                <a:solidFill>
                  <a:srgbClr val="BA141A"/>
                </a:solidFill>
                <a:effectLst/>
                <a:uLnTx/>
                <a:uFillTx/>
                <a:latin typeface="Segoe UI" pitchFamily="34" charset="0"/>
                <a:ea typeface="Segoe UI" pitchFamily="34" charset="0"/>
                <a:cs typeface="Segoe UI" pitchFamily="34" charset="0"/>
              </a:endParaRPr>
            </a:p>
          </p:txBody>
        </p:sp>
      </p:grpSp>
      <p:sp>
        <p:nvSpPr>
          <p:cNvPr id="54" name="TextBox 53"/>
          <p:cNvSpPr txBox="1"/>
          <p:nvPr/>
        </p:nvSpPr>
        <p:spPr>
          <a:xfrm>
            <a:off x="616105" y="4847620"/>
            <a:ext cx="3185770" cy="1179750"/>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00BCF2"/>
                </a:solidFill>
                <a:effectLst/>
                <a:uLnTx/>
                <a:uFillTx/>
                <a:latin typeface="Segoe UI Light"/>
                <a:ea typeface="+mn-ea"/>
                <a:cs typeface="+mn-cs"/>
              </a:rPr>
              <a:t>Device security</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Device provisioning and authorization</a:t>
            </a:r>
          </a:p>
        </p:txBody>
      </p:sp>
      <p:sp>
        <p:nvSpPr>
          <p:cNvPr id="55" name="TextBox 54"/>
          <p:cNvSpPr txBox="1"/>
          <p:nvPr/>
        </p:nvSpPr>
        <p:spPr>
          <a:xfrm>
            <a:off x="4014448" y="4847620"/>
            <a:ext cx="3923435" cy="1179750"/>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00BCF2"/>
                </a:solidFill>
                <a:effectLst/>
                <a:uLnTx/>
                <a:uFillTx/>
                <a:latin typeface="Segoe UI Light"/>
                <a:ea typeface="+mn-ea"/>
                <a:cs typeface="+mn-cs"/>
              </a:rPr>
              <a:t>Connection security</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X.509/LTS-based handshake and encryption</a:t>
            </a:r>
          </a:p>
        </p:txBody>
      </p:sp>
      <p:sp>
        <p:nvSpPr>
          <p:cNvPr id="56" name="TextBox 55"/>
          <p:cNvSpPr txBox="1"/>
          <p:nvPr/>
        </p:nvSpPr>
        <p:spPr>
          <a:xfrm>
            <a:off x="8225969" y="4847621"/>
            <a:ext cx="3071895" cy="184053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dirty="0">
                <a:ln>
                  <a:noFill/>
                </a:ln>
                <a:solidFill>
                  <a:srgbClr val="00BCF2"/>
                </a:solidFill>
                <a:effectLst/>
                <a:uLnTx/>
                <a:uFillTx/>
                <a:latin typeface="Segoe UI Light"/>
                <a:ea typeface="+mn-ea"/>
                <a:cs typeface="+mn-cs"/>
              </a:rPr>
              <a:t>Cloud security</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Security Center</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Active Directory</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Key Vault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Policy-Based Access Control</a:t>
            </a:r>
          </a:p>
        </p:txBody>
      </p:sp>
      <p:grpSp>
        <p:nvGrpSpPr>
          <p:cNvPr id="57" name="Group 56"/>
          <p:cNvGrpSpPr/>
          <p:nvPr/>
        </p:nvGrpSpPr>
        <p:grpSpPr>
          <a:xfrm>
            <a:off x="8178981" y="2623587"/>
            <a:ext cx="3165870" cy="1889443"/>
            <a:chOff x="7884125" y="2107621"/>
            <a:chExt cx="3690674" cy="2202654"/>
          </a:xfrm>
        </p:grpSpPr>
        <p:sp>
          <p:nvSpPr>
            <p:cNvPr id="58" name="Freeform 60"/>
            <p:cNvSpPr/>
            <p:nvPr/>
          </p:nvSpPr>
          <p:spPr bwMode="auto">
            <a:xfrm>
              <a:off x="7973837" y="2107621"/>
              <a:ext cx="3600962" cy="2202654"/>
            </a:xfrm>
            <a:custGeom>
              <a:avLst/>
              <a:gdLst>
                <a:gd name="connsiteX0" fmla="*/ 0 w 4135535"/>
                <a:gd name="connsiteY0" fmla="*/ 1718038 h 2529644"/>
                <a:gd name="connsiteX1" fmla="*/ 0 w 4135535"/>
                <a:gd name="connsiteY1" fmla="*/ 1718039 h 2529644"/>
                <a:gd name="connsiteX2" fmla="*/ 0 w 4135535"/>
                <a:gd name="connsiteY2" fmla="*/ 1718039 h 2529644"/>
                <a:gd name="connsiteX3" fmla="*/ 2787327 w 4135535"/>
                <a:gd name="connsiteY3" fmla="*/ 0 h 2529644"/>
                <a:gd name="connsiteX4" fmla="*/ 3645761 w 4135535"/>
                <a:gd name="connsiteY4" fmla="*/ 858434 h 2529644"/>
                <a:gd name="connsiteX5" fmla="*/ 3634683 w 4135535"/>
                <a:gd name="connsiteY5" fmla="*/ 968325 h 2529644"/>
                <a:gd name="connsiteX6" fmla="*/ 3639843 w 4135535"/>
                <a:gd name="connsiteY6" fmla="*/ 970214 h 2529644"/>
                <a:gd name="connsiteX7" fmla="*/ 4135535 w 4135535"/>
                <a:gd name="connsiteY7" fmla="*/ 1718039 h 2529644"/>
                <a:gd name="connsiteX8" fmla="*/ 4135534 w 4135535"/>
                <a:gd name="connsiteY8" fmla="*/ 1718039 h 2529644"/>
                <a:gd name="connsiteX9" fmla="*/ 3323929 w 4135535"/>
                <a:gd name="connsiteY9" fmla="*/ 2529644 h 2529644"/>
                <a:gd name="connsiteX10" fmla="*/ 811605 w 4135535"/>
                <a:gd name="connsiteY10" fmla="*/ 2529643 h 2529644"/>
                <a:gd name="connsiteX11" fmla="*/ 16489 w 4135535"/>
                <a:gd name="connsiteY11" fmla="*/ 1881605 h 2529644"/>
                <a:gd name="connsiteX12" fmla="*/ 0 w 4135535"/>
                <a:gd name="connsiteY12" fmla="*/ 1718039 h 2529644"/>
                <a:gd name="connsiteX13" fmla="*/ 16489 w 4135535"/>
                <a:gd name="connsiteY13" fmla="*/ 1554472 h 2529644"/>
                <a:gd name="connsiteX14" fmla="*/ 811605 w 4135535"/>
                <a:gd name="connsiteY14" fmla="*/ 906434 h 2529644"/>
                <a:gd name="connsiteX15" fmla="*/ 929688 w 4135535"/>
                <a:gd name="connsiteY15" fmla="*/ 906434 h 2529644"/>
                <a:gd name="connsiteX16" fmla="*/ 959711 w 4135535"/>
                <a:gd name="connsiteY16" fmla="*/ 809715 h 2529644"/>
                <a:gd name="connsiteX17" fmla="*/ 1613728 w 4135535"/>
                <a:gd name="connsiteY17" fmla="*/ 376204 h 2529644"/>
                <a:gd name="connsiteX18" fmla="*/ 2010582 w 4135535"/>
                <a:gd name="connsiteY18" fmla="*/ 497426 h 2529644"/>
                <a:gd name="connsiteX19" fmla="*/ 2010826 w 4135535"/>
                <a:gd name="connsiteY19" fmla="*/ 497628 h 2529644"/>
                <a:gd name="connsiteX20" fmla="*/ 2075500 w 4135535"/>
                <a:gd name="connsiteY20" fmla="*/ 378476 h 2529644"/>
                <a:gd name="connsiteX21" fmla="*/ 2787327 w 4135535"/>
                <a:gd name="connsiteY21" fmla="*/ 0 h 252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5535" h="2529644">
                  <a:moveTo>
                    <a:pt x="0" y="1718038"/>
                  </a:moveTo>
                  <a:lnTo>
                    <a:pt x="0" y="1718039"/>
                  </a:lnTo>
                  <a:lnTo>
                    <a:pt x="0" y="1718039"/>
                  </a:lnTo>
                  <a:close/>
                  <a:moveTo>
                    <a:pt x="2787327" y="0"/>
                  </a:moveTo>
                  <a:cubicBezTo>
                    <a:pt x="3261427" y="0"/>
                    <a:pt x="3645761" y="384334"/>
                    <a:pt x="3645761" y="858434"/>
                  </a:cubicBezTo>
                  <a:lnTo>
                    <a:pt x="3634683" y="968325"/>
                  </a:lnTo>
                  <a:lnTo>
                    <a:pt x="3639843" y="970214"/>
                  </a:lnTo>
                  <a:cubicBezTo>
                    <a:pt x="3931141" y="1093422"/>
                    <a:pt x="4135535" y="1381861"/>
                    <a:pt x="4135535" y="1718039"/>
                  </a:cubicBezTo>
                  <a:lnTo>
                    <a:pt x="4135534" y="1718039"/>
                  </a:lnTo>
                  <a:cubicBezTo>
                    <a:pt x="4135534" y="2166276"/>
                    <a:pt x="3772166" y="2529644"/>
                    <a:pt x="3323929" y="2529644"/>
                  </a:cubicBezTo>
                  <a:lnTo>
                    <a:pt x="811605" y="2529643"/>
                  </a:lnTo>
                  <a:cubicBezTo>
                    <a:pt x="419397" y="2529643"/>
                    <a:pt x="92168" y="2251440"/>
                    <a:pt x="16489" y="1881605"/>
                  </a:cubicBezTo>
                  <a:lnTo>
                    <a:pt x="0" y="1718039"/>
                  </a:lnTo>
                  <a:lnTo>
                    <a:pt x="16489" y="1554472"/>
                  </a:lnTo>
                  <a:cubicBezTo>
                    <a:pt x="92168" y="1184638"/>
                    <a:pt x="419397" y="906434"/>
                    <a:pt x="811605" y="906434"/>
                  </a:cubicBezTo>
                  <a:lnTo>
                    <a:pt x="929688" y="906434"/>
                  </a:lnTo>
                  <a:lnTo>
                    <a:pt x="959711" y="809715"/>
                  </a:lnTo>
                  <a:cubicBezTo>
                    <a:pt x="1067464" y="554959"/>
                    <a:pt x="1319721" y="376204"/>
                    <a:pt x="1613728" y="376204"/>
                  </a:cubicBezTo>
                  <a:cubicBezTo>
                    <a:pt x="1760732" y="376204"/>
                    <a:pt x="1897298" y="420893"/>
                    <a:pt x="2010582" y="497426"/>
                  </a:cubicBezTo>
                  <a:lnTo>
                    <a:pt x="2010826" y="497628"/>
                  </a:lnTo>
                  <a:lnTo>
                    <a:pt x="2075500" y="378476"/>
                  </a:lnTo>
                  <a:cubicBezTo>
                    <a:pt x="2229767" y="150131"/>
                    <a:pt x="2491014" y="0"/>
                    <a:pt x="2787327" y="0"/>
                  </a:cubicBezTo>
                  <a:close/>
                </a:path>
              </a:pathLst>
            </a:custGeom>
            <a:noFill/>
            <a:ln w="412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grpSp>
          <p:nvGrpSpPr>
            <p:cNvPr id="59" name="Group 58"/>
            <p:cNvGrpSpPr/>
            <p:nvPr/>
          </p:nvGrpSpPr>
          <p:grpSpPr>
            <a:xfrm>
              <a:off x="7884125" y="2863098"/>
              <a:ext cx="3597456" cy="1232274"/>
              <a:chOff x="7884125" y="2863098"/>
              <a:chExt cx="3597456" cy="1232274"/>
            </a:xfrm>
          </p:grpSpPr>
          <p:sp useBgFill="1">
            <p:nvSpPr>
              <p:cNvPr id="60" name="Oval 59"/>
              <p:cNvSpPr/>
              <p:nvPr/>
            </p:nvSpPr>
            <p:spPr bwMode="auto">
              <a:xfrm>
                <a:off x="7884125" y="2922468"/>
                <a:ext cx="887306" cy="88730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61" name="Trusted"/>
              <p:cNvSpPr>
                <a:spLocks noChangeAspect="1" noEditPoints="1"/>
              </p:cNvSpPr>
              <p:nvPr/>
            </p:nvSpPr>
            <p:spPr bwMode="auto">
              <a:xfrm>
                <a:off x="8047528" y="3012969"/>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62" name="Group 61"/>
              <p:cNvGrpSpPr/>
              <p:nvPr/>
            </p:nvGrpSpPr>
            <p:grpSpPr>
              <a:xfrm>
                <a:off x="8478072" y="2863098"/>
                <a:ext cx="3003509" cy="1232274"/>
                <a:chOff x="8478072" y="2863098"/>
                <a:chExt cx="3003509" cy="1232274"/>
              </a:xfrm>
            </p:grpSpPr>
            <p:sp>
              <p:nvSpPr>
                <p:cNvPr id="63" name="Freeform 166"/>
                <p:cNvSpPr>
                  <a:spLocks noChangeAspect="1"/>
                </p:cNvSpPr>
                <p:nvPr/>
              </p:nvSpPr>
              <p:spPr bwMode="auto">
                <a:xfrm rot="5280000">
                  <a:off x="8508172" y="3634771"/>
                  <a:ext cx="221678" cy="28187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64" name="Group 63"/>
                <p:cNvGrpSpPr/>
                <p:nvPr/>
              </p:nvGrpSpPr>
              <p:grpSpPr>
                <a:xfrm>
                  <a:off x="9565978" y="3660020"/>
                  <a:ext cx="239942" cy="247022"/>
                  <a:chOff x="2296894" y="-3310276"/>
                  <a:chExt cx="484187" cy="498475"/>
                </a:xfrm>
                <a:solidFill>
                  <a:schemeClr val="tx1"/>
                </a:solidFill>
              </p:grpSpPr>
              <p:sp>
                <p:nvSpPr>
                  <p:cNvPr id="13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5" name="Line 181"/>
                <p:cNvSpPr>
                  <a:spLocks noChangeShapeType="1"/>
                </p:cNvSpPr>
                <p:nvPr/>
              </p:nvSpPr>
              <p:spPr bwMode="auto">
                <a:xfrm>
                  <a:off x="8736015" y="3783531"/>
                  <a:ext cx="188807"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182"/>
                <p:cNvSpPr>
                  <a:spLocks/>
                </p:cNvSpPr>
                <p:nvPr/>
              </p:nvSpPr>
              <p:spPr bwMode="auto">
                <a:xfrm>
                  <a:off x="8909088" y="3752063"/>
                  <a:ext cx="63722"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Line 183"/>
                <p:cNvSpPr>
                  <a:spLocks noChangeShapeType="1"/>
                </p:cNvSpPr>
                <p:nvPr/>
              </p:nvSpPr>
              <p:spPr bwMode="auto">
                <a:xfrm>
                  <a:off x="9809854" y="3783531"/>
                  <a:ext cx="228142"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184"/>
                <p:cNvSpPr>
                  <a:spLocks/>
                </p:cNvSpPr>
                <p:nvPr/>
              </p:nvSpPr>
              <p:spPr bwMode="auto">
                <a:xfrm>
                  <a:off x="10023048" y="3752063"/>
                  <a:ext cx="62936" cy="62936"/>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69" name="Group 68"/>
                <p:cNvGrpSpPr/>
                <p:nvPr/>
              </p:nvGrpSpPr>
              <p:grpSpPr>
                <a:xfrm>
                  <a:off x="9576205" y="3243858"/>
                  <a:ext cx="227355" cy="197461"/>
                  <a:chOff x="2317532" y="-4150064"/>
                  <a:chExt cx="458787" cy="398463"/>
                </a:xfrm>
                <a:solidFill>
                  <a:schemeClr val="tx1"/>
                </a:solidFill>
              </p:grpSpPr>
              <p:sp>
                <p:nvSpPr>
                  <p:cNvPr id="13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Freeform 190"/>
                <p:cNvSpPr>
                  <a:spLocks noEditPoints="1"/>
                </p:cNvSpPr>
                <p:nvPr/>
              </p:nvSpPr>
              <p:spPr bwMode="auto">
                <a:xfrm>
                  <a:off x="10628803" y="3241499"/>
                  <a:ext cx="154192" cy="201394"/>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192"/>
                <p:cNvSpPr>
                  <a:spLocks/>
                </p:cNvSpPr>
                <p:nvPr/>
              </p:nvSpPr>
              <p:spPr bwMode="auto">
                <a:xfrm>
                  <a:off x="10315699" y="3585284"/>
                  <a:ext cx="390201" cy="186447"/>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193"/>
                <p:cNvSpPr>
                  <a:spLocks/>
                </p:cNvSpPr>
                <p:nvPr/>
              </p:nvSpPr>
              <p:spPr bwMode="auto">
                <a:xfrm>
                  <a:off x="10674432" y="3537296"/>
                  <a:ext cx="62936" cy="62936"/>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194"/>
                <p:cNvSpPr>
                  <a:spLocks/>
                </p:cNvSpPr>
                <p:nvPr/>
              </p:nvSpPr>
              <p:spPr bwMode="auto">
                <a:xfrm>
                  <a:off x="9135656" y="3342982"/>
                  <a:ext cx="383120" cy="31703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195"/>
                <p:cNvSpPr>
                  <a:spLocks/>
                </p:cNvSpPr>
                <p:nvPr/>
              </p:nvSpPr>
              <p:spPr bwMode="auto">
                <a:xfrm>
                  <a:off x="9503042" y="3310728"/>
                  <a:ext cx="63722" cy="63723"/>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75" name="Group 74"/>
                <p:cNvGrpSpPr/>
                <p:nvPr/>
              </p:nvGrpSpPr>
              <p:grpSpPr>
                <a:xfrm>
                  <a:off x="10070250" y="2863098"/>
                  <a:ext cx="251742" cy="223421"/>
                  <a:chOff x="3314482" y="-4918414"/>
                  <a:chExt cx="508000" cy="450850"/>
                </a:xfrm>
                <a:solidFill>
                  <a:schemeClr val="tx1"/>
                </a:solidFill>
              </p:grpSpPr>
              <p:sp>
                <p:nvSpPr>
                  <p:cNvPr id="11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116" name="Group 115"/>
                  <p:cNvGrpSpPr/>
                  <p:nvPr/>
                </p:nvGrpSpPr>
                <p:grpSpPr>
                  <a:xfrm>
                    <a:off x="3395444" y="-4880314"/>
                    <a:ext cx="363537" cy="342900"/>
                    <a:chOff x="3395444" y="-4880314"/>
                    <a:chExt cx="363537" cy="342900"/>
                  </a:xfrm>
                  <a:grpFill/>
                </p:grpSpPr>
                <p:sp>
                  <p:nvSpPr>
                    <p:cNvPr id="11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6" name="Freeform 213"/>
                <p:cNvSpPr>
                  <a:spLocks/>
                </p:cNvSpPr>
                <p:nvPr/>
              </p:nvSpPr>
              <p:spPr bwMode="auto">
                <a:xfrm>
                  <a:off x="10362900" y="2974809"/>
                  <a:ext cx="342999" cy="21870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214"/>
                <p:cNvSpPr>
                  <a:spLocks/>
                </p:cNvSpPr>
                <p:nvPr/>
              </p:nvSpPr>
              <p:spPr bwMode="auto">
                <a:xfrm>
                  <a:off x="10315699" y="2943341"/>
                  <a:ext cx="62149" cy="62936"/>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215"/>
                <p:cNvSpPr>
                  <a:spLocks/>
                </p:cNvSpPr>
                <p:nvPr/>
              </p:nvSpPr>
              <p:spPr bwMode="auto">
                <a:xfrm>
                  <a:off x="10674432" y="3178563"/>
                  <a:ext cx="62936" cy="62936"/>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216"/>
                <p:cNvSpPr>
                  <a:spLocks/>
                </p:cNvSpPr>
                <p:nvPr/>
              </p:nvSpPr>
              <p:spPr bwMode="auto">
                <a:xfrm>
                  <a:off x="9690276" y="2974809"/>
                  <a:ext cx="382334" cy="261970"/>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0" name="Line 217"/>
                <p:cNvSpPr>
                  <a:spLocks noChangeShapeType="1"/>
                </p:cNvSpPr>
                <p:nvPr/>
              </p:nvSpPr>
              <p:spPr bwMode="auto">
                <a:xfrm flipV="1">
                  <a:off x="10196121" y="3270606"/>
                  <a:ext cx="0" cy="386267"/>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18"/>
                <p:cNvSpPr>
                  <a:spLocks/>
                </p:cNvSpPr>
                <p:nvPr/>
              </p:nvSpPr>
              <p:spPr bwMode="auto">
                <a:xfrm>
                  <a:off x="10164653" y="3222618"/>
                  <a:ext cx="62936" cy="62936"/>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234"/>
                <p:cNvSpPr>
                  <a:spLocks/>
                </p:cNvSpPr>
                <p:nvPr/>
              </p:nvSpPr>
              <p:spPr bwMode="auto">
                <a:xfrm>
                  <a:off x="8600703" y="2974809"/>
                  <a:ext cx="1471906" cy="638010"/>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235"/>
                <p:cNvSpPr>
                  <a:spLocks/>
                </p:cNvSpPr>
                <p:nvPr/>
              </p:nvSpPr>
              <p:spPr bwMode="auto">
                <a:xfrm>
                  <a:off x="8569235" y="3597085"/>
                  <a:ext cx="62936" cy="62936"/>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84" name="Group 83"/>
                <p:cNvGrpSpPr/>
                <p:nvPr/>
              </p:nvGrpSpPr>
              <p:grpSpPr>
                <a:xfrm>
                  <a:off x="8976744" y="3660020"/>
                  <a:ext cx="317824" cy="247022"/>
                  <a:chOff x="1107857" y="-3310276"/>
                  <a:chExt cx="641349" cy="498475"/>
                </a:xfrm>
                <a:solidFill>
                  <a:schemeClr val="tx1"/>
                </a:solidFill>
              </p:grpSpPr>
              <p:sp>
                <p:nvSpPr>
                  <p:cNvPr id="11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85" name="Line 241"/>
                <p:cNvSpPr>
                  <a:spLocks noChangeShapeType="1"/>
                </p:cNvSpPr>
                <p:nvPr/>
              </p:nvSpPr>
              <p:spPr bwMode="auto">
                <a:xfrm>
                  <a:off x="9303222" y="3783531"/>
                  <a:ext cx="211621"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42"/>
                <p:cNvSpPr>
                  <a:spLocks/>
                </p:cNvSpPr>
                <p:nvPr/>
              </p:nvSpPr>
              <p:spPr bwMode="auto">
                <a:xfrm>
                  <a:off x="9499109" y="3752063"/>
                  <a:ext cx="63722"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87" name="Group 86"/>
                <p:cNvGrpSpPr/>
                <p:nvPr/>
              </p:nvGrpSpPr>
              <p:grpSpPr>
                <a:xfrm>
                  <a:off x="11270747" y="3665527"/>
                  <a:ext cx="210834" cy="211621"/>
                  <a:chOff x="5737007" y="-3299164"/>
                  <a:chExt cx="425450" cy="427038"/>
                </a:xfrm>
                <a:solidFill>
                  <a:schemeClr val="tx1"/>
                </a:solidFill>
              </p:grpSpPr>
              <p:sp>
                <p:nvSpPr>
                  <p:cNvPr id="10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88" name="Line 251"/>
                <p:cNvSpPr>
                  <a:spLocks noChangeShapeType="1"/>
                </p:cNvSpPr>
                <p:nvPr/>
              </p:nvSpPr>
              <p:spPr bwMode="auto">
                <a:xfrm>
                  <a:off x="10315699" y="3771731"/>
                  <a:ext cx="902339" cy="0"/>
                </a:xfrm>
                <a:prstGeom prst="line">
                  <a:avLst/>
                </a:prstGeom>
                <a:noFill/>
                <a:ln w="23813"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252"/>
                <p:cNvSpPr>
                  <a:spLocks/>
                </p:cNvSpPr>
                <p:nvPr/>
              </p:nvSpPr>
              <p:spPr bwMode="auto">
                <a:xfrm>
                  <a:off x="11202304" y="3740263"/>
                  <a:ext cx="62936" cy="62936"/>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chemeClr val="tx1"/>
                </a:solidFill>
                <a:ln w="0">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90" name="Group 89"/>
                <p:cNvGrpSpPr/>
                <p:nvPr/>
              </p:nvGrpSpPr>
              <p:grpSpPr>
                <a:xfrm>
                  <a:off x="10586322" y="3854643"/>
                  <a:ext cx="237582" cy="240729"/>
                  <a:chOff x="4355882" y="-2354601"/>
                  <a:chExt cx="479425" cy="485775"/>
                </a:xfrm>
                <a:solidFill>
                  <a:schemeClr val="tx1"/>
                </a:solidFill>
              </p:grpSpPr>
              <p:sp>
                <p:nvSpPr>
                  <p:cNvPr id="10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1" name="Group 90"/>
                <p:cNvGrpSpPr/>
                <p:nvPr/>
              </p:nvGrpSpPr>
              <p:grpSpPr>
                <a:xfrm>
                  <a:off x="10070250" y="3660020"/>
                  <a:ext cx="251742" cy="222635"/>
                  <a:chOff x="3314482" y="-3310276"/>
                  <a:chExt cx="508000" cy="449263"/>
                </a:xfrm>
                <a:solidFill>
                  <a:schemeClr val="tx1"/>
                </a:solidFill>
              </p:grpSpPr>
              <p:sp>
                <p:nvSpPr>
                  <p:cNvPr id="9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sp>
        <p:nvSpPr>
          <p:cNvPr id="142" name="TextBox 141"/>
          <p:cNvSpPr txBox="1"/>
          <p:nvPr/>
        </p:nvSpPr>
        <p:spPr>
          <a:xfrm>
            <a:off x="1014907" y="1801911"/>
            <a:ext cx="2440532" cy="72414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Light"/>
                <a:ea typeface="+mn-ea"/>
                <a:cs typeface="+mn-cs"/>
              </a:rPr>
              <a:t>Securely connect millions of devices . . .</a:t>
            </a:r>
            <a:endParaRPr kumimoji="0" lang="en-US" sz="1029"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3" name="TextBox 142"/>
          <p:cNvSpPr txBox="1"/>
          <p:nvPr/>
        </p:nvSpPr>
        <p:spPr>
          <a:xfrm>
            <a:off x="4430816" y="1801911"/>
            <a:ext cx="2440532" cy="72414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Light"/>
                <a:ea typeface="+mn-ea"/>
                <a:cs typeface="+mn-cs"/>
              </a:rPr>
              <a:t>Over a secure internet connection . . .</a:t>
            </a:r>
            <a:endParaRPr kumimoji="0" lang="en-US" sz="1029"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4" name="TextBox 143"/>
          <p:cNvSpPr txBox="1"/>
          <p:nvPr/>
        </p:nvSpPr>
        <p:spPr>
          <a:xfrm>
            <a:off x="8338229" y="1801911"/>
            <a:ext cx="3052141" cy="72414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Light"/>
                <a:ea typeface="+mn-ea"/>
                <a:cs typeface="+mn-cs"/>
              </a:rPr>
              <a:t>To Microsoft Azure – built with security from the ground up</a:t>
            </a:r>
            <a:endParaRPr kumimoji="0" lang="en-US" sz="1029" b="0" i="0" u="none" strike="noStrike" kern="1200" cap="none" spc="0" normalizeH="0" baseline="0" noProof="0" dirty="0">
              <a:ln>
                <a:noFill/>
              </a:ln>
              <a:solidFill>
                <a:srgbClr val="505050"/>
              </a:solidFill>
              <a:effectLst/>
              <a:uLnTx/>
              <a:uFillTx/>
              <a:latin typeface="Segoe UI Light"/>
              <a:ea typeface="+mn-ea"/>
              <a:cs typeface="+mn-cs"/>
            </a:endParaRPr>
          </a:p>
        </p:txBody>
      </p:sp>
      <p:grpSp>
        <p:nvGrpSpPr>
          <p:cNvPr id="145" name="Group 144"/>
          <p:cNvGrpSpPr/>
          <p:nvPr/>
        </p:nvGrpSpPr>
        <p:grpSpPr>
          <a:xfrm>
            <a:off x="3232802" y="3483965"/>
            <a:ext cx="4746920" cy="162932"/>
            <a:chOff x="2375136" y="2747786"/>
            <a:chExt cx="4842106" cy="166199"/>
          </a:xfrm>
        </p:grpSpPr>
        <p:cxnSp>
          <p:nvCxnSpPr>
            <p:cNvPr id="146" name="Straight Arrow Connector 145"/>
            <p:cNvCxnSpPr/>
            <p:nvPr/>
          </p:nvCxnSpPr>
          <p:spPr>
            <a:xfrm flipH="1" flipV="1">
              <a:off x="2375136" y="2831130"/>
              <a:ext cx="4842106" cy="36358"/>
            </a:xfrm>
            <a:prstGeom prst="straightConnector1">
              <a:avLst/>
            </a:prstGeom>
            <a:noFill/>
            <a:ln w="15875" cap="flat" cmpd="sng" algn="ctr">
              <a:solidFill>
                <a:schemeClr val="tx1"/>
              </a:solidFill>
              <a:prstDash val="solid"/>
              <a:headEnd type="none" w="sm" len="sm"/>
              <a:tailEnd type="triangle" w="lg" len="lg"/>
            </a:ln>
            <a:effectLst/>
          </p:spPr>
        </p:cxnSp>
        <p:sp useBgFill="1">
          <p:nvSpPr>
            <p:cNvPr id="147" name="TextBox 146"/>
            <p:cNvSpPr txBox="1"/>
            <p:nvPr/>
          </p:nvSpPr>
          <p:spPr>
            <a:xfrm>
              <a:off x="3180168" y="2747786"/>
              <a:ext cx="3751027" cy="166199"/>
            </a:xfrm>
            <a:prstGeom prst="rect">
              <a:avLst/>
            </a:prstGeom>
          </p:spPr>
          <p:txBody>
            <a:bodyPr wrap="none" lIns="0" tIns="0" rIns="0" bIns="0" rtlCol="0">
              <a:spAutoFit/>
            </a:bodyPr>
            <a:lstStyle/>
            <a:p>
              <a:pPr marL="0" marR="0" lvl="0" indent="0" algn="just"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BCF2">
                      <a:lumMod val="60000"/>
                      <a:lumOff val="40000"/>
                      <a:alpha val="55000"/>
                    </a:srgbClr>
                  </a:solidFill>
                  <a:effectLst/>
                  <a:uLnTx/>
                  <a:uFillTx/>
                  <a:latin typeface="Segoe UI"/>
                  <a:ea typeface="+mn-ea"/>
                  <a:cs typeface="+mn-cs"/>
                </a:rPr>
                <a:t>101010101101010110100010101010101110100010111</a:t>
              </a:r>
            </a:p>
          </p:txBody>
        </p:sp>
      </p:grpSp>
      <p:grpSp>
        <p:nvGrpSpPr>
          <p:cNvPr id="148" name="Group 147"/>
          <p:cNvGrpSpPr/>
          <p:nvPr/>
        </p:nvGrpSpPr>
        <p:grpSpPr>
          <a:xfrm>
            <a:off x="3287156" y="3751324"/>
            <a:ext cx="4746920" cy="162932"/>
            <a:chOff x="2375136" y="2747786"/>
            <a:chExt cx="4842106" cy="166199"/>
          </a:xfrm>
        </p:grpSpPr>
        <p:cxnSp>
          <p:nvCxnSpPr>
            <p:cNvPr id="149" name="Straight Arrow Connector 148"/>
            <p:cNvCxnSpPr/>
            <p:nvPr/>
          </p:nvCxnSpPr>
          <p:spPr>
            <a:xfrm flipV="1">
              <a:off x="2375136" y="2831130"/>
              <a:ext cx="4842106" cy="36358"/>
            </a:xfrm>
            <a:prstGeom prst="straightConnector1">
              <a:avLst/>
            </a:prstGeom>
            <a:noFill/>
            <a:ln w="15875" cap="flat" cmpd="sng" algn="ctr">
              <a:solidFill>
                <a:schemeClr val="tx1"/>
              </a:solidFill>
              <a:prstDash val="solid"/>
              <a:headEnd type="none" w="sm" len="sm"/>
              <a:tailEnd type="triangle" w="lg" len="lg"/>
            </a:ln>
            <a:effectLst/>
          </p:spPr>
        </p:cxnSp>
        <p:sp>
          <p:nvSpPr>
            <p:cNvPr id="150" name="TextBox 149"/>
            <p:cNvSpPr txBox="1"/>
            <p:nvPr/>
          </p:nvSpPr>
          <p:spPr>
            <a:xfrm>
              <a:off x="3138490" y="2747786"/>
              <a:ext cx="3834383" cy="166199"/>
            </a:xfrm>
            <a:prstGeom prst="rect">
              <a:avLst/>
            </a:prstGeom>
          </p:spPr>
          <p:txBody>
            <a:bodyPr wrap="none" lIns="0" tIns="0" rIns="0" bIns="0" rtlCol="0">
              <a:spAutoFit/>
            </a:bodyPr>
            <a:lstStyle/>
            <a:p>
              <a:pPr marL="0" marR="0" lvl="0" indent="0" algn="just"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BCF2">
                      <a:lumMod val="60000"/>
                      <a:lumOff val="40000"/>
                      <a:alpha val="55000"/>
                    </a:srgbClr>
                  </a:solidFill>
                  <a:effectLst/>
                  <a:uLnTx/>
                  <a:uFillTx/>
                  <a:latin typeface="Segoe UI"/>
                  <a:ea typeface="+mn-ea"/>
                  <a:cs typeface="+mn-cs"/>
                </a:rPr>
                <a:t>1010101011001010110100010101010101110100010111</a:t>
              </a:r>
            </a:p>
          </p:txBody>
        </p:sp>
      </p:grpSp>
      <p:grpSp>
        <p:nvGrpSpPr>
          <p:cNvPr id="151" name="Group 150"/>
          <p:cNvGrpSpPr/>
          <p:nvPr/>
        </p:nvGrpSpPr>
        <p:grpSpPr>
          <a:xfrm>
            <a:off x="5284149" y="3173007"/>
            <a:ext cx="1074542" cy="1074542"/>
            <a:chOff x="5455456" y="3437244"/>
            <a:chExt cx="1096089" cy="1096089"/>
          </a:xfrm>
        </p:grpSpPr>
        <p:sp useBgFill="1">
          <p:nvSpPr>
            <p:cNvPr id="152" name="Oval 151"/>
            <p:cNvSpPr/>
            <p:nvPr/>
          </p:nvSpPr>
          <p:spPr bwMode="auto">
            <a:xfrm>
              <a:off x="5455456" y="3437244"/>
              <a:ext cx="1096089" cy="109608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188F"/>
                    </a:gs>
                    <a:gs pos="100000">
                      <a:srgbClr val="00188F"/>
                    </a:gs>
                  </a:gsLst>
                  <a:lin ang="5400000" scaled="0"/>
                </a:gradFill>
                <a:effectLst/>
                <a:uLnTx/>
                <a:uFillTx/>
                <a:latin typeface="Segoe UI Light"/>
                <a:ea typeface="+mn-ea"/>
                <a:cs typeface="+mn-cs"/>
              </a:endParaRPr>
            </a:p>
          </p:txBody>
        </p:sp>
        <p:sp>
          <p:nvSpPr>
            <p:cNvPr id="153" name="Trusted"/>
            <p:cNvSpPr>
              <a:spLocks noChangeAspect="1" noEditPoints="1"/>
            </p:cNvSpPr>
            <p:nvPr/>
          </p:nvSpPr>
          <p:spPr bwMode="auto">
            <a:xfrm>
              <a:off x="5833084" y="3733137"/>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no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Tree>
    <p:custDataLst>
      <p:tags r:id="rId1"/>
    </p:custDataLst>
    <p:extLst>
      <p:ext uri="{BB962C8B-B14F-4D97-AF65-F5344CB8AC3E}">
        <p14:creationId xmlns:p14="http://schemas.microsoft.com/office/powerpoint/2010/main" val="338383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wipe(right)">
                                      <p:cBhvr>
                                        <p:cTn id="21" dur="500"/>
                                        <p:tgtEl>
                                          <p:spTgt spid="145"/>
                                        </p:tgtEl>
                                      </p:cBhvr>
                                    </p:animEffect>
                                  </p:childTnLst>
                                </p:cTn>
                              </p:par>
                              <p:par>
                                <p:cTn id="22" presetID="22" presetClass="entr" presetSubtype="8" fill="hold"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wipe(left)">
                                      <p:cBhvr>
                                        <p:cTn id="24" dur="500"/>
                                        <p:tgtEl>
                                          <p:spTgt spid="148"/>
                                        </p:tgtEl>
                                      </p:cBhvr>
                                    </p:animEffect>
                                  </p:childTnLst>
                                </p:cTn>
                              </p:par>
                              <p:par>
                                <p:cTn id="25" presetID="10" presetClass="entr" presetSubtype="0" fill="hold" nodeType="with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500"/>
                                        <p:tgtEl>
                                          <p:spTgt spid="1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500"/>
                                        <p:tgtEl>
                                          <p:spTgt spid="142"/>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43"/>
                                        </p:tgtEl>
                                        <p:attrNameLst>
                                          <p:attrName>style.visibility</p:attrName>
                                        </p:attrNameLst>
                                      </p:cBhvr>
                                      <p:to>
                                        <p:strVal val="visible"/>
                                      </p:to>
                                    </p:set>
                                    <p:animEffect transition="in" filter="wipe(left)">
                                      <p:cBhvr>
                                        <p:cTn id="38" dur="500"/>
                                        <p:tgtEl>
                                          <p:spTgt spid="143"/>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44"/>
                                        </p:tgtEl>
                                        <p:attrNameLst>
                                          <p:attrName>style.visibility</p:attrName>
                                        </p:attrNameLst>
                                      </p:cBhvr>
                                      <p:to>
                                        <p:strVal val="visible"/>
                                      </p:to>
                                    </p:set>
                                    <p:animEffect transition="in" filter="wipe(left)">
                                      <p:cBhvr>
                                        <p:cTn id="4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142" grpId="0"/>
      <p:bldP spid="143" grpId="0"/>
      <p:bldP spid="14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Defense in depth – Important roles</a:t>
            </a:r>
          </a:p>
        </p:txBody>
      </p:sp>
      <p:sp>
        <p:nvSpPr>
          <p:cNvPr id="154" name="Rectangle 153"/>
          <p:cNvSpPr/>
          <p:nvPr/>
        </p:nvSpPr>
        <p:spPr>
          <a:xfrm>
            <a:off x="520958" y="5615279"/>
            <a:ext cx="4752016" cy="626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err="1">
                <a:ln>
                  <a:noFill/>
                </a:ln>
                <a:solidFill>
                  <a:srgbClr val="505050"/>
                </a:solidFill>
                <a:effectLst/>
                <a:uLnTx/>
                <a:uFillTx/>
                <a:latin typeface="Segoe UI Light"/>
                <a:ea typeface="+mn-ea"/>
                <a:cs typeface="+mn-cs"/>
              </a:rPr>
              <a:t>IoT</a:t>
            </a:r>
            <a:r>
              <a:rPr kumimoji="0" lang="en-US" sz="2353" b="0" i="0" u="none" strike="noStrike" kern="1200" cap="none" spc="0" normalizeH="0" baseline="0" noProof="0" dirty="0">
                <a:ln>
                  <a:noFill/>
                </a:ln>
                <a:solidFill>
                  <a:srgbClr val="505050"/>
                </a:solidFill>
                <a:effectLst/>
                <a:uLnTx/>
                <a:uFillTx/>
                <a:latin typeface="Segoe UI Light"/>
                <a:ea typeface="+mn-ea"/>
                <a:cs typeface="+mn-cs"/>
              </a:rPr>
              <a:t> solution operator</a:t>
            </a:r>
            <a:endParaRPr kumimoji="0" lang="de-DE" sz="235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55" name="Rectangle 154"/>
          <p:cNvSpPr/>
          <p:nvPr/>
        </p:nvSpPr>
        <p:spPr>
          <a:xfrm>
            <a:off x="520958" y="4654232"/>
            <a:ext cx="4752016" cy="626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err="1">
                <a:ln>
                  <a:noFill/>
                </a:ln>
                <a:solidFill>
                  <a:srgbClr val="505050"/>
                </a:solidFill>
                <a:effectLst/>
                <a:uLnTx/>
                <a:uFillTx/>
                <a:latin typeface="Segoe UI Light"/>
                <a:ea typeface="+mn-ea"/>
                <a:cs typeface="+mn-cs"/>
              </a:rPr>
              <a:t>IoT</a:t>
            </a:r>
            <a:r>
              <a:rPr kumimoji="0" lang="en-US" sz="2353" b="0" i="0" u="none" strike="noStrike" kern="1200" cap="none" spc="0" normalizeH="0" baseline="0" noProof="0" dirty="0">
                <a:ln>
                  <a:noFill/>
                </a:ln>
                <a:solidFill>
                  <a:srgbClr val="505050"/>
                </a:solidFill>
                <a:effectLst/>
                <a:uLnTx/>
                <a:uFillTx/>
                <a:latin typeface="Segoe UI Light"/>
                <a:ea typeface="+mn-ea"/>
                <a:cs typeface="+mn-cs"/>
              </a:rPr>
              <a:t> solution </a:t>
            </a:r>
            <a:r>
              <a:rPr kumimoji="0" lang="en-US" sz="2353" b="0" i="0" u="none" strike="noStrike" kern="1200" cap="none" spc="0" normalizeH="0" baseline="0" noProof="0" dirty="0" err="1">
                <a:ln>
                  <a:noFill/>
                </a:ln>
                <a:solidFill>
                  <a:srgbClr val="505050"/>
                </a:solidFill>
                <a:effectLst/>
                <a:uLnTx/>
                <a:uFillTx/>
                <a:latin typeface="Segoe UI Light"/>
                <a:ea typeface="+mn-ea"/>
                <a:cs typeface="+mn-cs"/>
              </a:rPr>
              <a:t>deployer</a:t>
            </a:r>
            <a:endParaRPr kumimoji="0" lang="de-DE" sz="235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56" name="Rectangle 155"/>
          <p:cNvSpPr/>
          <p:nvPr/>
        </p:nvSpPr>
        <p:spPr>
          <a:xfrm>
            <a:off x="520958" y="3693187"/>
            <a:ext cx="4752016" cy="626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Light"/>
                <a:ea typeface="+mn-ea"/>
                <a:cs typeface="+mn-cs"/>
              </a:rPr>
              <a:t>IoT cloud and solution provider</a:t>
            </a:r>
            <a:endParaRPr kumimoji="0" lang="de-DE" sz="235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57" name="Rectangle 156"/>
          <p:cNvSpPr/>
          <p:nvPr/>
        </p:nvSpPr>
        <p:spPr>
          <a:xfrm>
            <a:off x="520958" y="2732142"/>
            <a:ext cx="4752016" cy="626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err="1">
                <a:ln>
                  <a:noFill/>
                </a:ln>
                <a:solidFill>
                  <a:srgbClr val="505050"/>
                </a:solidFill>
                <a:effectLst/>
                <a:uLnTx/>
                <a:uFillTx/>
                <a:latin typeface="Segoe UI Light"/>
                <a:ea typeface="+mn-ea"/>
                <a:cs typeface="+mn-cs"/>
              </a:rPr>
              <a:t>IoT</a:t>
            </a:r>
            <a:r>
              <a:rPr kumimoji="0" lang="en-US" sz="2353" b="0" i="0" u="none" strike="noStrike" kern="1200" cap="none" spc="0" normalizeH="0" baseline="0" noProof="0" dirty="0">
                <a:ln>
                  <a:noFill/>
                </a:ln>
                <a:solidFill>
                  <a:srgbClr val="505050"/>
                </a:solidFill>
                <a:effectLst/>
                <a:uLnTx/>
                <a:uFillTx/>
                <a:latin typeface="Segoe UI Light"/>
                <a:ea typeface="+mn-ea"/>
                <a:cs typeface="+mn-cs"/>
              </a:rPr>
              <a:t> solution developer</a:t>
            </a:r>
            <a:endParaRPr kumimoji="0" lang="de-DE" sz="235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58" name="Rectangle 157"/>
          <p:cNvSpPr/>
          <p:nvPr/>
        </p:nvSpPr>
        <p:spPr>
          <a:xfrm>
            <a:off x="520958" y="1771097"/>
            <a:ext cx="4752016" cy="626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err="1">
                <a:ln>
                  <a:noFill/>
                </a:ln>
                <a:solidFill>
                  <a:srgbClr val="505050"/>
                </a:solidFill>
                <a:effectLst/>
                <a:uLnTx/>
                <a:uFillTx/>
                <a:latin typeface="Segoe UI Light"/>
                <a:ea typeface="+mn-ea"/>
                <a:cs typeface="+mn-cs"/>
              </a:rPr>
              <a:t>IoT</a:t>
            </a:r>
            <a:r>
              <a:rPr kumimoji="0" lang="en-US" sz="2353" b="0" i="0" u="none" strike="noStrike" kern="1200" cap="none" spc="0" normalizeH="0" baseline="0" noProof="0" dirty="0">
                <a:ln>
                  <a:noFill/>
                </a:ln>
                <a:solidFill>
                  <a:srgbClr val="505050"/>
                </a:solidFill>
                <a:effectLst/>
                <a:uLnTx/>
                <a:uFillTx/>
                <a:latin typeface="Segoe UI Light"/>
                <a:ea typeface="+mn-ea"/>
                <a:cs typeface="+mn-cs"/>
              </a:rPr>
              <a:t> hardware manufacturer and integrator</a:t>
            </a:r>
            <a:endParaRPr kumimoji="0" lang="de-DE" sz="235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59" name="Oval 158"/>
          <p:cNvSpPr/>
          <p:nvPr/>
        </p:nvSpPr>
        <p:spPr>
          <a:xfrm>
            <a:off x="8398015" y="3473611"/>
            <a:ext cx="760845" cy="760843"/>
          </a:xfrm>
          <a:prstGeom prst="ellipse">
            <a:avLst/>
          </a:pr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0" name="Oval 144"/>
          <p:cNvSpPr/>
          <p:nvPr/>
        </p:nvSpPr>
        <p:spPr>
          <a:xfrm rot="20228596">
            <a:off x="8712462" y="2295947"/>
            <a:ext cx="1274186" cy="2548366"/>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1" name="Oval 144"/>
          <p:cNvSpPr/>
          <p:nvPr/>
        </p:nvSpPr>
        <p:spPr>
          <a:xfrm rot="20437942">
            <a:off x="8719490" y="2914029"/>
            <a:ext cx="811111" cy="1622211"/>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2" name="Oval 144"/>
          <p:cNvSpPr/>
          <p:nvPr/>
        </p:nvSpPr>
        <p:spPr>
          <a:xfrm rot="1204452" flipH="1">
            <a:off x="7773582" y="2674815"/>
            <a:ext cx="1073315" cy="2062792"/>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63" name="Oval 144"/>
          <p:cNvSpPr/>
          <p:nvPr/>
        </p:nvSpPr>
        <p:spPr>
          <a:xfrm rot="16419085">
            <a:off x="8027353" y="1408369"/>
            <a:ext cx="1613199" cy="3226384"/>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4" name="Oval 144"/>
          <p:cNvSpPr/>
          <p:nvPr/>
        </p:nvSpPr>
        <p:spPr>
          <a:xfrm rot="9745897">
            <a:off x="8194972" y="3366095"/>
            <a:ext cx="581300" cy="1162592"/>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5" name="Oval 144"/>
          <p:cNvSpPr/>
          <p:nvPr/>
        </p:nvSpPr>
        <p:spPr>
          <a:xfrm rot="4616220">
            <a:off x="8175926" y="3125881"/>
            <a:ext cx="1518649" cy="2853195"/>
          </a:xfrm>
          <a:custGeom>
            <a:avLst/>
            <a:gdLst>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0 w 4831898"/>
              <a:gd name="connsiteY4" fmla="*/ 241593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4" fmla="*/ 91440 w 4831898"/>
              <a:gd name="connsiteY4" fmla="*/ 2507378 h 4831876"/>
              <a:gd name="connsiteX0" fmla="*/ 0 w 4831898"/>
              <a:gd name="connsiteY0" fmla="*/ 2415938 h 4831876"/>
              <a:gd name="connsiteX1" fmla="*/ 2415949 w 4831898"/>
              <a:gd name="connsiteY1" fmla="*/ 0 h 4831876"/>
              <a:gd name="connsiteX2" fmla="*/ 4831898 w 4831898"/>
              <a:gd name="connsiteY2" fmla="*/ 2415938 h 4831876"/>
              <a:gd name="connsiteX3" fmla="*/ 2415949 w 4831898"/>
              <a:gd name="connsiteY3" fmla="*/ 4831876 h 4831876"/>
              <a:gd name="connsiteX0" fmla="*/ 0 w 2415949"/>
              <a:gd name="connsiteY0" fmla="*/ 0 h 4831876"/>
              <a:gd name="connsiteX1" fmla="*/ 2415949 w 2415949"/>
              <a:gd name="connsiteY1" fmla="*/ 2415938 h 4831876"/>
              <a:gd name="connsiteX2" fmla="*/ 0 w 2415949"/>
              <a:gd name="connsiteY2" fmla="*/ 4831876 h 4831876"/>
            </a:gdLst>
            <a:ahLst/>
            <a:cxnLst>
              <a:cxn ang="0">
                <a:pos x="connsiteX0" y="connsiteY0"/>
              </a:cxn>
              <a:cxn ang="0">
                <a:pos x="connsiteX1" y="connsiteY1"/>
              </a:cxn>
              <a:cxn ang="0">
                <a:pos x="connsiteX2" y="connsiteY2"/>
              </a:cxn>
            </a:cxnLst>
            <a:rect l="l" t="t" r="r" b="b"/>
            <a:pathLst>
              <a:path w="2415949" h="4831876">
                <a:moveTo>
                  <a:pt x="0" y="0"/>
                </a:moveTo>
                <a:cubicBezTo>
                  <a:pt x="1334292" y="0"/>
                  <a:pt x="2415949" y="1081652"/>
                  <a:pt x="2415949" y="2415938"/>
                </a:cubicBezTo>
                <a:cubicBezTo>
                  <a:pt x="2415949" y="3750224"/>
                  <a:pt x="1334292" y="4831876"/>
                  <a:pt x="0" y="4831876"/>
                </a:cubicBezTo>
              </a:path>
            </a:pathLst>
          </a:custGeom>
          <a:no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166" name="VENDING"/>
          <p:cNvGrpSpPr/>
          <p:nvPr/>
        </p:nvGrpSpPr>
        <p:grpSpPr>
          <a:xfrm>
            <a:off x="10353073" y="2663423"/>
            <a:ext cx="679723" cy="1745859"/>
            <a:chOff x="4943850" y="3035753"/>
            <a:chExt cx="757741" cy="1946246"/>
          </a:xfrm>
          <a:noFill/>
        </p:grpSpPr>
        <p:sp>
          <p:nvSpPr>
            <p:cNvPr id="167" name="Oval 142"/>
            <p:cNvSpPr/>
            <p:nvPr/>
          </p:nvSpPr>
          <p:spPr>
            <a:xfrm>
              <a:off x="4953000" y="3035753"/>
              <a:ext cx="735289" cy="397094"/>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68" name="Rectangle 2048"/>
            <p:cNvSpPr>
              <a:spLocks noChangeAspect="1"/>
            </p:cNvSpPr>
            <p:nvPr/>
          </p:nvSpPr>
          <p:spPr bwMode="auto">
            <a:xfrm flipV="1">
              <a:off x="4943850" y="3465247"/>
              <a:ext cx="757741" cy="1516752"/>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grpFill/>
            <a:ln w="9525" cap="flat" cmpd="sng" algn="ctr">
              <a:solidFill>
                <a:schemeClr val="tx1"/>
              </a:solidFill>
              <a:prstDash val="solid"/>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9" name="Group 168"/>
            <p:cNvGrpSpPr/>
            <p:nvPr/>
          </p:nvGrpSpPr>
          <p:grpSpPr>
            <a:xfrm flipV="1">
              <a:off x="5154351" y="3126375"/>
              <a:ext cx="312238" cy="306471"/>
              <a:chOff x="-9407836" y="120612"/>
              <a:chExt cx="1474396" cy="1455780"/>
            </a:xfrm>
            <a:grpFill/>
          </p:grpSpPr>
          <p:sp>
            <p:nvSpPr>
              <p:cNvPr id="170" name="Oval 169"/>
              <p:cNvSpPr/>
              <p:nvPr/>
            </p:nvSpPr>
            <p:spPr>
              <a:xfrm>
                <a:off x="-8928872" y="595592"/>
                <a:ext cx="489390" cy="489390"/>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71" name="Straight Connector 170"/>
              <p:cNvCxnSpPr/>
              <p:nvPr/>
            </p:nvCxnSpPr>
            <p:spPr>
              <a:xfrm>
                <a:off x="-8679053" y="120612"/>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8679053" y="1245413"/>
                <a:ext cx="0" cy="33097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16200000">
                <a:off x="-8103656"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rot="16200000">
                <a:off x="-9240275" y="672726"/>
                <a:ext cx="2655" cy="33777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9070059"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9075516"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8380667" y="451591"/>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flipV="1">
                <a:off x="-8386124" y="1127860"/>
                <a:ext cx="99256" cy="103778"/>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79" name="OIL RIL"/>
          <p:cNvGrpSpPr/>
          <p:nvPr/>
        </p:nvGrpSpPr>
        <p:grpSpPr>
          <a:xfrm>
            <a:off x="7723981" y="4281841"/>
            <a:ext cx="1008221" cy="1304534"/>
            <a:chOff x="2855988" y="3807749"/>
            <a:chExt cx="1159942" cy="1500845"/>
          </a:xfrm>
          <a:noFill/>
        </p:grpSpPr>
        <p:grpSp>
          <p:nvGrpSpPr>
            <p:cNvPr id="180" name="Group 179"/>
            <p:cNvGrpSpPr/>
            <p:nvPr/>
          </p:nvGrpSpPr>
          <p:grpSpPr>
            <a:xfrm>
              <a:off x="3306798" y="3904313"/>
              <a:ext cx="258323" cy="268935"/>
              <a:chOff x="-11741312" y="2985477"/>
              <a:chExt cx="1201118" cy="1250461"/>
            </a:xfrm>
            <a:grpFill/>
          </p:grpSpPr>
          <p:grpSp>
            <p:nvGrpSpPr>
              <p:cNvPr id="183" name="Group 182"/>
              <p:cNvGrpSpPr/>
              <p:nvPr/>
            </p:nvGrpSpPr>
            <p:grpSpPr>
              <a:xfrm>
                <a:off x="-11741312" y="2985477"/>
                <a:ext cx="1201118" cy="1250461"/>
                <a:chOff x="-11741312" y="2985477"/>
                <a:chExt cx="1201118" cy="1250461"/>
              </a:xfrm>
              <a:grpFill/>
            </p:grpSpPr>
            <p:cxnSp>
              <p:nvCxnSpPr>
                <p:cNvPr id="185" name="Straight Connector 184"/>
                <p:cNvCxnSpPr/>
                <p:nvPr/>
              </p:nvCxnSpPr>
              <p:spPr>
                <a:xfrm>
                  <a:off x="-11145846" y="2985477"/>
                  <a:ext cx="0" cy="1250461"/>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1714017" y="3396428"/>
                  <a:ext cx="1173823" cy="459126"/>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11714017" y="3363367"/>
                  <a:ext cx="1124977" cy="492187"/>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1741312" y="3603721"/>
                  <a:ext cx="1201118" cy="0"/>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1397812" y="3045383"/>
                  <a:ext cx="487742" cy="1135848"/>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11381621" y="3025242"/>
                  <a:ext cx="491275" cy="1187507"/>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H="1">
                  <a:off x="-11569458" y="3149600"/>
                  <a:ext cx="895164" cy="923675"/>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flipV="1">
                  <a:off x="-11589182" y="3173046"/>
                  <a:ext cx="887865" cy="912924"/>
                </a:xfrm>
                <a:prstGeom prst="line">
                  <a:avLst/>
                </a:prstGeom>
                <a:grpFill/>
                <a:ln w="3175"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Oval 183"/>
              <p:cNvSpPr/>
              <p:nvPr/>
            </p:nvSpPr>
            <p:spPr>
              <a:xfrm>
                <a:off x="-11328806" y="3418776"/>
                <a:ext cx="365920" cy="365919"/>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pSp>
        <p:sp>
          <p:nvSpPr>
            <p:cNvPr id="181" name="Oval 142"/>
            <p:cNvSpPr/>
            <p:nvPr/>
          </p:nvSpPr>
          <p:spPr>
            <a:xfrm>
              <a:off x="2985784" y="3807749"/>
              <a:ext cx="900351" cy="450176"/>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82" name="Freeform 71"/>
            <p:cNvSpPr>
              <a:spLocks noChangeAspect="1" noEditPoints="1"/>
            </p:cNvSpPr>
            <p:nvPr/>
          </p:nvSpPr>
          <p:spPr bwMode="auto">
            <a:xfrm>
              <a:off x="2855988" y="4178345"/>
              <a:ext cx="1159942" cy="1130249"/>
            </a:xfrm>
            <a:custGeom>
              <a:avLst/>
              <a:gdLst>
                <a:gd name="T0" fmla="*/ 212 w 586"/>
                <a:gd name="T1" fmla="*/ 329 h 571"/>
                <a:gd name="T2" fmla="*/ 250 w 586"/>
                <a:gd name="T3" fmla="*/ 302 h 571"/>
                <a:gd name="T4" fmla="*/ 536 w 586"/>
                <a:gd name="T5" fmla="*/ 302 h 571"/>
                <a:gd name="T6" fmla="*/ 498 w 586"/>
                <a:gd name="T7" fmla="*/ 259 h 571"/>
                <a:gd name="T8" fmla="*/ 212 w 586"/>
                <a:gd name="T9" fmla="*/ 269 h 571"/>
                <a:gd name="T10" fmla="*/ 227 w 586"/>
                <a:gd name="T11" fmla="*/ 290 h 571"/>
                <a:gd name="T12" fmla="*/ 250 w 586"/>
                <a:gd name="T13" fmla="*/ 242 h 571"/>
                <a:gd name="T14" fmla="*/ 104 w 586"/>
                <a:gd name="T15" fmla="*/ 244 h 571"/>
                <a:gd name="T16" fmla="*/ 158 w 586"/>
                <a:gd name="T17" fmla="*/ 269 h 571"/>
                <a:gd name="T18" fmla="*/ 192 w 586"/>
                <a:gd name="T19" fmla="*/ 471 h 571"/>
                <a:gd name="T20" fmla="*/ 162 w 586"/>
                <a:gd name="T21" fmla="*/ 213 h 571"/>
                <a:gd name="T22" fmla="*/ 498 w 586"/>
                <a:gd name="T23" fmla="*/ 244 h 571"/>
                <a:gd name="T24" fmla="*/ 536 w 586"/>
                <a:gd name="T25" fmla="*/ 259 h 571"/>
                <a:gd name="T26" fmla="*/ 503 w 586"/>
                <a:gd name="T27" fmla="*/ 202 h 571"/>
                <a:gd name="T28" fmla="*/ 225 w 586"/>
                <a:gd name="T29" fmla="*/ 183 h 571"/>
                <a:gd name="T30" fmla="*/ 210 w 586"/>
                <a:gd name="T31" fmla="*/ 242 h 571"/>
                <a:gd name="T32" fmla="*/ 248 w 586"/>
                <a:gd name="T33" fmla="*/ 227 h 571"/>
                <a:gd name="T34" fmla="*/ 498 w 586"/>
                <a:gd name="T35" fmla="*/ 184 h 571"/>
                <a:gd name="T36" fmla="*/ 528 w 586"/>
                <a:gd name="T37" fmla="*/ 194 h 571"/>
                <a:gd name="T38" fmla="*/ 521 w 586"/>
                <a:gd name="T39" fmla="*/ 142 h 571"/>
                <a:gd name="T40" fmla="*/ 417 w 586"/>
                <a:gd name="T41" fmla="*/ 123 h 571"/>
                <a:gd name="T42" fmla="*/ 382 w 586"/>
                <a:gd name="T43" fmla="*/ 161 h 571"/>
                <a:gd name="T44" fmla="*/ 382 w 586"/>
                <a:gd name="T45" fmla="*/ 404 h 571"/>
                <a:gd name="T46" fmla="*/ 369 w 586"/>
                <a:gd name="T47" fmla="*/ 430 h 571"/>
                <a:gd name="T48" fmla="*/ 356 w 586"/>
                <a:gd name="T49" fmla="*/ 440 h 571"/>
                <a:gd name="T50" fmla="*/ 333 w 586"/>
                <a:gd name="T51" fmla="*/ 471 h 571"/>
                <a:gd name="T52" fmla="*/ 417 w 586"/>
                <a:gd name="T53" fmla="*/ 123 h 571"/>
                <a:gd name="T54" fmla="*/ 494 w 586"/>
                <a:gd name="T55" fmla="*/ 19 h 571"/>
                <a:gd name="T56" fmla="*/ 498 w 586"/>
                <a:gd name="T57" fmla="*/ 56 h 571"/>
                <a:gd name="T58" fmla="*/ 536 w 586"/>
                <a:gd name="T59" fmla="*/ 133 h 571"/>
                <a:gd name="T60" fmla="*/ 565 w 586"/>
                <a:gd name="T61" fmla="*/ 371 h 571"/>
                <a:gd name="T62" fmla="*/ 0 w 586"/>
                <a:gd name="T63" fmla="*/ 571 h 571"/>
                <a:gd name="T64" fmla="*/ 31 w 586"/>
                <a:gd name="T65" fmla="*/ 292 h 571"/>
                <a:gd name="T66" fmla="*/ 89 w 586"/>
                <a:gd name="T67" fmla="*/ 244 h 571"/>
                <a:gd name="T68" fmla="*/ 139 w 586"/>
                <a:gd name="T69" fmla="*/ 196 h 571"/>
                <a:gd name="T70" fmla="*/ 187 w 586"/>
                <a:gd name="T71" fmla="*/ 204 h 571"/>
                <a:gd name="T72" fmla="*/ 213 w 586"/>
                <a:gd name="T73" fmla="*/ 171 h 571"/>
                <a:gd name="T74" fmla="*/ 250 w 586"/>
                <a:gd name="T75" fmla="*/ 92 h 571"/>
                <a:gd name="T76" fmla="*/ 311 w 586"/>
                <a:gd name="T77" fmla="*/ 56 h 571"/>
                <a:gd name="T78" fmla="*/ 333 w 586"/>
                <a:gd name="T79" fmla="*/ 432 h 571"/>
                <a:gd name="T80" fmla="*/ 367 w 586"/>
                <a:gd name="T81" fmla="*/ 394 h 571"/>
                <a:gd name="T82" fmla="*/ 367 w 586"/>
                <a:gd name="T83" fmla="*/ 154 h 571"/>
                <a:gd name="T84" fmla="*/ 369 w 586"/>
                <a:gd name="T85" fmla="*/ 142 h 571"/>
                <a:gd name="T86" fmla="*/ 375 w 586"/>
                <a:gd name="T87" fmla="*/ 133 h 571"/>
                <a:gd name="T88" fmla="*/ 379 w 586"/>
                <a:gd name="T89" fmla="*/ 127 h 571"/>
                <a:gd name="T90" fmla="*/ 384 w 586"/>
                <a:gd name="T91" fmla="*/ 119 h 571"/>
                <a:gd name="T92" fmla="*/ 417 w 586"/>
                <a:gd name="T93" fmla="*/ 108 h 571"/>
                <a:gd name="T94" fmla="*/ 421 w 586"/>
                <a:gd name="T95" fmla="*/ 38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6" h="571">
                  <a:moveTo>
                    <a:pt x="250" y="302"/>
                  </a:moveTo>
                  <a:lnTo>
                    <a:pt x="242" y="302"/>
                  </a:lnTo>
                  <a:lnTo>
                    <a:pt x="223" y="311"/>
                  </a:lnTo>
                  <a:lnTo>
                    <a:pt x="212" y="329"/>
                  </a:lnTo>
                  <a:lnTo>
                    <a:pt x="210" y="336"/>
                  </a:lnTo>
                  <a:lnTo>
                    <a:pt x="210" y="471"/>
                  </a:lnTo>
                  <a:lnTo>
                    <a:pt x="250" y="471"/>
                  </a:lnTo>
                  <a:lnTo>
                    <a:pt x="250" y="302"/>
                  </a:lnTo>
                  <a:close/>
                  <a:moveTo>
                    <a:pt x="498" y="259"/>
                  </a:moveTo>
                  <a:lnTo>
                    <a:pt x="498" y="371"/>
                  </a:lnTo>
                  <a:lnTo>
                    <a:pt x="536" y="371"/>
                  </a:lnTo>
                  <a:lnTo>
                    <a:pt x="536" y="302"/>
                  </a:lnTo>
                  <a:lnTo>
                    <a:pt x="532" y="283"/>
                  </a:lnTo>
                  <a:lnTo>
                    <a:pt x="521" y="269"/>
                  </a:lnTo>
                  <a:lnTo>
                    <a:pt x="503" y="261"/>
                  </a:lnTo>
                  <a:lnTo>
                    <a:pt x="498" y="259"/>
                  </a:lnTo>
                  <a:close/>
                  <a:moveTo>
                    <a:pt x="250" y="242"/>
                  </a:moveTo>
                  <a:lnTo>
                    <a:pt x="242" y="242"/>
                  </a:lnTo>
                  <a:lnTo>
                    <a:pt x="223" y="252"/>
                  </a:lnTo>
                  <a:lnTo>
                    <a:pt x="212" y="269"/>
                  </a:lnTo>
                  <a:lnTo>
                    <a:pt x="210" y="277"/>
                  </a:lnTo>
                  <a:lnTo>
                    <a:pt x="210" y="302"/>
                  </a:lnTo>
                  <a:lnTo>
                    <a:pt x="217" y="296"/>
                  </a:lnTo>
                  <a:lnTo>
                    <a:pt x="227" y="290"/>
                  </a:lnTo>
                  <a:lnTo>
                    <a:pt x="237" y="286"/>
                  </a:lnTo>
                  <a:lnTo>
                    <a:pt x="248" y="286"/>
                  </a:lnTo>
                  <a:lnTo>
                    <a:pt x="250" y="286"/>
                  </a:lnTo>
                  <a:lnTo>
                    <a:pt x="250" y="242"/>
                  </a:lnTo>
                  <a:close/>
                  <a:moveTo>
                    <a:pt x="135" y="213"/>
                  </a:moveTo>
                  <a:lnTo>
                    <a:pt x="119" y="217"/>
                  </a:lnTo>
                  <a:lnTo>
                    <a:pt x="108" y="229"/>
                  </a:lnTo>
                  <a:lnTo>
                    <a:pt x="104" y="244"/>
                  </a:lnTo>
                  <a:lnTo>
                    <a:pt x="104" y="244"/>
                  </a:lnTo>
                  <a:lnTo>
                    <a:pt x="112" y="244"/>
                  </a:lnTo>
                  <a:lnTo>
                    <a:pt x="137" y="252"/>
                  </a:lnTo>
                  <a:lnTo>
                    <a:pt x="158" y="269"/>
                  </a:lnTo>
                  <a:lnTo>
                    <a:pt x="173" y="290"/>
                  </a:lnTo>
                  <a:lnTo>
                    <a:pt x="177" y="319"/>
                  </a:lnTo>
                  <a:lnTo>
                    <a:pt x="177" y="471"/>
                  </a:lnTo>
                  <a:lnTo>
                    <a:pt x="192" y="471"/>
                  </a:lnTo>
                  <a:lnTo>
                    <a:pt x="192" y="244"/>
                  </a:lnTo>
                  <a:lnTo>
                    <a:pt x="189" y="229"/>
                  </a:lnTo>
                  <a:lnTo>
                    <a:pt x="177" y="217"/>
                  </a:lnTo>
                  <a:lnTo>
                    <a:pt x="162" y="213"/>
                  </a:lnTo>
                  <a:lnTo>
                    <a:pt x="135" y="213"/>
                  </a:lnTo>
                  <a:close/>
                  <a:moveTo>
                    <a:pt x="498" y="200"/>
                  </a:moveTo>
                  <a:lnTo>
                    <a:pt x="498" y="244"/>
                  </a:lnTo>
                  <a:lnTo>
                    <a:pt x="498" y="244"/>
                  </a:lnTo>
                  <a:lnTo>
                    <a:pt x="509" y="246"/>
                  </a:lnTo>
                  <a:lnTo>
                    <a:pt x="519" y="248"/>
                  </a:lnTo>
                  <a:lnTo>
                    <a:pt x="528" y="254"/>
                  </a:lnTo>
                  <a:lnTo>
                    <a:pt x="536" y="259"/>
                  </a:lnTo>
                  <a:lnTo>
                    <a:pt x="536" y="242"/>
                  </a:lnTo>
                  <a:lnTo>
                    <a:pt x="532" y="223"/>
                  </a:lnTo>
                  <a:lnTo>
                    <a:pt x="521" y="209"/>
                  </a:lnTo>
                  <a:lnTo>
                    <a:pt x="503" y="202"/>
                  </a:lnTo>
                  <a:lnTo>
                    <a:pt x="498" y="200"/>
                  </a:lnTo>
                  <a:close/>
                  <a:moveTo>
                    <a:pt x="250" y="175"/>
                  </a:moveTo>
                  <a:lnTo>
                    <a:pt x="242" y="175"/>
                  </a:lnTo>
                  <a:lnTo>
                    <a:pt x="225" y="183"/>
                  </a:lnTo>
                  <a:lnTo>
                    <a:pt x="213" y="198"/>
                  </a:lnTo>
                  <a:lnTo>
                    <a:pt x="210" y="217"/>
                  </a:lnTo>
                  <a:lnTo>
                    <a:pt x="210" y="238"/>
                  </a:lnTo>
                  <a:lnTo>
                    <a:pt x="210" y="242"/>
                  </a:lnTo>
                  <a:lnTo>
                    <a:pt x="217" y="236"/>
                  </a:lnTo>
                  <a:lnTo>
                    <a:pt x="227" y="231"/>
                  </a:lnTo>
                  <a:lnTo>
                    <a:pt x="237" y="227"/>
                  </a:lnTo>
                  <a:lnTo>
                    <a:pt x="248" y="227"/>
                  </a:lnTo>
                  <a:lnTo>
                    <a:pt x="250" y="227"/>
                  </a:lnTo>
                  <a:lnTo>
                    <a:pt x="250" y="175"/>
                  </a:lnTo>
                  <a:close/>
                  <a:moveTo>
                    <a:pt x="498" y="133"/>
                  </a:moveTo>
                  <a:lnTo>
                    <a:pt x="498" y="184"/>
                  </a:lnTo>
                  <a:lnTo>
                    <a:pt x="498" y="184"/>
                  </a:lnTo>
                  <a:lnTo>
                    <a:pt x="509" y="186"/>
                  </a:lnTo>
                  <a:lnTo>
                    <a:pt x="519" y="188"/>
                  </a:lnTo>
                  <a:lnTo>
                    <a:pt x="528" y="194"/>
                  </a:lnTo>
                  <a:lnTo>
                    <a:pt x="536" y="200"/>
                  </a:lnTo>
                  <a:lnTo>
                    <a:pt x="536" y="175"/>
                  </a:lnTo>
                  <a:lnTo>
                    <a:pt x="532" y="156"/>
                  </a:lnTo>
                  <a:lnTo>
                    <a:pt x="521" y="142"/>
                  </a:lnTo>
                  <a:lnTo>
                    <a:pt x="503" y="133"/>
                  </a:lnTo>
                  <a:lnTo>
                    <a:pt x="498" y="133"/>
                  </a:lnTo>
                  <a:close/>
                  <a:moveTo>
                    <a:pt x="417" y="123"/>
                  </a:moveTo>
                  <a:lnTo>
                    <a:pt x="417" y="123"/>
                  </a:lnTo>
                  <a:lnTo>
                    <a:pt x="402" y="129"/>
                  </a:lnTo>
                  <a:lnTo>
                    <a:pt x="390" y="142"/>
                  </a:lnTo>
                  <a:lnTo>
                    <a:pt x="382" y="158"/>
                  </a:lnTo>
                  <a:lnTo>
                    <a:pt x="382" y="161"/>
                  </a:lnTo>
                  <a:lnTo>
                    <a:pt x="382" y="394"/>
                  </a:lnTo>
                  <a:lnTo>
                    <a:pt x="382" y="396"/>
                  </a:lnTo>
                  <a:lnTo>
                    <a:pt x="382" y="404"/>
                  </a:lnTo>
                  <a:lnTo>
                    <a:pt x="382" y="404"/>
                  </a:lnTo>
                  <a:lnTo>
                    <a:pt x="381" y="409"/>
                  </a:lnTo>
                  <a:lnTo>
                    <a:pt x="379" y="417"/>
                  </a:lnTo>
                  <a:lnTo>
                    <a:pt x="375" y="425"/>
                  </a:lnTo>
                  <a:lnTo>
                    <a:pt x="369" y="430"/>
                  </a:lnTo>
                  <a:lnTo>
                    <a:pt x="367" y="432"/>
                  </a:lnTo>
                  <a:lnTo>
                    <a:pt x="367" y="432"/>
                  </a:lnTo>
                  <a:lnTo>
                    <a:pt x="363" y="436"/>
                  </a:lnTo>
                  <a:lnTo>
                    <a:pt x="356" y="440"/>
                  </a:lnTo>
                  <a:lnTo>
                    <a:pt x="348" y="446"/>
                  </a:lnTo>
                  <a:lnTo>
                    <a:pt x="338" y="448"/>
                  </a:lnTo>
                  <a:lnTo>
                    <a:pt x="333" y="448"/>
                  </a:lnTo>
                  <a:lnTo>
                    <a:pt x="333" y="471"/>
                  </a:lnTo>
                  <a:lnTo>
                    <a:pt x="396" y="471"/>
                  </a:lnTo>
                  <a:lnTo>
                    <a:pt x="396" y="371"/>
                  </a:lnTo>
                  <a:lnTo>
                    <a:pt x="417" y="371"/>
                  </a:lnTo>
                  <a:lnTo>
                    <a:pt x="417" y="123"/>
                  </a:lnTo>
                  <a:close/>
                  <a:moveTo>
                    <a:pt x="436" y="0"/>
                  </a:moveTo>
                  <a:lnTo>
                    <a:pt x="475" y="0"/>
                  </a:lnTo>
                  <a:lnTo>
                    <a:pt x="475" y="19"/>
                  </a:lnTo>
                  <a:lnTo>
                    <a:pt x="494" y="19"/>
                  </a:lnTo>
                  <a:lnTo>
                    <a:pt x="494" y="38"/>
                  </a:lnTo>
                  <a:lnTo>
                    <a:pt x="475" y="38"/>
                  </a:lnTo>
                  <a:lnTo>
                    <a:pt x="475" y="56"/>
                  </a:lnTo>
                  <a:lnTo>
                    <a:pt x="498" y="56"/>
                  </a:lnTo>
                  <a:lnTo>
                    <a:pt x="498" y="117"/>
                  </a:lnTo>
                  <a:lnTo>
                    <a:pt x="498" y="117"/>
                  </a:lnTo>
                  <a:lnTo>
                    <a:pt x="519" y="121"/>
                  </a:lnTo>
                  <a:lnTo>
                    <a:pt x="536" y="133"/>
                  </a:lnTo>
                  <a:lnTo>
                    <a:pt x="548" y="150"/>
                  </a:lnTo>
                  <a:lnTo>
                    <a:pt x="553" y="171"/>
                  </a:lnTo>
                  <a:lnTo>
                    <a:pt x="553" y="371"/>
                  </a:lnTo>
                  <a:lnTo>
                    <a:pt x="565" y="371"/>
                  </a:lnTo>
                  <a:lnTo>
                    <a:pt x="565" y="471"/>
                  </a:lnTo>
                  <a:lnTo>
                    <a:pt x="586" y="471"/>
                  </a:lnTo>
                  <a:lnTo>
                    <a:pt x="586" y="571"/>
                  </a:lnTo>
                  <a:lnTo>
                    <a:pt x="0" y="571"/>
                  </a:lnTo>
                  <a:lnTo>
                    <a:pt x="0" y="471"/>
                  </a:lnTo>
                  <a:lnTo>
                    <a:pt x="25" y="471"/>
                  </a:lnTo>
                  <a:lnTo>
                    <a:pt x="25" y="319"/>
                  </a:lnTo>
                  <a:lnTo>
                    <a:pt x="31" y="292"/>
                  </a:lnTo>
                  <a:lnTo>
                    <a:pt x="43" y="271"/>
                  </a:lnTo>
                  <a:lnTo>
                    <a:pt x="62" y="254"/>
                  </a:lnTo>
                  <a:lnTo>
                    <a:pt x="85" y="246"/>
                  </a:lnTo>
                  <a:lnTo>
                    <a:pt x="89" y="244"/>
                  </a:lnTo>
                  <a:lnTo>
                    <a:pt x="89" y="236"/>
                  </a:lnTo>
                  <a:lnTo>
                    <a:pt x="98" y="215"/>
                  </a:lnTo>
                  <a:lnTo>
                    <a:pt x="116" y="200"/>
                  </a:lnTo>
                  <a:lnTo>
                    <a:pt x="139" y="196"/>
                  </a:lnTo>
                  <a:lnTo>
                    <a:pt x="160" y="196"/>
                  </a:lnTo>
                  <a:lnTo>
                    <a:pt x="169" y="196"/>
                  </a:lnTo>
                  <a:lnTo>
                    <a:pt x="179" y="200"/>
                  </a:lnTo>
                  <a:lnTo>
                    <a:pt x="187" y="204"/>
                  </a:lnTo>
                  <a:lnTo>
                    <a:pt x="194" y="209"/>
                  </a:lnTo>
                  <a:lnTo>
                    <a:pt x="194" y="202"/>
                  </a:lnTo>
                  <a:lnTo>
                    <a:pt x="200" y="184"/>
                  </a:lnTo>
                  <a:lnTo>
                    <a:pt x="213" y="171"/>
                  </a:lnTo>
                  <a:lnTo>
                    <a:pt x="229" y="161"/>
                  </a:lnTo>
                  <a:lnTo>
                    <a:pt x="248" y="159"/>
                  </a:lnTo>
                  <a:lnTo>
                    <a:pt x="250" y="159"/>
                  </a:lnTo>
                  <a:lnTo>
                    <a:pt x="250" y="92"/>
                  </a:lnTo>
                  <a:lnTo>
                    <a:pt x="256" y="71"/>
                  </a:lnTo>
                  <a:lnTo>
                    <a:pt x="269" y="56"/>
                  </a:lnTo>
                  <a:lnTo>
                    <a:pt x="290" y="50"/>
                  </a:lnTo>
                  <a:lnTo>
                    <a:pt x="311" y="56"/>
                  </a:lnTo>
                  <a:lnTo>
                    <a:pt x="327" y="71"/>
                  </a:lnTo>
                  <a:lnTo>
                    <a:pt x="333" y="92"/>
                  </a:lnTo>
                  <a:lnTo>
                    <a:pt x="333" y="432"/>
                  </a:lnTo>
                  <a:lnTo>
                    <a:pt x="333" y="432"/>
                  </a:lnTo>
                  <a:lnTo>
                    <a:pt x="348" y="427"/>
                  </a:lnTo>
                  <a:lnTo>
                    <a:pt x="359" y="413"/>
                  </a:lnTo>
                  <a:lnTo>
                    <a:pt x="365" y="398"/>
                  </a:lnTo>
                  <a:lnTo>
                    <a:pt x="367" y="394"/>
                  </a:lnTo>
                  <a:lnTo>
                    <a:pt x="367" y="161"/>
                  </a:lnTo>
                  <a:lnTo>
                    <a:pt x="367" y="159"/>
                  </a:lnTo>
                  <a:lnTo>
                    <a:pt x="367" y="154"/>
                  </a:lnTo>
                  <a:lnTo>
                    <a:pt x="367" y="154"/>
                  </a:lnTo>
                  <a:lnTo>
                    <a:pt x="369" y="146"/>
                  </a:lnTo>
                  <a:lnTo>
                    <a:pt x="369" y="142"/>
                  </a:lnTo>
                  <a:lnTo>
                    <a:pt x="369" y="142"/>
                  </a:lnTo>
                  <a:lnTo>
                    <a:pt x="369" y="142"/>
                  </a:lnTo>
                  <a:lnTo>
                    <a:pt x="371" y="138"/>
                  </a:lnTo>
                  <a:lnTo>
                    <a:pt x="373" y="135"/>
                  </a:lnTo>
                  <a:lnTo>
                    <a:pt x="373" y="135"/>
                  </a:lnTo>
                  <a:lnTo>
                    <a:pt x="375" y="133"/>
                  </a:lnTo>
                  <a:lnTo>
                    <a:pt x="375" y="131"/>
                  </a:lnTo>
                  <a:lnTo>
                    <a:pt x="379" y="127"/>
                  </a:lnTo>
                  <a:lnTo>
                    <a:pt x="379" y="127"/>
                  </a:lnTo>
                  <a:lnTo>
                    <a:pt x="379" y="127"/>
                  </a:lnTo>
                  <a:lnTo>
                    <a:pt x="381" y="123"/>
                  </a:lnTo>
                  <a:lnTo>
                    <a:pt x="382" y="123"/>
                  </a:lnTo>
                  <a:lnTo>
                    <a:pt x="382" y="123"/>
                  </a:lnTo>
                  <a:lnTo>
                    <a:pt x="384" y="119"/>
                  </a:lnTo>
                  <a:lnTo>
                    <a:pt x="392" y="115"/>
                  </a:lnTo>
                  <a:lnTo>
                    <a:pt x="402" y="111"/>
                  </a:lnTo>
                  <a:lnTo>
                    <a:pt x="409" y="108"/>
                  </a:lnTo>
                  <a:lnTo>
                    <a:pt x="417" y="108"/>
                  </a:lnTo>
                  <a:lnTo>
                    <a:pt x="417" y="56"/>
                  </a:lnTo>
                  <a:lnTo>
                    <a:pt x="436" y="56"/>
                  </a:lnTo>
                  <a:lnTo>
                    <a:pt x="436" y="38"/>
                  </a:lnTo>
                  <a:lnTo>
                    <a:pt x="421" y="38"/>
                  </a:lnTo>
                  <a:lnTo>
                    <a:pt x="421" y="19"/>
                  </a:lnTo>
                  <a:lnTo>
                    <a:pt x="436" y="19"/>
                  </a:lnTo>
                  <a:lnTo>
                    <a:pt x="436" y="0"/>
                  </a:lnTo>
                  <a:close/>
                </a:path>
              </a:pathLst>
            </a:custGeom>
            <a:grpFill/>
            <a:ln w="0">
              <a:solidFill>
                <a:schemeClr val="tx1"/>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ea typeface="+mn-ea"/>
                <a:cs typeface="+mn-cs"/>
              </a:endParaRPr>
            </a:p>
          </p:txBody>
        </p:sp>
      </p:grpSp>
      <p:grpSp>
        <p:nvGrpSpPr>
          <p:cNvPr id="193" name="CAR"/>
          <p:cNvGrpSpPr/>
          <p:nvPr/>
        </p:nvGrpSpPr>
        <p:grpSpPr>
          <a:xfrm>
            <a:off x="6693670" y="2549796"/>
            <a:ext cx="1049679" cy="1233547"/>
            <a:chOff x="970509" y="4093413"/>
            <a:chExt cx="1049828" cy="1233722"/>
          </a:xfrm>
          <a:noFill/>
        </p:grpSpPr>
        <p:sp>
          <p:nvSpPr>
            <p:cNvPr id="194" name="VEHICLE TRACKING"/>
            <p:cNvSpPr>
              <a:spLocks noChangeAspect="1"/>
            </p:cNvSpPr>
            <p:nvPr/>
          </p:nvSpPr>
          <p:spPr bwMode="auto">
            <a:xfrm>
              <a:off x="970509" y="4541752"/>
              <a:ext cx="1049828" cy="785383"/>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95" name="Group 194"/>
            <p:cNvGrpSpPr/>
            <p:nvPr/>
          </p:nvGrpSpPr>
          <p:grpSpPr>
            <a:xfrm>
              <a:off x="1375400" y="4219528"/>
              <a:ext cx="240047" cy="250622"/>
              <a:chOff x="6356211" y="-986246"/>
              <a:chExt cx="322176" cy="336369"/>
            </a:xfrm>
            <a:grpFill/>
          </p:grpSpPr>
          <p:sp>
            <p:nvSpPr>
              <p:cNvPr id="197" name="Oval 196"/>
              <p:cNvSpPr/>
              <p:nvPr/>
            </p:nvSpPr>
            <p:spPr>
              <a:xfrm>
                <a:off x="6459255" y="-868963"/>
                <a:ext cx="116089" cy="116089"/>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98" name="Straight Connector 197"/>
              <p:cNvCxnSpPr/>
              <p:nvPr/>
            </p:nvCxnSpPr>
            <p:spPr>
              <a:xfrm>
                <a:off x="6517299" y="-986246"/>
                <a:ext cx="0" cy="336369"/>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356211" y="-810919"/>
                <a:ext cx="322176" cy="0"/>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425918" y="-905756"/>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a:off x="6576503" y="-909443"/>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16200000">
                <a:off x="6425918" y="-745560"/>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16200000" flipH="1">
                <a:off x="6576503" y="-749247"/>
                <a:ext cx="33337" cy="33337"/>
              </a:xfrm>
              <a:prstGeom prst="line">
                <a:avLst/>
              </a:prstGeom>
              <a:grpFill/>
              <a:ln w="9525"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Oval 142"/>
            <p:cNvSpPr/>
            <p:nvPr/>
          </p:nvSpPr>
          <p:spPr>
            <a:xfrm>
              <a:off x="994466" y="4093413"/>
              <a:ext cx="1001915" cy="500958"/>
            </a:xfrm>
            <a:custGeom>
              <a:avLst/>
              <a:gdLst>
                <a:gd name="connsiteX0" fmla="*/ 0 w 448899"/>
                <a:gd name="connsiteY0" fmla="*/ 224450 h 448899"/>
                <a:gd name="connsiteX1" fmla="*/ 224450 w 448899"/>
                <a:gd name="connsiteY1" fmla="*/ 0 h 448899"/>
                <a:gd name="connsiteX2" fmla="*/ 448900 w 448899"/>
                <a:gd name="connsiteY2" fmla="*/ 224450 h 448899"/>
                <a:gd name="connsiteX3" fmla="*/ 224450 w 448899"/>
                <a:gd name="connsiteY3" fmla="*/ 448900 h 448899"/>
                <a:gd name="connsiteX4" fmla="*/ 0 w 448899"/>
                <a:gd name="connsiteY4" fmla="*/ 224450 h 448899"/>
                <a:gd name="connsiteX0" fmla="*/ 224450 w 448900"/>
                <a:gd name="connsiteY0" fmla="*/ 448900 h 540340"/>
                <a:gd name="connsiteX1" fmla="*/ 0 w 448900"/>
                <a:gd name="connsiteY1" fmla="*/ 224450 h 540340"/>
                <a:gd name="connsiteX2" fmla="*/ 224450 w 448900"/>
                <a:gd name="connsiteY2" fmla="*/ 0 h 540340"/>
                <a:gd name="connsiteX3" fmla="*/ 448900 w 448900"/>
                <a:gd name="connsiteY3" fmla="*/ 224450 h 540340"/>
                <a:gd name="connsiteX4" fmla="*/ 315890 w 448900"/>
                <a:gd name="connsiteY4" fmla="*/ 540340 h 540340"/>
                <a:gd name="connsiteX0" fmla="*/ 224450 w 448900"/>
                <a:gd name="connsiteY0" fmla="*/ 448900 h 448900"/>
                <a:gd name="connsiteX1" fmla="*/ 0 w 448900"/>
                <a:gd name="connsiteY1" fmla="*/ 224450 h 448900"/>
                <a:gd name="connsiteX2" fmla="*/ 224450 w 448900"/>
                <a:gd name="connsiteY2" fmla="*/ 0 h 448900"/>
                <a:gd name="connsiteX3" fmla="*/ 448900 w 448900"/>
                <a:gd name="connsiteY3" fmla="*/ 224450 h 448900"/>
                <a:gd name="connsiteX0" fmla="*/ 0 w 448900"/>
                <a:gd name="connsiteY0" fmla="*/ 224450 h 224450"/>
                <a:gd name="connsiteX1" fmla="*/ 224450 w 448900"/>
                <a:gd name="connsiteY1" fmla="*/ 0 h 224450"/>
                <a:gd name="connsiteX2" fmla="*/ 448900 w 448900"/>
                <a:gd name="connsiteY2" fmla="*/ 224450 h 224450"/>
              </a:gdLst>
              <a:ahLst/>
              <a:cxnLst>
                <a:cxn ang="0">
                  <a:pos x="connsiteX0" y="connsiteY0"/>
                </a:cxn>
                <a:cxn ang="0">
                  <a:pos x="connsiteX1" y="connsiteY1"/>
                </a:cxn>
                <a:cxn ang="0">
                  <a:pos x="connsiteX2" y="connsiteY2"/>
                </a:cxn>
              </a:cxnLst>
              <a:rect l="l" t="t" r="r" b="b"/>
              <a:pathLst>
                <a:path w="448900" h="224450">
                  <a:moveTo>
                    <a:pt x="0" y="224450"/>
                  </a:moveTo>
                  <a:cubicBezTo>
                    <a:pt x="0" y="100490"/>
                    <a:pt x="100490" y="0"/>
                    <a:pt x="224450" y="0"/>
                  </a:cubicBezTo>
                  <a:cubicBezTo>
                    <a:pt x="348410" y="0"/>
                    <a:pt x="448900" y="100490"/>
                    <a:pt x="448900" y="224450"/>
                  </a:cubicBezTo>
                </a:path>
              </a:pathLst>
            </a:custGeom>
            <a:grpFill/>
            <a:ln w="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pSp>
      <p:cxnSp>
        <p:nvCxnSpPr>
          <p:cNvPr id="204" name="Straight Connector 203"/>
          <p:cNvCxnSpPr/>
          <p:nvPr/>
        </p:nvCxnSpPr>
        <p:spPr>
          <a:xfrm>
            <a:off x="1" y="2564886"/>
            <a:ext cx="5992062"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1" y="3525931"/>
            <a:ext cx="5977761"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 y="4486976"/>
            <a:ext cx="5956778"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 y="5448021"/>
            <a:ext cx="6017821"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4007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down)">
                                      <p:cBhvr>
                                        <p:cTn id="7" dur="1000"/>
                                        <p:tgtEl>
                                          <p:spTgt spid="16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wipe(down)">
                                      <p:cBhvr>
                                        <p:cTn id="10" dur="1000"/>
                                        <p:tgtEl>
                                          <p:spTgt spid="16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wipe(down)">
                                      <p:cBhvr>
                                        <p:cTn id="13" dur="1000"/>
                                        <p:tgtEl>
                                          <p:spTgt spid="16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wipe(right)">
                                      <p:cBhvr>
                                        <p:cTn id="16" dur="1000"/>
                                        <p:tgtEl>
                                          <p:spTgt spid="16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wipe(down)">
                                      <p:cBhvr>
                                        <p:cTn id="19" dur="1000"/>
                                        <p:tgtEl>
                                          <p:spTgt spid="16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wipe(down)">
                                      <p:cBhvr>
                                        <p:cTn id="22" dur="1000"/>
                                        <p:tgtEl>
                                          <p:spTgt spid="1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wipe(left)">
                                      <p:cBhvr>
                                        <p:cTn id="25" dur="1000"/>
                                        <p:tgtEl>
                                          <p:spTgt spid="164"/>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79"/>
                                        </p:tgtEl>
                                        <p:attrNameLst>
                                          <p:attrName>style.visibility</p:attrName>
                                        </p:attrNameLst>
                                      </p:cBhvr>
                                      <p:to>
                                        <p:strVal val="visible"/>
                                      </p:to>
                                    </p:set>
                                    <p:anim calcmode="lin" valueType="num">
                                      <p:cBhvr>
                                        <p:cTn id="29" dur="500" fill="hold"/>
                                        <p:tgtEl>
                                          <p:spTgt spid="179"/>
                                        </p:tgtEl>
                                        <p:attrNameLst>
                                          <p:attrName>ppt_w</p:attrName>
                                        </p:attrNameLst>
                                      </p:cBhvr>
                                      <p:tavLst>
                                        <p:tav tm="0">
                                          <p:val>
                                            <p:fltVal val="0"/>
                                          </p:val>
                                        </p:tav>
                                        <p:tav tm="100000">
                                          <p:val>
                                            <p:strVal val="#ppt_w"/>
                                          </p:val>
                                        </p:tav>
                                      </p:tavLst>
                                    </p:anim>
                                    <p:anim calcmode="lin" valueType="num">
                                      <p:cBhvr>
                                        <p:cTn id="30" dur="500" fill="hold"/>
                                        <p:tgtEl>
                                          <p:spTgt spid="179"/>
                                        </p:tgtEl>
                                        <p:attrNameLst>
                                          <p:attrName>ppt_h</p:attrName>
                                        </p:attrNameLst>
                                      </p:cBhvr>
                                      <p:tavLst>
                                        <p:tav tm="0">
                                          <p:val>
                                            <p:fltVal val="0"/>
                                          </p:val>
                                        </p:tav>
                                        <p:tav tm="100000">
                                          <p:val>
                                            <p:strVal val="#ppt_h"/>
                                          </p:val>
                                        </p:tav>
                                      </p:tavLst>
                                    </p:anim>
                                    <p:animEffect transition="in" filter="fade">
                                      <p:cBhvr>
                                        <p:cTn id="31" dur="500"/>
                                        <p:tgtEl>
                                          <p:spTgt spid="179"/>
                                        </p:tgtEl>
                                      </p:cBhvr>
                                    </p:animEffect>
                                  </p:childTnLst>
                                </p:cTn>
                              </p:par>
                              <p:par>
                                <p:cTn id="32" presetID="53" presetClass="entr" presetSubtype="16" fill="hold" nodeType="withEffect">
                                  <p:stCondLst>
                                    <p:cond delay="0"/>
                                  </p:stCondLst>
                                  <p:childTnLst>
                                    <p:set>
                                      <p:cBhvr>
                                        <p:cTn id="33" dur="1" fill="hold">
                                          <p:stCondLst>
                                            <p:cond delay="0"/>
                                          </p:stCondLst>
                                        </p:cTn>
                                        <p:tgtEl>
                                          <p:spTgt spid="193"/>
                                        </p:tgtEl>
                                        <p:attrNameLst>
                                          <p:attrName>style.visibility</p:attrName>
                                        </p:attrNameLst>
                                      </p:cBhvr>
                                      <p:to>
                                        <p:strVal val="visible"/>
                                      </p:to>
                                    </p:set>
                                    <p:anim calcmode="lin" valueType="num">
                                      <p:cBhvr>
                                        <p:cTn id="34" dur="500" fill="hold"/>
                                        <p:tgtEl>
                                          <p:spTgt spid="193"/>
                                        </p:tgtEl>
                                        <p:attrNameLst>
                                          <p:attrName>ppt_w</p:attrName>
                                        </p:attrNameLst>
                                      </p:cBhvr>
                                      <p:tavLst>
                                        <p:tav tm="0">
                                          <p:val>
                                            <p:fltVal val="0"/>
                                          </p:val>
                                        </p:tav>
                                        <p:tav tm="100000">
                                          <p:val>
                                            <p:strVal val="#ppt_w"/>
                                          </p:val>
                                        </p:tav>
                                      </p:tavLst>
                                    </p:anim>
                                    <p:anim calcmode="lin" valueType="num">
                                      <p:cBhvr>
                                        <p:cTn id="35" dur="500" fill="hold"/>
                                        <p:tgtEl>
                                          <p:spTgt spid="193"/>
                                        </p:tgtEl>
                                        <p:attrNameLst>
                                          <p:attrName>ppt_h</p:attrName>
                                        </p:attrNameLst>
                                      </p:cBhvr>
                                      <p:tavLst>
                                        <p:tav tm="0">
                                          <p:val>
                                            <p:fltVal val="0"/>
                                          </p:val>
                                        </p:tav>
                                        <p:tav tm="100000">
                                          <p:val>
                                            <p:strVal val="#ppt_h"/>
                                          </p:val>
                                        </p:tav>
                                      </p:tavLst>
                                    </p:anim>
                                    <p:animEffect transition="in" filter="fade">
                                      <p:cBhvr>
                                        <p:cTn id="36" dur="500"/>
                                        <p:tgtEl>
                                          <p:spTgt spid="193"/>
                                        </p:tgtEl>
                                      </p:cBhvr>
                                    </p:animEffect>
                                  </p:childTnLst>
                                </p:cTn>
                              </p:par>
                              <p:par>
                                <p:cTn id="37" presetID="53" presetClass="entr" presetSubtype="16" fill="hold" nodeType="withEffect">
                                  <p:stCondLst>
                                    <p:cond delay="0"/>
                                  </p:stCondLst>
                                  <p:childTnLst>
                                    <p:set>
                                      <p:cBhvr>
                                        <p:cTn id="38" dur="1" fill="hold">
                                          <p:stCondLst>
                                            <p:cond delay="0"/>
                                          </p:stCondLst>
                                        </p:cTn>
                                        <p:tgtEl>
                                          <p:spTgt spid="166"/>
                                        </p:tgtEl>
                                        <p:attrNameLst>
                                          <p:attrName>style.visibility</p:attrName>
                                        </p:attrNameLst>
                                      </p:cBhvr>
                                      <p:to>
                                        <p:strVal val="visible"/>
                                      </p:to>
                                    </p:set>
                                    <p:anim calcmode="lin" valueType="num">
                                      <p:cBhvr>
                                        <p:cTn id="39" dur="500" fill="hold"/>
                                        <p:tgtEl>
                                          <p:spTgt spid="166"/>
                                        </p:tgtEl>
                                        <p:attrNameLst>
                                          <p:attrName>ppt_w</p:attrName>
                                        </p:attrNameLst>
                                      </p:cBhvr>
                                      <p:tavLst>
                                        <p:tav tm="0">
                                          <p:val>
                                            <p:fltVal val="0"/>
                                          </p:val>
                                        </p:tav>
                                        <p:tav tm="100000">
                                          <p:val>
                                            <p:strVal val="#ppt_w"/>
                                          </p:val>
                                        </p:tav>
                                      </p:tavLst>
                                    </p:anim>
                                    <p:anim calcmode="lin" valueType="num">
                                      <p:cBhvr>
                                        <p:cTn id="40" dur="500" fill="hold"/>
                                        <p:tgtEl>
                                          <p:spTgt spid="166"/>
                                        </p:tgtEl>
                                        <p:attrNameLst>
                                          <p:attrName>ppt_h</p:attrName>
                                        </p:attrNameLst>
                                      </p:cBhvr>
                                      <p:tavLst>
                                        <p:tav tm="0">
                                          <p:val>
                                            <p:fltVal val="0"/>
                                          </p:val>
                                        </p:tav>
                                        <p:tav tm="100000">
                                          <p:val>
                                            <p:strVal val="#ppt_h"/>
                                          </p:val>
                                        </p:tav>
                                      </p:tavLst>
                                    </p:anim>
                                    <p:animEffect transition="in" filter="fade">
                                      <p:cBhvr>
                                        <p:cTn id="41"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P spid="161" grpId="0" animBg="1"/>
      <p:bldP spid="162" grpId="0" animBg="1"/>
      <p:bldP spid="163" grpId="0" animBg="1"/>
      <p:bldP spid="164" grpId="0" animBg="1"/>
      <p:bldP spid="16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IoT Hub from cloud components</a:t>
            </a:r>
          </a:p>
        </p:txBody>
      </p:sp>
      <p:grpSp>
        <p:nvGrpSpPr>
          <p:cNvPr id="3" name="Group 2"/>
          <p:cNvGrpSpPr/>
          <p:nvPr/>
        </p:nvGrpSpPr>
        <p:grpSpPr>
          <a:xfrm>
            <a:off x="269240" y="1314517"/>
            <a:ext cx="5749182" cy="3567527"/>
            <a:chOff x="274636" y="1373205"/>
            <a:chExt cx="5864465" cy="3639063"/>
          </a:xfrm>
        </p:grpSpPr>
        <p:sp>
          <p:nvSpPr>
            <p:cNvPr id="15" name="Rectangle 14"/>
            <p:cNvSpPr/>
            <p:nvPr/>
          </p:nvSpPr>
          <p:spPr>
            <a:xfrm>
              <a:off x="274636" y="1885246"/>
              <a:ext cx="5864465" cy="312702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Each hub allows multiple policies</a:t>
              </a:r>
            </a:p>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Each policy grants a set of permissions</a:t>
              </a:r>
            </a:p>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Primary and Secondary keys</a:t>
              </a:r>
            </a:p>
          </p:txBody>
        </p:sp>
        <p:sp>
          <p:nvSpPr>
            <p:cNvPr id="16" name="Rectangle 15"/>
            <p:cNvSpPr/>
            <p:nvPr/>
          </p:nvSpPr>
          <p:spPr>
            <a:xfrm>
              <a:off x="274636"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588"/>
                </a:spcBef>
                <a:defRPr/>
              </a:pPr>
              <a:r>
                <a:rPr lang="en-US" sz="1961" kern="0" dirty="0">
                  <a:solidFill>
                    <a:srgbClr val="FFFFFF"/>
                  </a:solidFill>
                  <a:latin typeface="Segoe UI Light"/>
                  <a:cs typeface="Segoe UI Semibold" panose="020B0702040204020203" pitchFamily="34" charset="0"/>
                </a:rPr>
                <a:t>Authorization policies</a:t>
              </a:r>
            </a:p>
          </p:txBody>
        </p:sp>
        <p:grpSp>
          <p:nvGrpSpPr>
            <p:cNvPr id="26" name="Group 25"/>
            <p:cNvGrpSpPr/>
            <p:nvPr/>
          </p:nvGrpSpPr>
          <p:grpSpPr>
            <a:xfrm>
              <a:off x="5607843" y="1426956"/>
              <a:ext cx="426243" cy="404538"/>
              <a:chOff x="1846785" y="1138951"/>
              <a:chExt cx="801164" cy="760368"/>
            </a:xfrm>
            <a:solidFill>
              <a:schemeClr val="bg1"/>
            </a:solidFill>
          </p:grpSpPr>
          <p:grpSp>
            <p:nvGrpSpPr>
              <p:cNvPr id="27" name="Group 26"/>
              <p:cNvGrpSpPr/>
              <p:nvPr/>
            </p:nvGrpSpPr>
            <p:grpSpPr>
              <a:xfrm>
                <a:off x="1846785" y="1138951"/>
                <a:ext cx="668010" cy="760368"/>
                <a:chOff x="2981668" y="2145564"/>
                <a:chExt cx="3235820" cy="3683194"/>
              </a:xfrm>
              <a:grpFill/>
            </p:grpSpPr>
            <p:sp>
              <p:nvSpPr>
                <p:cNvPr id="31"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2"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a:endParaRPr>
                </a:p>
              </p:txBody>
            </p:sp>
            <p:sp>
              <p:nvSpPr>
                <p:cNvPr id="33"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a:endParaRPr>
                </a:p>
              </p:txBody>
            </p:sp>
            <p:sp>
              <p:nvSpPr>
                <p:cNvPr id="34"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a:endParaRPr>
                </a:p>
              </p:txBody>
            </p:sp>
            <p:sp>
              <p:nvSpPr>
                <p:cNvPr id="35"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a:endParaRPr>
                </a:p>
              </p:txBody>
            </p:sp>
            <p:sp>
              <p:nvSpPr>
                <p:cNvPr id="36"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kern="0">
                    <a:solidFill>
                      <a:sysClr val="windowText" lastClr="000000"/>
                    </a:solidFill>
                    <a:latin typeface="Segoe UI"/>
                  </a:endParaRPr>
                </a:p>
              </p:txBody>
            </p:sp>
          </p:grpSp>
          <p:sp>
            <p:nvSpPr>
              <p:cNvPr id="28" name="Oval 27"/>
              <p:cNvSpPr/>
              <p:nvPr/>
            </p:nvSpPr>
            <p:spPr bwMode="auto">
              <a:xfrm>
                <a:off x="2352674" y="1528761"/>
                <a:ext cx="295275" cy="2952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Freeform 28"/>
              <p:cNvSpPr/>
              <p:nvPr/>
            </p:nvSpPr>
            <p:spPr>
              <a:xfrm>
                <a:off x="2367811" y="1543050"/>
                <a:ext cx="263540" cy="263540"/>
              </a:xfrm>
              <a:custGeom>
                <a:avLst/>
                <a:gdLst>
                  <a:gd name="connsiteX0" fmla="*/ 176817 w 353633"/>
                  <a:gd name="connsiteY0" fmla="*/ 27641 h 353633"/>
                  <a:gd name="connsiteX1" fmla="*/ 175914 w 353633"/>
                  <a:gd name="connsiteY1" fmla="*/ 27823 h 353633"/>
                  <a:gd name="connsiteX2" fmla="*/ 175365 w 353633"/>
                  <a:gd name="connsiteY2" fmla="*/ 27712 h 353633"/>
                  <a:gd name="connsiteX3" fmla="*/ 27727 w 353633"/>
                  <a:gd name="connsiteY3" fmla="*/ 175350 h 353633"/>
                  <a:gd name="connsiteX4" fmla="*/ 27832 w 353633"/>
                  <a:gd name="connsiteY4" fmla="*/ 175869 h 353633"/>
                  <a:gd name="connsiteX5" fmla="*/ 27641 w 353633"/>
                  <a:gd name="connsiteY5" fmla="*/ 176817 h 353633"/>
                  <a:gd name="connsiteX6" fmla="*/ 176817 w 353633"/>
                  <a:gd name="connsiteY6" fmla="*/ 325993 h 353633"/>
                  <a:gd name="connsiteX7" fmla="*/ 325993 w 353633"/>
                  <a:gd name="connsiteY7" fmla="*/ 176817 h 353633"/>
                  <a:gd name="connsiteX8" fmla="*/ 176817 w 353633"/>
                  <a:gd name="connsiteY8" fmla="*/ 27641 h 353633"/>
                  <a:gd name="connsiteX9" fmla="*/ 176817 w 353633"/>
                  <a:gd name="connsiteY9" fmla="*/ 0 h 353633"/>
                  <a:gd name="connsiteX10" fmla="*/ 353633 w 353633"/>
                  <a:gd name="connsiteY10" fmla="*/ 176817 h 353633"/>
                  <a:gd name="connsiteX11" fmla="*/ 176817 w 353633"/>
                  <a:gd name="connsiteY11" fmla="*/ 353633 h 353633"/>
                  <a:gd name="connsiteX12" fmla="*/ 0 w 353633"/>
                  <a:gd name="connsiteY12" fmla="*/ 176817 h 353633"/>
                  <a:gd name="connsiteX13" fmla="*/ 176817 w 353633"/>
                  <a:gd name="connsiteY13" fmla="*/ 0 h 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633" h="353633">
                    <a:moveTo>
                      <a:pt x="176817" y="27641"/>
                    </a:moveTo>
                    <a:lnTo>
                      <a:pt x="175914" y="27823"/>
                    </a:lnTo>
                    <a:lnTo>
                      <a:pt x="175365" y="27712"/>
                    </a:lnTo>
                    <a:cubicBezTo>
                      <a:pt x="93827" y="27712"/>
                      <a:pt x="27727" y="93812"/>
                      <a:pt x="27727" y="175350"/>
                    </a:cubicBezTo>
                    <a:lnTo>
                      <a:pt x="27832" y="175869"/>
                    </a:lnTo>
                    <a:lnTo>
                      <a:pt x="27641" y="176817"/>
                    </a:lnTo>
                    <a:cubicBezTo>
                      <a:pt x="27641" y="259204"/>
                      <a:pt x="94429" y="325993"/>
                      <a:pt x="176817" y="325993"/>
                    </a:cubicBezTo>
                    <a:cubicBezTo>
                      <a:pt x="259204" y="325993"/>
                      <a:pt x="325993" y="259204"/>
                      <a:pt x="325993" y="176817"/>
                    </a:cubicBezTo>
                    <a:cubicBezTo>
                      <a:pt x="325993" y="94429"/>
                      <a:pt x="259204" y="27641"/>
                      <a:pt x="176817" y="27641"/>
                    </a:cubicBezTo>
                    <a:close/>
                    <a:moveTo>
                      <a:pt x="176817" y="0"/>
                    </a:moveTo>
                    <a:cubicBezTo>
                      <a:pt x="274470" y="0"/>
                      <a:pt x="353633" y="79163"/>
                      <a:pt x="353633" y="176817"/>
                    </a:cubicBezTo>
                    <a:cubicBezTo>
                      <a:pt x="353633" y="274470"/>
                      <a:pt x="274470" y="353633"/>
                      <a:pt x="176817" y="353633"/>
                    </a:cubicBezTo>
                    <a:cubicBezTo>
                      <a:pt x="79163" y="353633"/>
                      <a:pt x="0" y="274470"/>
                      <a:pt x="0" y="176817"/>
                    </a:cubicBezTo>
                    <a:cubicBezTo>
                      <a:pt x="0" y="79163"/>
                      <a:pt x="79163" y="0"/>
                      <a:pt x="176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86">
                  <a:defRPr/>
                </a:pPr>
                <a:endParaRPr lang="en-US" sz="1765" kern="0">
                  <a:solidFill>
                    <a:sysClr val="windowText" lastClr="000000"/>
                  </a:solidFill>
                  <a:latin typeface="Segoe UI"/>
                </a:endParaRPr>
              </a:p>
            </p:txBody>
          </p:sp>
          <p:sp>
            <p:nvSpPr>
              <p:cNvPr id="30" name="Freeform 29"/>
              <p:cNvSpPr/>
              <p:nvPr/>
            </p:nvSpPr>
            <p:spPr>
              <a:xfrm>
                <a:off x="2429966" y="1590575"/>
                <a:ext cx="140990" cy="183457"/>
              </a:xfrm>
              <a:custGeom>
                <a:avLst/>
                <a:gdLst/>
                <a:ahLst/>
                <a:cxnLst/>
                <a:rect l="l" t="t" r="r" b="b"/>
                <a:pathLst>
                  <a:path w="958850" h="1247661">
                    <a:moveTo>
                      <a:pt x="792516" y="245638"/>
                    </a:moveTo>
                    <a:cubicBezTo>
                      <a:pt x="831104" y="242291"/>
                      <a:pt x="868920" y="242265"/>
                      <a:pt x="905411" y="245967"/>
                    </a:cubicBezTo>
                    <a:cubicBezTo>
                      <a:pt x="904187" y="404753"/>
                      <a:pt x="900700" y="588443"/>
                      <a:pt x="899849" y="741852"/>
                    </a:cubicBezTo>
                    <a:cubicBezTo>
                      <a:pt x="898917" y="861809"/>
                      <a:pt x="766317" y="1131361"/>
                      <a:pt x="476841" y="1184272"/>
                    </a:cubicBezTo>
                    <a:cubicBezTo>
                      <a:pt x="160284" y="1117354"/>
                      <a:pt x="59433" y="864797"/>
                      <a:pt x="56632" y="741852"/>
                    </a:cubicBezTo>
                    <a:cubicBezTo>
                      <a:pt x="56727" y="724512"/>
                      <a:pt x="56758" y="706849"/>
                      <a:pt x="56527" y="688929"/>
                    </a:cubicBezTo>
                    <a:cubicBezTo>
                      <a:pt x="214107" y="455439"/>
                      <a:pt x="522231" y="269078"/>
                      <a:pt x="792516" y="245638"/>
                    </a:cubicBezTo>
                    <a:close/>
                    <a:moveTo>
                      <a:pt x="459310" y="64544"/>
                    </a:moveTo>
                    <a:cubicBezTo>
                      <a:pt x="628769" y="61165"/>
                      <a:pt x="804975" y="103004"/>
                      <a:pt x="905825" y="200312"/>
                    </a:cubicBezTo>
                    <a:cubicBezTo>
                      <a:pt x="905791" y="206483"/>
                      <a:pt x="905753" y="212703"/>
                      <a:pt x="905656" y="218968"/>
                    </a:cubicBezTo>
                    <a:cubicBezTo>
                      <a:pt x="552313" y="213728"/>
                      <a:pt x="331778" y="268639"/>
                      <a:pt x="54545" y="431096"/>
                    </a:cubicBezTo>
                    <a:cubicBezTo>
                      <a:pt x="53605" y="351641"/>
                      <a:pt x="52875" y="273004"/>
                      <a:pt x="53275" y="200089"/>
                    </a:cubicBezTo>
                    <a:cubicBezTo>
                      <a:pt x="127138" y="116522"/>
                      <a:pt x="289851" y="67924"/>
                      <a:pt x="459310" y="64544"/>
                    </a:cubicBezTo>
                    <a:close/>
                    <a:moveTo>
                      <a:pt x="460320" y="30559"/>
                    </a:moveTo>
                    <a:cubicBezTo>
                      <a:pt x="278266" y="35845"/>
                      <a:pt x="102548" y="95174"/>
                      <a:pt x="29000" y="192567"/>
                    </a:cubicBezTo>
                    <a:cubicBezTo>
                      <a:pt x="28006" y="373716"/>
                      <a:pt x="30187" y="564390"/>
                      <a:pt x="29193" y="745539"/>
                    </a:cubicBezTo>
                    <a:cubicBezTo>
                      <a:pt x="32175" y="876396"/>
                      <a:pt x="139515" y="1138447"/>
                      <a:pt x="476443" y="1209671"/>
                    </a:cubicBezTo>
                    <a:cubicBezTo>
                      <a:pt x="784547" y="1153355"/>
                      <a:pt x="925680" y="900250"/>
                      <a:pt x="926674" y="745539"/>
                    </a:cubicBezTo>
                    <a:cubicBezTo>
                      <a:pt x="927667" y="566348"/>
                      <a:pt x="928662" y="371996"/>
                      <a:pt x="929655" y="192805"/>
                    </a:cubicBezTo>
                    <a:cubicBezTo>
                      <a:pt x="830764" y="74029"/>
                      <a:pt x="642374" y="25273"/>
                      <a:pt x="460320" y="30559"/>
                    </a:cubicBezTo>
                    <a:close/>
                    <a:moveTo>
                      <a:pt x="460772" y="543"/>
                    </a:moveTo>
                    <a:cubicBezTo>
                      <a:pt x="653786" y="-5932"/>
                      <a:pt x="853546" y="45141"/>
                      <a:pt x="958850" y="171619"/>
                    </a:cubicBezTo>
                    <a:cubicBezTo>
                      <a:pt x="957792" y="362429"/>
                      <a:pt x="956733" y="562623"/>
                      <a:pt x="955675" y="753433"/>
                    </a:cubicBezTo>
                    <a:cubicBezTo>
                      <a:pt x="954617" y="918176"/>
                      <a:pt x="804333" y="1187694"/>
                      <a:pt x="476250" y="1247661"/>
                    </a:cubicBezTo>
                    <a:cubicBezTo>
                      <a:pt x="117475" y="1171818"/>
                      <a:pt x="3175" y="892775"/>
                      <a:pt x="0" y="753433"/>
                    </a:cubicBezTo>
                    <a:cubicBezTo>
                      <a:pt x="1058" y="560537"/>
                      <a:pt x="2117" y="367643"/>
                      <a:pt x="3175" y="174747"/>
                    </a:cubicBezTo>
                    <a:cubicBezTo>
                      <a:pt x="81492" y="71038"/>
                      <a:pt x="267758" y="7017"/>
                      <a:pt x="460772" y="5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 name="Group 3"/>
          <p:cNvGrpSpPr/>
          <p:nvPr/>
        </p:nvGrpSpPr>
        <p:grpSpPr>
          <a:xfrm>
            <a:off x="6175587" y="1346698"/>
            <a:ext cx="5749182" cy="3567527"/>
            <a:chOff x="6299419" y="1373205"/>
            <a:chExt cx="5864465" cy="3639063"/>
          </a:xfrm>
        </p:grpSpPr>
        <p:sp>
          <p:nvSpPr>
            <p:cNvPr id="19" name="Rectangle 18"/>
            <p:cNvSpPr/>
            <p:nvPr/>
          </p:nvSpPr>
          <p:spPr>
            <a:xfrm>
              <a:off x="6299419" y="1885245"/>
              <a:ext cx="5864465" cy="3127023"/>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t"/>
            <a:lstStyle/>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Device Connect – for any component connecting as a device (e.g. send D2C, receive C2D, …)</a:t>
              </a:r>
            </a:p>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Service Connect – for back-end components (e.g. read D2C, send C2D, receive feedback/monitoring)</a:t>
              </a:r>
            </a:p>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Registry Read – for provisioning components that have to read the hub’s device identity registry</a:t>
              </a:r>
            </a:p>
            <a:p>
              <a:pPr marL="214759" lvl="1" indent="-214759" defTabSz="448193">
                <a:spcBef>
                  <a:spcPts val="588"/>
                </a:spcBef>
                <a:spcAft>
                  <a:spcPts val="196"/>
                </a:spcAft>
                <a:buFont typeface="Arial" panose="020B0604020202020204" pitchFamily="34" charset="0"/>
                <a:buChar char="•"/>
                <a:defRPr/>
              </a:pPr>
              <a:r>
                <a:rPr lang="en-US" sz="1765" kern="0" dirty="0">
                  <a:solidFill>
                    <a:srgbClr val="505050"/>
                  </a:solidFill>
                  <a:latin typeface="Segoe UI"/>
                </a:rPr>
                <a:t>Registry Write – for provisioning components that have to modify the hub’s identity registry</a:t>
              </a:r>
            </a:p>
          </p:txBody>
        </p:sp>
        <p:sp>
          <p:nvSpPr>
            <p:cNvPr id="20" name="Rectangle 19"/>
            <p:cNvSpPr/>
            <p:nvPr/>
          </p:nvSpPr>
          <p:spPr>
            <a:xfrm>
              <a:off x="6299419" y="1373205"/>
              <a:ext cx="5864465" cy="51204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642" tIns="44821" rIns="89642" bIns="44821" rtlCol="0" anchor="ctr"/>
            <a:lstStyle/>
            <a:p>
              <a:pPr defTabSz="448193">
                <a:spcBef>
                  <a:spcPts val="294"/>
                </a:spcBef>
                <a:defRPr/>
              </a:pPr>
              <a:r>
                <a:rPr lang="en-US" sz="1961" kern="0" dirty="0">
                  <a:solidFill>
                    <a:srgbClr val="FFFFFF"/>
                  </a:solidFill>
                  <a:latin typeface="Segoe UI Light"/>
                  <a:cs typeface="Segoe UI Semibold" panose="020B0702040204020203" pitchFamily="34" charset="0"/>
                </a:rPr>
                <a:t>Permissions</a:t>
              </a:r>
            </a:p>
          </p:txBody>
        </p:sp>
        <p:sp>
          <p:nvSpPr>
            <p:cNvPr id="37" name="Rounded Rectangle 50"/>
            <p:cNvSpPr/>
            <p:nvPr/>
          </p:nvSpPr>
          <p:spPr>
            <a:xfrm>
              <a:off x="11603746" y="1424614"/>
              <a:ext cx="411984" cy="409223"/>
            </a:xfrm>
            <a:custGeom>
              <a:avLst/>
              <a:gdLst>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 name="connsiteX0" fmla="*/ 510877 w 2441575"/>
                <a:gd name="connsiteY0" fmla="*/ 1703889 h 2425213"/>
                <a:gd name="connsiteX1" fmla="*/ 600865 w 2441575"/>
                <a:gd name="connsiteY1" fmla="*/ 1703889 h 2425213"/>
                <a:gd name="connsiteX2" fmla="*/ 600865 w 2441575"/>
                <a:gd name="connsiteY2" fmla="*/ 2051230 h 2425213"/>
                <a:gd name="connsiteX3" fmla="*/ 626263 w 2441575"/>
                <a:gd name="connsiteY3" fmla="*/ 2076628 h 2425213"/>
                <a:gd name="connsiteX4" fmla="*/ 1527175 w 2441575"/>
                <a:gd name="connsiteY4" fmla="*/ 2076628 h 2425213"/>
                <a:gd name="connsiteX5" fmla="*/ 1527175 w 2441575"/>
                <a:gd name="connsiteY5" fmla="*/ 2170632 h 2425213"/>
                <a:gd name="connsiteX6" fmla="*/ 620561 w 2441575"/>
                <a:gd name="connsiteY6" fmla="*/ 2170632 h 2425213"/>
                <a:gd name="connsiteX7" fmla="*/ 510877 w 2441575"/>
                <a:gd name="connsiteY7" fmla="*/ 2060948 h 2425213"/>
                <a:gd name="connsiteX8" fmla="*/ 510877 w 2441575"/>
                <a:gd name="connsiteY8" fmla="*/ 1703889 h 2425213"/>
                <a:gd name="connsiteX9" fmla="*/ 2003425 w 2441575"/>
                <a:gd name="connsiteY9" fmla="*/ 1257587 h 2425213"/>
                <a:gd name="connsiteX10" fmla="*/ 1725649 w 2441575"/>
                <a:gd name="connsiteY10" fmla="*/ 1724245 h 2425213"/>
                <a:gd name="connsiteX11" fmla="*/ 2287551 w 2441575"/>
                <a:gd name="connsiteY11" fmla="*/ 1724245 h 2425213"/>
                <a:gd name="connsiteX12" fmla="*/ 2003425 w 2441575"/>
                <a:gd name="connsiteY12" fmla="*/ 1257587 h 2425213"/>
                <a:gd name="connsiteX13" fmla="*/ 2003425 w 2441575"/>
                <a:gd name="connsiteY13" fmla="*/ 1185730 h 2425213"/>
                <a:gd name="connsiteX14" fmla="*/ 2355850 w 2441575"/>
                <a:gd name="connsiteY14" fmla="*/ 1724245 h 2425213"/>
                <a:gd name="connsiteX15" fmla="*/ 2351452 w 2441575"/>
                <a:gd name="connsiteY15" fmla="*/ 1724245 h 2425213"/>
                <a:gd name="connsiteX16" fmla="*/ 2441575 w 2441575"/>
                <a:gd name="connsiteY16" fmla="*/ 1814368 h 2425213"/>
                <a:gd name="connsiteX17" fmla="*/ 2441575 w 2441575"/>
                <a:gd name="connsiteY17" fmla="*/ 2335090 h 2425213"/>
                <a:gd name="connsiteX18" fmla="*/ 2351452 w 2441575"/>
                <a:gd name="connsiteY18" fmla="*/ 2425213 h 2425213"/>
                <a:gd name="connsiteX19" fmla="*/ 1661748 w 2441575"/>
                <a:gd name="connsiteY19" fmla="*/ 2425213 h 2425213"/>
                <a:gd name="connsiteX20" fmla="*/ 1571625 w 2441575"/>
                <a:gd name="connsiteY20" fmla="*/ 2335090 h 2425213"/>
                <a:gd name="connsiteX21" fmla="*/ 1571625 w 2441575"/>
                <a:gd name="connsiteY21" fmla="*/ 1814368 h 2425213"/>
                <a:gd name="connsiteX22" fmla="*/ 1661748 w 2441575"/>
                <a:gd name="connsiteY22" fmla="*/ 1724245 h 2425213"/>
                <a:gd name="connsiteX23" fmla="*/ 1657350 w 2441575"/>
                <a:gd name="connsiteY23" fmla="*/ 1724245 h 2425213"/>
                <a:gd name="connsiteX24" fmla="*/ 2003425 w 2441575"/>
                <a:gd name="connsiteY24" fmla="*/ 1185730 h 2425213"/>
                <a:gd name="connsiteX25" fmla="*/ 451231 w 2441575"/>
                <a:gd name="connsiteY25" fmla="*/ 531678 h 2425213"/>
                <a:gd name="connsiteX26" fmla="*/ 767969 w 2441575"/>
                <a:gd name="connsiteY26" fmla="*/ 531678 h 2425213"/>
                <a:gd name="connsiteX27" fmla="*/ 873125 w 2441575"/>
                <a:gd name="connsiteY27" fmla="*/ 636834 h 2425213"/>
                <a:gd name="connsiteX28" fmla="*/ 779604 w 2441575"/>
                <a:gd name="connsiteY28" fmla="*/ 739614 h 2425213"/>
                <a:gd name="connsiteX29" fmla="*/ 621507 w 2441575"/>
                <a:gd name="connsiteY29" fmla="*/ 739614 h 2425213"/>
                <a:gd name="connsiteX30" fmla="*/ 621507 w 2441575"/>
                <a:gd name="connsiteY30" fmla="*/ 757902 h 2425213"/>
                <a:gd name="connsiteX31" fmla="*/ 1324377 w 2441575"/>
                <a:gd name="connsiteY31" fmla="*/ 757902 h 2425213"/>
                <a:gd name="connsiteX32" fmla="*/ 1425575 w 2441575"/>
                <a:gd name="connsiteY32" fmla="*/ 862259 h 2425213"/>
                <a:gd name="connsiteX33" fmla="*/ 1320419 w 2441575"/>
                <a:gd name="connsiteY33" fmla="*/ 967415 h 2425213"/>
                <a:gd name="connsiteX34" fmla="*/ 873125 w 2441575"/>
                <a:gd name="connsiteY34" fmla="*/ 967415 h 2425213"/>
                <a:gd name="connsiteX35" fmla="*/ 873125 w 2441575"/>
                <a:gd name="connsiteY35" fmla="*/ 982528 h 2425213"/>
                <a:gd name="connsiteX36" fmla="*/ 1453769 w 2441575"/>
                <a:gd name="connsiteY36" fmla="*/ 982528 h 2425213"/>
                <a:gd name="connsiteX37" fmla="*/ 1558925 w 2441575"/>
                <a:gd name="connsiteY37" fmla="*/ 1087684 h 2425213"/>
                <a:gd name="connsiteX38" fmla="*/ 1453769 w 2441575"/>
                <a:gd name="connsiteY38" fmla="*/ 1192840 h 2425213"/>
                <a:gd name="connsiteX39" fmla="*/ 873125 w 2441575"/>
                <a:gd name="connsiteY39" fmla="*/ 1192840 h 2425213"/>
                <a:gd name="connsiteX40" fmla="*/ 873125 w 2441575"/>
                <a:gd name="connsiteY40" fmla="*/ 1207953 h 2425213"/>
                <a:gd name="connsiteX41" fmla="*/ 1383769 w 2441575"/>
                <a:gd name="connsiteY41" fmla="*/ 1207953 h 2425213"/>
                <a:gd name="connsiteX42" fmla="*/ 1488925 w 2441575"/>
                <a:gd name="connsiteY42" fmla="*/ 1313109 h 2425213"/>
                <a:gd name="connsiteX43" fmla="*/ 1383769 w 2441575"/>
                <a:gd name="connsiteY43" fmla="*/ 1418265 h 2425213"/>
                <a:gd name="connsiteX44" fmla="*/ 873125 w 2441575"/>
                <a:gd name="connsiteY44" fmla="*/ 1418265 h 2425213"/>
                <a:gd name="connsiteX45" fmla="*/ 873125 w 2441575"/>
                <a:gd name="connsiteY45" fmla="*/ 1433377 h 2425213"/>
                <a:gd name="connsiteX46" fmla="*/ 1191147 w 2441575"/>
                <a:gd name="connsiteY46" fmla="*/ 1433377 h 2425213"/>
                <a:gd name="connsiteX47" fmla="*/ 1296303 w 2441575"/>
                <a:gd name="connsiteY47" fmla="*/ 1538533 h 2425213"/>
                <a:gd name="connsiteX48" fmla="*/ 1191147 w 2441575"/>
                <a:gd name="connsiteY48" fmla="*/ 1643689 h 2425213"/>
                <a:gd name="connsiteX49" fmla="*/ 727601 w 2441575"/>
                <a:gd name="connsiteY49" fmla="*/ 1643689 h 2425213"/>
                <a:gd name="connsiteX50" fmla="*/ 184531 w 2441575"/>
                <a:gd name="connsiteY50" fmla="*/ 1643689 h 2425213"/>
                <a:gd name="connsiteX51" fmla="*/ 145524 w 2441575"/>
                <a:gd name="connsiteY51" fmla="*/ 1643689 h 2425213"/>
                <a:gd name="connsiteX52" fmla="*/ 0 w 2441575"/>
                <a:gd name="connsiteY52" fmla="*/ 1498165 h 2425213"/>
                <a:gd name="connsiteX53" fmla="*/ 0 w 2441575"/>
                <a:gd name="connsiteY53" fmla="*/ 874813 h 2425213"/>
                <a:gd name="connsiteX54" fmla="*/ 139174 w 2441575"/>
                <a:gd name="connsiteY54" fmla="*/ 672139 h 2425213"/>
                <a:gd name="connsiteX55" fmla="*/ 451231 w 2441575"/>
                <a:gd name="connsiteY55" fmla="*/ 531678 h 2425213"/>
                <a:gd name="connsiteX56" fmla="*/ 620561 w 2441575"/>
                <a:gd name="connsiteY56" fmla="*/ 0 h 2425213"/>
                <a:gd name="connsiteX57" fmla="*/ 1879617 w 2441575"/>
                <a:gd name="connsiteY57" fmla="*/ 0 h 2425213"/>
                <a:gd name="connsiteX58" fmla="*/ 1989301 w 2441575"/>
                <a:gd name="connsiteY58" fmla="*/ 109684 h 2425213"/>
                <a:gd name="connsiteX59" fmla="*/ 1989301 w 2441575"/>
                <a:gd name="connsiteY59" fmla="*/ 1142466 h 2425213"/>
                <a:gd name="connsiteX60" fmla="*/ 1899313 w 2441575"/>
                <a:gd name="connsiteY60" fmla="*/ 1142466 h 2425213"/>
                <a:gd name="connsiteX61" fmla="*/ 1899313 w 2441575"/>
                <a:gd name="connsiteY61" fmla="*/ 119402 h 2425213"/>
                <a:gd name="connsiteX62" fmla="*/ 1873915 w 2441575"/>
                <a:gd name="connsiteY62" fmla="*/ 94004 h 2425213"/>
                <a:gd name="connsiteX63" fmla="*/ 626263 w 2441575"/>
                <a:gd name="connsiteY63" fmla="*/ 94004 h 2425213"/>
                <a:gd name="connsiteX64" fmla="*/ 600865 w 2441575"/>
                <a:gd name="connsiteY64" fmla="*/ 119402 h 2425213"/>
                <a:gd name="connsiteX65" fmla="*/ 600865 w 2441575"/>
                <a:gd name="connsiteY65" fmla="*/ 485703 h 2425213"/>
                <a:gd name="connsiteX66" fmla="*/ 510877 w 2441575"/>
                <a:gd name="connsiteY66" fmla="*/ 485703 h 2425213"/>
                <a:gd name="connsiteX67" fmla="*/ 510877 w 2441575"/>
                <a:gd name="connsiteY67" fmla="*/ 109684 h 2425213"/>
                <a:gd name="connsiteX68" fmla="*/ 620561 w 2441575"/>
                <a:gd name="connsiteY68" fmla="*/ 0 h 24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41575" h="2425213">
                  <a:moveTo>
                    <a:pt x="510877" y="1703889"/>
                  </a:moveTo>
                  <a:lnTo>
                    <a:pt x="600865" y="1703889"/>
                  </a:lnTo>
                  <a:lnTo>
                    <a:pt x="600865" y="2051230"/>
                  </a:lnTo>
                  <a:cubicBezTo>
                    <a:pt x="600865" y="2065257"/>
                    <a:pt x="612236" y="2076628"/>
                    <a:pt x="626263" y="2076628"/>
                  </a:cubicBezTo>
                  <a:lnTo>
                    <a:pt x="1527175" y="2076628"/>
                  </a:lnTo>
                  <a:lnTo>
                    <a:pt x="1527175" y="2170632"/>
                  </a:lnTo>
                  <a:lnTo>
                    <a:pt x="620561" y="2170632"/>
                  </a:lnTo>
                  <a:cubicBezTo>
                    <a:pt x="559984" y="2170632"/>
                    <a:pt x="510877" y="2121525"/>
                    <a:pt x="510877" y="2060948"/>
                  </a:cubicBezTo>
                  <a:lnTo>
                    <a:pt x="510877" y="1703889"/>
                  </a:lnTo>
                  <a:close/>
                  <a:moveTo>
                    <a:pt x="2003425" y="1257587"/>
                  </a:moveTo>
                  <a:cubicBezTo>
                    <a:pt x="1817037" y="1257587"/>
                    <a:pt x="1727147" y="1429173"/>
                    <a:pt x="1725649" y="1724245"/>
                  </a:cubicBezTo>
                  <a:lnTo>
                    <a:pt x="2287551" y="1724245"/>
                  </a:lnTo>
                  <a:cubicBezTo>
                    <a:pt x="2286053" y="1443592"/>
                    <a:pt x="2189813" y="1257587"/>
                    <a:pt x="2003425" y="1257587"/>
                  </a:cubicBezTo>
                  <a:close/>
                  <a:moveTo>
                    <a:pt x="2003425" y="1185730"/>
                  </a:moveTo>
                  <a:cubicBezTo>
                    <a:pt x="2232814" y="1185731"/>
                    <a:pt x="2357478" y="1400009"/>
                    <a:pt x="2355850" y="1724245"/>
                  </a:cubicBezTo>
                  <a:lnTo>
                    <a:pt x="2351452" y="1724245"/>
                  </a:lnTo>
                  <a:cubicBezTo>
                    <a:pt x="2401226" y="1724245"/>
                    <a:pt x="2441575" y="1764594"/>
                    <a:pt x="2441575" y="1814368"/>
                  </a:cubicBezTo>
                  <a:lnTo>
                    <a:pt x="2441575" y="2335090"/>
                  </a:lnTo>
                  <a:cubicBezTo>
                    <a:pt x="2441575" y="2384864"/>
                    <a:pt x="2401226" y="2425213"/>
                    <a:pt x="2351452" y="2425213"/>
                  </a:cubicBezTo>
                  <a:lnTo>
                    <a:pt x="1661748" y="2425213"/>
                  </a:lnTo>
                  <a:cubicBezTo>
                    <a:pt x="1611974" y="2425213"/>
                    <a:pt x="1571625" y="2384864"/>
                    <a:pt x="1571625" y="2335090"/>
                  </a:cubicBezTo>
                  <a:lnTo>
                    <a:pt x="1571625" y="1814368"/>
                  </a:lnTo>
                  <a:cubicBezTo>
                    <a:pt x="1571625" y="1764594"/>
                    <a:pt x="1611974" y="1724245"/>
                    <a:pt x="1661748" y="1724245"/>
                  </a:cubicBezTo>
                  <a:lnTo>
                    <a:pt x="1657350" y="1724245"/>
                  </a:lnTo>
                  <a:cubicBezTo>
                    <a:pt x="1658897" y="1420195"/>
                    <a:pt x="1774036" y="1185729"/>
                    <a:pt x="2003425" y="1185730"/>
                  </a:cubicBezTo>
                  <a:close/>
                  <a:moveTo>
                    <a:pt x="451231" y="531678"/>
                  </a:moveTo>
                  <a:lnTo>
                    <a:pt x="767969" y="531678"/>
                  </a:lnTo>
                  <a:cubicBezTo>
                    <a:pt x="826045" y="531678"/>
                    <a:pt x="873125" y="578758"/>
                    <a:pt x="873125" y="636834"/>
                  </a:cubicBezTo>
                  <a:cubicBezTo>
                    <a:pt x="873125" y="690915"/>
                    <a:pt x="832301" y="735460"/>
                    <a:pt x="779604" y="739614"/>
                  </a:cubicBezTo>
                  <a:lnTo>
                    <a:pt x="621507" y="739614"/>
                  </a:lnTo>
                  <a:lnTo>
                    <a:pt x="621507" y="757902"/>
                  </a:lnTo>
                  <a:lnTo>
                    <a:pt x="1324377" y="757902"/>
                  </a:lnTo>
                  <a:cubicBezTo>
                    <a:pt x="1380633" y="759272"/>
                    <a:pt x="1425575" y="805517"/>
                    <a:pt x="1425575" y="862259"/>
                  </a:cubicBezTo>
                  <a:cubicBezTo>
                    <a:pt x="1425575" y="920335"/>
                    <a:pt x="1378495" y="967415"/>
                    <a:pt x="1320419" y="967415"/>
                  </a:cubicBezTo>
                  <a:lnTo>
                    <a:pt x="873125" y="967415"/>
                  </a:lnTo>
                  <a:lnTo>
                    <a:pt x="873125" y="982528"/>
                  </a:lnTo>
                  <a:lnTo>
                    <a:pt x="1453769" y="982528"/>
                  </a:lnTo>
                  <a:cubicBezTo>
                    <a:pt x="1511845" y="982528"/>
                    <a:pt x="1558925" y="1029608"/>
                    <a:pt x="1558925" y="1087684"/>
                  </a:cubicBezTo>
                  <a:cubicBezTo>
                    <a:pt x="1558925" y="1145760"/>
                    <a:pt x="1511845" y="1192840"/>
                    <a:pt x="1453769" y="1192840"/>
                  </a:cubicBezTo>
                  <a:lnTo>
                    <a:pt x="873125" y="1192840"/>
                  </a:lnTo>
                  <a:lnTo>
                    <a:pt x="873125" y="1207953"/>
                  </a:lnTo>
                  <a:lnTo>
                    <a:pt x="1383769" y="1207953"/>
                  </a:lnTo>
                  <a:cubicBezTo>
                    <a:pt x="1441845" y="1207953"/>
                    <a:pt x="1488925" y="1255033"/>
                    <a:pt x="1488925" y="1313109"/>
                  </a:cubicBezTo>
                  <a:cubicBezTo>
                    <a:pt x="1488925" y="1371185"/>
                    <a:pt x="1441845" y="1418265"/>
                    <a:pt x="1383769" y="1418265"/>
                  </a:cubicBezTo>
                  <a:lnTo>
                    <a:pt x="873125" y="1418265"/>
                  </a:lnTo>
                  <a:lnTo>
                    <a:pt x="873125" y="1433377"/>
                  </a:lnTo>
                  <a:lnTo>
                    <a:pt x="1191147" y="1433377"/>
                  </a:lnTo>
                  <a:cubicBezTo>
                    <a:pt x="1249223" y="1433377"/>
                    <a:pt x="1296303" y="1480457"/>
                    <a:pt x="1296303" y="1538533"/>
                  </a:cubicBezTo>
                  <a:cubicBezTo>
                    <a:pt x="1296303" y="1596609"/>
                    <a:pt x="1249223" y="1643689"/>
                    <a:pt x="1191147" y="1643689"/>
                  </a:cubicBezTo>
                  <a:lnTo>
                    <a:pt x="727601" y="1643689"/>
                  </a:lnTo>
                  <a:lnTo>
                    <a:pt x="184531" y="1643689"/>
                  </a:lnTo>
                  <a:lnTo>
                    <a:pt x="145524" y="1643689"/>
                  </a:lnTo>
                  <a:cubicBezTo>
                    <a:pt x="65153" y="1643689"/>
                    <a:pt x="0" y="1578536"/>
                    <a:pt x="0" y="1498165"/>
                  </a:cubicBezTo>
                  <a:lnTo>
                    <a:pt x="0" y="874813"/>
                  </a:lnTo>
                  <a:cubicBezTo>
                    <a:pt x="0" y="794442"/>
                    <a:pt x="33403" y="748339"/>
                    <a:pt x="139174" y="672139"/>
                  </a:cubicBezTo>
                  <a:cubicBezTo>
                    <a:pt x="260126" y="606269"/>
                    <a:pt x="385842" y="531666"/>
                    <a:pt x="451231" y="531678"/>
                  </a:cubicBezTo>
                  <a:close/>
                  <a:moveTo>
                    <a:pt x="620561" y="0"/>
                  </a:moveTo>
                  <a:lnTo>
                    <a:pt x="1879617" y="0"/>
                  </a:lnTo>
                  <a:cubicBezTo>
                    <a:pt x="1940194" y="0"/>
                    <a:pt x="1989301" y="49107"/>
                    <a:pt x="1989301" y="109684"/>
                  </a:cubicBezTo>
                  <a:lnTo>
                    <a:pt x="1989301" y="1142466"/>
                  </a:lnTo>
                  <a:lnTo>
                    <a:pt x="1899313" y="1142466"/>
                  </a:lnTo>
                  <a:lnTo>
                    <a:pt x="1899313" y="119402"/>
                  </a:lnTo>
                  <a:cubicBezTo>
                    <a:pt x="1899313" y="105375"/>
                    <a:pt x="1887942" y="94004"/>
                    <a:pt x="1873915" y="94004"/>
                  </a:cubicBezTo>
                  <a:lnTo>
                    <a:pt x="626263" y="94004"/>
                  </a:lnTo>
                  <a:cubicBezTo>
                    <a:pt x="612236" y="94004"/>
                    <a:pt x="600865" y="105375"/>
                    <a:pt x="600865" y="119402"/>
                  </a:cubicBezTo>
                  <a:lnTo>
                    <a:pt x="600865" y="485703"/>
                  </a:lnTo>
                  <a:lnTo>
                    <a:pt x="510877" y="485703"/>
                  </a:lnTo>
                  <a:lnTo>
                    <a:pt x="510877" y="109684"/>
                  </a:lnTo>
                  <a:cubicBezTo>
                    <a:pt x="510877" y="49107"/>
                    <a:pt x="559984" y="0"/>
                    <a:pt x="62056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896386">
                <a:defRPr/>
              </a:pPr>
              <a:endParaRPr lang="en-US" sz="1176" kern="0" dirty="0" err="1">
                <a:solidFill>
                  <a:sysClr val="windowText" lastClr="000000"/>
                </a:solidFill>
                <a:latin typeface="Segoe UI"/>
              </a:endParaRPr>
            </a:p>
          </p:txBody>
        </p:sp>
      </p:grpSp>
    </p:spTree>
    <p:extLst>
      <p:ext uri="{BB962C8B-B14F-4D97-AF65-F5344CB8AC3E}">
        <p14:creationId xmlns:p14="http://schemas.microsoft.com/office/powerpoint/2010/main" val="207543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Microsoft Azure IoT  </a:t>
            </a:r>
            <a:br>
              <a:rPr lang="en-US" sz="4000" dirty="0"/>
            </a:br>
            <a:br>
              <a:rPr lang="en-US" sz="4000" dirty="0"/>
            </a:br>
            <a:r>
              <a:rPr lang="en-US" sz="2800" dirty="0">
                <a:latin typeface="+mn-lt"/>
              </a:rPr>
              <a:t>Technical Scenario: </a:t>
            </a:r>
            <a:br>
              <a:rPr lang="en-US" sz="2800" dirty="0">
                <a:latin typeface="+mn-lt"/>
              </a:rPr>
            </a:br>
            <a:br>
              <a:rPr lang="en-US" sz="2800" dirty="0">
                <a:latin typeface="+mn-lt"/>
              </a:rPr>
            </a:br>
            <a:r>
              <a:rPr lang="en-US" sz="4400" b="1" kern="0" dirty="0">
                <a:solidFill>
                  <a:schemeClr val="accent5">
                    <a:lumMod val="10000"/>
                    <a:lumOff val="90000"/>
                  </a:schemeClr>
                </a:solidFill>
                <a:latin typeface="Segoe UI Light" panose="020B0502040204020203" pitchFamily="34" charset="0"/>
                <a:cs typeface="Segoe UI Light" panose="020B0502040204020203" pitchFamily="34" charset="0"/>
              </a:rPr>
              <a:t>Create Custom Architectures for Your IoT Scenarios</a:t>
            </a:r>
            <a:br>
              <a:rPr lang="en-US" sz="5400" dirty="0">
                <a:solidFill>
                  <a:schemeClr val="accent5">
                    <a:lumMod val="10000"/>
                    <a:lumOff val="90000"/>
                  </a:schemeClr>
                </a:solidFill>
              </a:rPr>
            </a:br>
            <a:endParaRPr lang="en-US" sz="3200" dirty="0">
              <a:solidFill>
                <a:schemeClr val="accent5">
                  <a:lumMod val="10000"/>
                  <a:lumOff val="90000"/>
                </a:schemeClr>
              </a:solidFill>
              <a:latin typeface="+mn-lt"/>
            </a:endParaRPr>
          </a:p>
        </p:txBody>
      </p:sp>
    </p:spTree>
    <p:extLst>
      <p:ext uri="{BB962C8B-B14F-4D97-AF65-F5344CB8AC3E}">
        <p14:creationId xmlns:p14="http://schemas.microsoft.com/office/powerpoint/2010/main" val="367676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latin typeface="Segoe UI Light" panose="020B0502040204020203" pitchFamily="34" charset="0"/>
                <a:cs typeface="Segoe UI Light" panose="020B0502040204020203" pitchFamily="34" charset="0"/>
              </a:rPr>
              <a:t>Elements of Azure IoT Suite </a:t>
            </a: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 typeface="+mj-lt"/>
              <a:buAutoNum type="arabicPeriod"/>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Connect and Manage Devices &amp; Gateways</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Gateway &amp; Devices</a:t>
            </a: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Preconfigured solutions</a:t>
            </a: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Connect and control</a:t>
            </a: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26" name="Rectangle 25"/>
          <p:cNvSpPr/>
          <p:nvPr/>
        </p:nvSpPr>
        <p:spPr bwMode="auto">
          <a:xfrm>
            <a:off x="4161300" y="1353966"/>
            <a:ext cx="3809741" cy="7865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157"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2. Analyze streaming data  </a:t>
            </a: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Real time analytics</a:t>
            </a: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21" name="TextBox 20"/>
          <p:cNvSpPr txBox="1"/>
          <p:nvPr/>
        </p:nvSpPr>
        <p:spPr>
          <a:xfrm>
            <a:off x="4161300" y="3954174"/>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Predictive analytics*</a:t>
            </a:r>
          </a:p>
        </p:txBody>
      </p:sp>
      <p:grpSp>
        <p:nvGrpSpPr>
          <p:cNvPr id="46" name="Group 45"/>
          <p:cNvGrpSpPr/>
          <p:nvPr/>
        </p:nvGrpSpPr>
        <p:grpSpPr>
          <a:xfrm>
            <a:off x="4438033" y="4097602"/>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grpSp>
      <p:sp>
        <p:nvSpPr>
          <p:cNvPr id="22" name="TextBox 21"/>
          <p:cNvSpPr txBox="1"/>
          <p:nvPr/>
        </p:nvSpPr>
        <p:spPr>
          <a:xfrm>
            <a:off x="4161300" y="3091517"/>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Data visualization</a:t>
            </a:r>
          </a:p>
        </p:txBody>
      </p:sp>
      <p:grpSp>
        <p:nvGrpSpPr>
          <p:cNvPr id="49" name="Group 48"/>
          <p:cNvGrpSpPr/>
          <p:nvPr/>
        </p:nvGrpSpPr>
        <p:grpSpPr>
          <a:xfrm>
            <a:off x="4405119" y="3234945"/>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7" name="Rectangle 26"/>
          <p:cNvSpPr/>
          <p:nvPr/>
        </p:nvSpPr>
        <p:spPr bwMode="auto">
          <a:xfrm>
            <a:off x="8163673" y="1353966"/>
            <a:ext cx="3730991" cy="7865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3. Integrate into business systems</a:t>
            </a: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Workflow integration</a:t>
            </a:r>
          </a:p>
        </p:txBody>
      </p:sp>
      <p:grpSp>
        <p:nvGrpSpPr>
          <p:cNvPr id="57" name="Group 56"/>
          <p:cNvGrpSpPr/>
          <p:nvPr/>
        </p:nvGrpSpPr>
        <p:grpSpPr>
          <a:xfrm>
            <a:off x="8388277" y="2392634"/>
            <a:ext cx="519926" cy="519926"/>
            <a:chOff x="6827893" y="1397182"/>
            <a:chExt cx="4289737" cy="4332363"/>
          </a:xfrm>
          <a:solidFill>
            <a:schemeClr val="accent4"/>
          </a:solidFill>
        </p:grpSpPr>
        <p:sp>
          <p:nvSpPr>
            <p:cNvPr id="58" name="Oval 57"/>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grp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Push and broadcast notifications</a:t>
            </a:r>
          </a:p>
        </p:txBody>
      </p:sp>
      <p:grpSp>
        <p:nvGrpSpPr>
          <p:cNvPr id="60" name="Group 59"/>
          <p:cNvGrpSpPr/>
          <p:nvPr/>
        </p:nvGrpSpPr>
        <p:grpSpPr>
          <a:xfrm>
            <a:off x="8358396" y="3270334"/>
            <a:ext cx="519926" cy="519926"/>
            <a:chOff x="6827893" y="1397182"/>
            <a:chExt cx="4289737" cy="4332363"/>
          </a:xfrm>
          <a:solidFill>
            <a:schemeClr val="accent4"/>
          </a:solidFill>
        </p:grpSpPr>
        <p:sp>
          <p:nvSpPr>
            <p:cNvPr id="61" name="Oval 60"/>
            <p:cNvSpPr/>
            <p:nvPr/>
          </p:nvSpPr>
          <p:spPr>
            <a:xfrm>
              <a:off x="6827893" y="1397182"/>
              <a:ext cx="4289737" cy="43323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a:grpFill/>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ID and access management</a:t>
            </a: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52" b="0" i="0" u="none" strike="noStrike" kern="1200" cap="none" spc="0" normalizeH="0" baseline="0" noProof="0" dirty="0" err="1">
                <a:ln>
                  <a:noFill/>
                </a:ln>
                <a:solidFill>
                  <a:prstClr val="white"/>
                </a:solidFill>
                <a:effectLst/>
                <a:uLnTx/>
                <a:uFillTx/>
                <a:latin typeface="Segoe UI"/>
                <a:ea typeface="+mn-ea"/>
                <a:cs typeface="+mn-cs"/>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4. </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Secure IoT Infrastructure</a:t>
            </a: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973" y="5094281"/>
            <a:ext cx="459943" cy="45994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280866" y="5787873"/>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marR="0" lvl="0" indent="-179277" algn="l" defTabSz="914225"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5. </a:t>
            </a:r>
            <a:r>
              <a:rPr kumimoji="0" lang="en-US" sz="2353" b="0" i="0" u="none" strike="noStrike" kern="1200" cap="none" spc="0" normalizeH="0" baseline="0" noProof="0" dirty="0">
                <a:ln>
                  <a:noFill/>
                </a:ln>
                <a:solidFill>
                  <a:srgbClr val="FFFFFF"/>
                </a:solidFill>
                <a:effectLst/>
                <a:uLnTx/>
                <a:uFillTx/>
                <a:latin typeface="Segoe UI Light"/>
                <a:ea typeface="+mn-ea"/>
                <a:cs typeface="+mn-cs"/>
              </a:rPr>
              <a:t>Customize IoT Architecture</a:t>
            </a:r>
          </a:p>
        </p:txBody>
      </p:sp>
      <p:sp>
        <p:nvSpPr>
          <p:cNvPr id="2" name="TextBox 1"/>
          <p:cNvSpPr txBox="1"/>
          <p:nvPr/>
        </p:nvSpPr>
        <p:spPr>
          <a:xfrm>
            <a:off x="389455" y="6437145"/>
            <a:ext cx="4019305" cy="3639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Light"/>
                <a:ea typeface="+mn-ea"/>
                <a:cs typeface="+mn-cs"/>
              </a:rPr>
              <a:t>* Only applies to Predictive Maintenance</a:t>
            </a:r>
          </a:p>
        </p:txBody>
      </p:sp>
      <p:sp>
        <p:nvSpPr>
          <p:cNvPr id="70" name="Rectangle 69"/>
          <p:cNvSpPr/>
          <p:nvPr/>
        </p:nvSpPr>
        <p:spPr bwMode="auto">
          <a:xfrm>
            <a:off x="259003" y="1350587"/>
            <a:ext cx="11635661" cy="4319598"/>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691640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r>
              <a:rPr lang="en-US" dirty="0">
                <a:solidFill>
                  <a:schemeClr val="tx1">
                    <a:lumMod val="50000"/>
                  </a:schemeClr>
                </a:solidFill>
              </a:rPr>
              <a:t>IoT architecture challenges</a:t>
            </a:r>
          </a:p>
        </p:txBody>
      </p:sp>
      <p:sp>
        <p:nvSpPr>
          <p:cNvPr id="4" name="Text Placeholder 3"/>
          <p:cNvSpPr txBox="1">
            <a:spLocks/>
          </p:cNvSpPr>
          <p:nvPr/>
        </p:nvSpPr>
        <p:spPr>
          <a:xfrm>
            <a:off x="403091" y="1232899"/>
            <a:ext cx="8269305" cy="490595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Network and protocol</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Security, Privacy and Trust</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Heterogeneity</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Serialization</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Streaming Throughput</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Cost</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Data Volume</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Auto-discovery</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2C6"/>
                </a:solidFill>
                <a:effectLst/>
                <a:uLnTx/>
                <a:uFillTx/>
                <a:latin typeface="Segoe UI Light"/>
                <a:ea typeface="+mn-ea"/>
                <a:cs typeface="+mn-cs"/>
              </a:rPr>
              <a:t>Legacy and fragmentation</a:t>
            </a:r>
          </a:p>
        </p:txBody>
      </p:sp>
    </p:spTree>
    <p:extLst>
      <p:ext uri="{BB962C8B-B14F-4D97-AF65-F5344CB8AC3E}">
        <p14:creationId xmlns:p14="http://schemas.microsoft.com/office/powerpoint/2010/main" val="7526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Autofit/>
          </a:bodyPr>
          <a:lstStyle/>
          <a:p>
            <a:r>
              <a:rPr lang="en-US" dirty="0">
                <a:solidFill>
                  <a:schemeClr val="tx1">
                    <a:lumMod val="50000"/>
                  </a:schemeClr>
                </a:solidFill>
              </a:rPr>
              <a:t>IoT architecture characteristics/variables</a:t>
            </a:r>
          </a:p>
        </p:txBody>
      </p:sp>
      <p:sp>
        <p:nvSpPr>
          <p:cNvPr id="4" name="Text Placeholder 3"/>
          <p:cNvSpPr txBox="1">
            <a:spLocks/>
          </p:cNvSpPr>
          <p:nvPr/>
        </p:nvSpPr>
        <p:spPr>
          <a:xfrm>
            <a:off x="394114" y="1232899"/>
            <a:ext cx="9567821" cy="436427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Message Type</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Message Speed</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Segoe UI" panose="020B0502040204020203" pitchFamily="34" charset="0"/>
              </a:rPr>
              <a:t>Message Frequency</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Device Volume</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Message Volume</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Connectivity Level</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mn-cs"/>
              </a:rPr>
              <a:t>Data structure</a:t>
            </a:r>
          </a:p>
          <a:p>
            <a:pPr marL="457200" marR="0" lvl="0" indent="-457200" algn="l" defTabSz="932742" rtl="0" eaLnBrk="1" fontAlgn="auto" latinLnBrk="0" hangingPunct="1">
              <a:lnSpc>
                <a:spcPct val="90000"/>
              </a:lnSpc>
              <a:spcBef>
                <a:spcPts val="1200"/>
              </a:spcBef>
              <a:spcAft>
                <a:spcPts val="0"/>
              </a:spcAft>
              <a:buClr>
                <a:srgbClr val="0072C6"/>
              </a:buClr>
              <a:buSzPct val="90000"/>
              <a:buFont typeface="Wingdings" panose="05000000000000000000" pitchFamily="2" charset="2"/>
              <a:buChar char="q"/>
              <a:tabLst/>
              <a:defRPr/>
            </a:pPr>
            <a:r>
              <a:rPr kumimoji="0" lang="en-US" sz="2800" b="0" i="0" u="none" strike="noStrike" kern="1200" cap="none" spc="0" normalizeH="0" baseline="0" noProof="0" dirty="0">
                <a:ln>
                  <a:noFill/>
                </a:ln>
                <a:solidFill>
                  <a:srgbClr val="0070C0"/>
                </a:solidFill>
                <a:effectLst/>
                <a:uLnTx/>
                <a:uFillTx/>
                <a:latin typeface="Segoe UI Light"/>
                <a:ea typeface="+mn-ea"/>
                <a:cs typeface="Segoe UI" panose="020B0502040204020203" pitchFamily="34" charset="0"/>
              </a:rPr>
              <a:t>Communication direction</a:t>
            </a:r>
            <a:endParaRPr kumimoji="0" lang="en-US" sz="28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41716075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IoT real-life use cases and scenarios</a:t>
            </a:r>
          </a:p>
        </p:txBody>
      </p:sp>
      <p:graphicFrame>
        <p:nvGraphicFramePr>
          <p:cNvPr id="7" name="Content Placeholder 6"/>
          <p:cNvGraphicFramePr>
            <a:graphicFrameLocks noGrp="1"/>
          </p:cNvGraphicFramePr>
          <p:nvPr>
            <p:ph idx="4294967295"/>
            <p:extLst/>
          </p:nvPr>
        </p:nvGraphicFramePr>
        <p:xfrm>
          <a:off x="772160" y="1025525"/>
          <a:ext cx="10838941" cy="5746465"/>
        </p:xfrm>
        <a:graphic>
          <a:graphicData uri="http://schemas.openxmlformats.org/drawingml/2006/table">
            <a:tbl>
              <a:tblPr firstRow="1" bandRow="1">
                <a:tableStyleId>{7DF18680-E054-41AD-8BC1-D1AEF772440D}</a:tableStyleId>
              </a:tblPr>
              <a:tblGrid>
                <a:gridCol w="1462783">
                  <a:extLst>
                    <a:ext uri="{9D8B030D-6E8A-4147-A177-3AD203B41FA5}">
                      <a16:colId xmlns:a16="http://schemas.microsoft.com/office/drawing/2014/main" val="1881998309"/>
                    </a:ext>
                  </a:extLst>
                </a:gridCol>
                <a:gridCol w="2703880">
                  <a:extLst>
                    <a:ext uri="{9D8B030D-6E8A-4147-A177-3AD203B41FA5}">
                      <a16:colId xmlns:a16="http://schemas.microsoft.com/office/drawing/2014/main" val="3123600678"/>
                    </a:ext>
                  </a:extLst>
                </a:gridCol>
                <a:gridCol w="6672278">
                  <a:extLst>
                    <a:ext uri="{9D8B030D-6E8A-4147-A177-3AD203B41FA5}">
                      <a16:colId xmlns:a16="http://schemas.microsoft.com/office/drawing/2014/main" val="3048140966"/>
                    </a:ext>
                  </a:extLst>
                </a:gridCol>
              </a:tblGrid>
              <a:tr h="431219">
                <a:tc>
                  <a:txBody>
                    <a:bodyPr/>
                    <a:lstStyle/>
                    <a:p>
                      <a:r>
                        <a:rPr lang="en-US" sz="1400" b="0" dirty="0">
                          <a:latin typeface="Segoe UI Semibold" panose="020B0702040204020203" pitchFamily="34" charset="0"/>
                          <a:cs typeface="Segoe UI Semibold" panose="020B0702040204020203" pitchFamily="34" charset="0"/>
                        </a:rPr>
                        <a:t>Industry</a:t>
                      </a:r>
                    </a:p>
                  </a:txBody>
                  <a:tcPr anchor="ctr"/>
                </a:tc>
                <a:tc>
                  <a:txBody>
                    <a:bodyPr/>
                    <a:lstStyle/>
                    <a:p>
                      <a:r>
                        <a:rPr lang="en-US" sz="1400" b="0" dirty="0">
                          <a:latin typeface="Segoe UI Semibold" panose="020B0702040204020203" pitchFamily="34" charset="0"/>
                          <a:cs typeface="Segoe UI Semibold" panose="020B0702040204020203" pitchFamily="34" charset="0"/>
                        </a:rPr>
                        <a:t>Use case</a:t>
                      </a:r>
                    </a:p>
                  </a:txBody>
                  <a:tcPr anchor="ctr"/>
                </a:tc>
                <a:tc>
                  <a:txBody>
                    <a:bodyPr/>
                    <a:lstStyle/>
                    <a:p>
                      <a:r>
                        <a:rPr lang="en-US" sz="1400" b="0" dirty="0">
                          <a:latin typeface="Segoe UI Semibold" panose="020B0702040204020203" pitchFamily="34" charset="0"/>
                          <a:cs typeface="Segoe UI Semibold" panose="020B0702040204020203" pitchFamily="34" charset="0"/>
                        </a:rPr>
                        <a:t>Scenarios patterns</a:t>
                      </a:r>
                    </a:p>
                  </a:txBody>
                  <a:tcPr anchor="ctr"/>
                </a:tc>
                <a:extLst>
                  <a:ext uri="{0D108BD9-81ED-4DB2-BD59-A6C34878D82A}">
                    <a16:rowId xmlns:a16="http://schemas.microsoft.com/office/drawing/2014/main" val="4229957699"/>
                  </a:ext>
                </a:extLst>
              </a:tr>
              <a:tr h="939442">
                <a:tc>
                  <a:txBody>
                    <a:bodyPr/>
                    <a:lstStyle/>
                    <a:p>
                      <a:r>
                        <a:rPr lang="en-US" sz="1400" dirty="0">
                          <a:latin typeface="Segoe UI" panose="020B0502040204020203" pitchFamily="34" charset="0"/>
                          <a:cs typeface="Segoe UI" panose="020B0502040204020203" pitchFamily="34" charset="0"/>
                        </a:rPr>
                        <a:t>Manufacturing</a:t>
                      </a:r>
                    </a:p>
                  </a:txBody>
                  <a:tcPr anchor="ctr"/>
                </a:tc>
                <a:tc>
                  <a:txBody>
                    <a:bodyPr/>
                    <a:lstStyle/>
                    <a:p>
                      <a:r>
                        <a:rPr lang="en-US" sz="1100" dirty="0">
                          <a:latin typeface="Segoe UI" panose="020B0502040204020203" pitchFamily="34" charset="0"/>
                          <a:cs typeface="Segoe UI" panose="020B0502040204020203" pitchFamily="34" charset="0"/>
                        </a:rPr>
                        <a:t>Connected Vehicle</a:t>
                      </a:r>
                    </a:p>
                    <a:p>
                      <a:r>
                        <a:rPr lang="en-US" sz="1100" dirty="0">
                          <a:latin typeface="Segoe UI" panose="020B0502040204020203" pitchFamily="34" charset="0"/>
                          <a:cs typeface="Segoe UI" panose="020B0502040204020203" pitchFamily="34" charset="0"/>
                        </a:rPr>
                        <a:t>Food Traceability</a:t>
                      </a:r>
                    </a:p>
                    <a:p>
                      <a:r>
                        <a:rPr lang="en-US" sz="1100" dirty="0">
                          <a:latin typeface="Segoe UI" panose="020B0502040204020203" pitchFamily="34" charset="0"/>
                          <a:cs typeface="Segoe UI" panose="020B0502040204020203" pitchFamily="34" charset="0"/>
                        </a:rPr>
                        <a:t>Production Asset </a:t>
                      </a:r>
                      <a:r>
                        <a:rPr lang="en-US" sz="1100" dirty="0" err="1">
                          <a:latin typeface="Segoe UI" panose="020B0502040204020203" pitchFamily="34" charset="0"/>
                          <a:cs typeface="Segoe UI" panose="020B0502040204020203" pitchFamily="34" charset="0"/>
                        </a:rPr>
                        <a:t>Mgmt</a:t>
                      </a:r>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Manufacturing Operations</a:t>
                      </a:r>
                    </a:p>
                    <a:p>
                      <a:r>
                        <a:rPr lang="en-US" sz="1100" dirty="0">
                          <a:latin typeface="Segoe UI" panose="020B0502040204020203" pitchFamily="34" charset="0"/>
                          <a:cs typeface="Segoe UI" panose="020B0502040204020203" pitchFamily="34" charset="0"/>
                        </a:rPr>
                        <a:t>Connected Field Service</a:t>
                      </a:r>
                    </a:p>
                  </a:txBody>
                  <a:tcPr anchor="ctr"/>
                </a:tc>
                <a:tc>
                  <a:txBody>
                    <a:bodyPr/>
                    <a:lstStyle/>
                    <a:p>
                      <a:endParaRPr lang="en-US" dirty="0"/>
                    </a:p>
                  </a:txBody>
                  <a:tcPr/>
                </a:tc>
                <a:extLst>
                  <a:ext uri="{0D108BD9-81ED-4DB2-BD59-A6C34878D82A}">
                    <a16:rowId xmlns:a16="http://schemas.microsoft.com/office/drawing/2014/main" val="2016666998"/>
                  </a:ext>
                </a:extLst>
              </a:tr>
              <a:tr h="708262">
                <a:tc>
                  <a:txBody>
                    <a:bodyPr/>
                    <a:lstStyle/>
                    <a:p>
                      <a:r>
                        <a:rPr lang="en-US" sz="1400" dirty="0">
                          <a:latin typeface="Segoe UI" panose="020B0502040204020203" pitchFamily="34" charset="0"/>
                          <a:cs typeface="Segoe UI" panose="020B0502040204020203" pitchFamily="34" charset="0"/>
                        </a:rPr>
                        <a:t>Consumer</a:t>
                      </a:r>
                    </a:p>
                  </a:txBody>
                  <a:tcPr anchor="ctr"/>
                </a:tc>
                <a:tc>
                  <a:txBody>
                    <a:bodyPr/>
                    <a:lstStyle/>
                    <a:p>
                      <a:r>
                        <a:rPr lang="en-US" sz="1100" dirty="0">
                          <a:latin typeface="Segoe UI" panose="020B0502040204020203" pitchFamily="34" charset="0"/>
                          <a:cs typeface="Segoe UI" panose="020B0502040204020203" pitchFamily="34" charset="0"/>
                        </a:rPr>
                        <a:t>Home Security</a:t>
                      </a:r>
                    </a:p>
                    <a:p>
                      <a:r>
                        <a:rPr lang="en-US" sz="1100" dirty="0">
                          <a:latin typeface="Segoe UI" panose="020B0502040204020203" pitchFamily="34" charset="0"/>
                          <a:cs typeface="Segoe UI" panose="020B0502040204020203" pitchFamily="34" charset="0"/>
                        </a:rPr>
                        <a:t>Smart Appliances</a:t>
                      </a:r>
                    </a:p>
                  </a:txBody>
                  <a:tcPr anchor="ctr"/>
                </a:tc>
                <a:tc>
                  <a:txBody>
                    <a:bodyPr/>
                    <a:lstStyle/>
                    <a:p>
                      <a:endParaRPr lang="en-US" dirty="0"/>
                    </a:p>
                  </a:txBody>
                  <a:tcPr/>
                </a:tc>
                <a:extLst>
                  <a:ext uri="{0D108BD9-81ED-4DB2-BD59-A6C34878D82A}">
                    <a16:rowId xmlns:a16="http://schemas.microsoft.com/office/drawing/2014/main" val="2311150259"/>
                  </a:ext>
                </a:extLst>
              </a:tr>
              <a:tr h="880356">
                <a:tc>
                  <a:txBody>
                    <a:bodyPr/>
                    <a:lstStyle/>
                    <a:p>
                      <a:r>
                        <a:rPr lang="en-US" sz="1400" dirty="0">
                          <a:latin typeface="Segoe UI" panose="020B0502040204020203" pitchFamily="34" charset="0"/>
                          <a:cs typeface="Segoe UI" panose="020B0502040204020203" pitchFamily="34" charset="0"/>
                        </a:rPr>
                        <a:t>Government</a:t>
                      </a:r>
                    </a:p>
                  </a:txBody>
                  <a:tcPr anchor="ctr"/>
                </a:tc>
                <a:tc>
                  <a:txBody>
                    <a:bodyPr/>
                    <a:lstStyle/>
                    <a:p>
                      <a:r>
                        <a:rPr lang="en-US" sz="1100" dirty="0">
                          <a:latin typeface="Segoe UI" panose="020B0502040204020203" pitchFamily="34" charset="0"/>
                          <a:cs typeface="Segoe UI" panose="020B0502040204020203" pitchFamily="34" charset="0"/>
                        </a:rPr>
                        <a:t>Automated Public Transit</a:t>
                      </a:r>
                    </a:p>
                    <a:p>
                      <a:r>
                        <a:rPr lang="en-US" sz="1100" dirty="0">
                          <a:latin typeface="Segoe UI" panose="020B0502040204020203" pitchFamily="34" charset="0"/>
                          <a:cs typeface="Segoe UI" panose="020B0502040204020203" pitchFamily="34" charset="0"/>
                        </a:rPr>
                        <a:t>Environmental Monitoring Detection</a:t>
                      </a:r>
                    </a:p>
                    <a:p>
                      <a:r>
                        <a:rPr lang="en-US" sz="1100" dirty="0">
                          <a:latin typeface="Segoe UI" panose="020B0502040204020203" pitchFamily="34" charset="0"/>
                          <a:cs typeface="Segoe UI" panose="020B0502040204020203" pitchFamily="34" charset="0"/>
                        </a:rPr>
                        <a:t>Public Infrastructure Asset </a:t>
                      </a:r>
                      <a:r>
                        <a:rPr lang="en-US" sz="1100" dirty="0" err="1">
                          <a:latin typeface="Segoe UI" panose="020B0502040204020203" pitchFamily="34" charset="0"/>
                          <a:cs typeface="Segoe UI" panose="020B0502040204020203" pitchFamily="34" charset="0"/>
                        </a:rPr>
                        <a:t>Mgmt</a:t>
                      </a:r>
                      <a:endParaRPr lang="en-US" sz="1100" dirty="0">
                        <a:latin typeface="Segoe UI" panose="020B0502040204020203" pitchFamily="34" charset="0"/>
                        <a:cs typeface="Segoe UI" panose="020B0502040204020203" pitchFamily="34" charset="0"/>
                      </a:endParaRPr>
                    </a:p>
                    <a:p>
                      <a:r>
                        <a:rPr lang="en-US" sz="1100" dirty="0">
                          <a:latin typeface="Segoe UI" panose="020B0502040204020203" pitchFamily="34" charset="0"/>
                          <a:cs typeface="Segoe UI" panose="020B0502040204020203" pitchFamily="34" charset="0"/>
                        </a:rPr>
                        <a:t>Public Safety and Emergency Response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p>
                  </a:txBody>
                  <a:tcPr/>
                </a:tc>
                <a:extLst>
                  <a:ext uri="{0D108BD9-81ED-4DB2-BD59-A6C34878D82A}">
                    <a16:rowId xmlns:a16="http://schemas.microsoft.com/office/drawing/2014/main" val="2206400005"/>
                  </a:ext>
                </a:extLst>
              </a:tr>
              <a:tr h="770035">
                <a:tc>
                  <a:txBody>
                    <a:bodyPr/>
                    <a:lstStyle/>
                    <a:p>
                      <a:r>
                        <a:rPr lang="en-US" sz="1400" dirty="0">
                          <a:latin typeface="Segoe UI" panose="020B0502040204020203" pitchFamily="34" charset="0"/>
                          <a:cs typeface="Segoe UI" panose="020B0502040204020203" pitchFamily="34" charset="0"/>
                        </a:rPr>
                        <a:t>Healthcare</a:t>
                      </a:r>
                    </a:p>
                  </a:txBody>
                  <a:tcPr anchor="ctr"/>
                </a:tc>
                <a:tc>
                  <a:txBody>
                    <a:bodyPr/>
                    <a:lstStyle/>
                    <a:p>
                      <a:r>
                        <a:rPr lang="en-US" sz="1100" dirty="0">
                          <a:latin typeface="Segoe UI" panose="020B0502040204020203" pitchFamily="34" charset="0"/>
                          <a:cs typeface="Segoe UI" panose="020B0502040204020203" pitchFamily="34" charset="0"/>
                        </a:rPr>
                        <a:t>Remote Health Monitoring</a:t>
                      </a:r>
                    </a:p>
                    <a:p>
                      <a:r>
                        <a:rPr lang="en-US" sz="1100" dirty="0">
                          <a:latin typeface="Segoe UI" panose="020B0502040204020203" pitchFamily="34" charset="0"/>
                          <a:cs typeface="Segoe UI" panose="020B0502040204020203" pitchFamily="34" charset="0"/>
                        </a:rPr>
                        <a:t>Clinical Care</a:t>
                      </a:r>
                    </a:p>
                    <a:p>
                      <a:r>
                        <a:rPr lang="en-US" sz="1100" dirty="0">
                          <a:latin typeface="Segoe UI" panose="020B0502040204020203" pitchFamily="34" charset="0"/>
                          <a:cs typeface="Segoe UI" panose="020B0502040204020203" pitchFamily="34" charset="0"/>
                        </a:rPr>
                        <a:t>Personal Wellness</a:t>
                      </a:r>
                    </a:p>
                    <a:p>
                      <a:r>
                        <a:rPr lang="en-US" sz="1100" dirty="0">
                          <a:latin typeface="Segoe UI" panose="020B0502040204020203" pitchFamily="34" charset="0"/>
                          <a:cs typeface="Segoe UI" panose="020B0502040204020203" pitchFamily="34" charset="0"/>
                        </a:rPr>
                        <a:t>Connected Medical Device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p>
                  </a:txBody>
                  <a:tcPr/>
                </a:tc>
                <a:extLst>
                  <a:ext uri="{0D108BD9-81ED-4DB2-BD59-A6C34878D82A}">
                    <a16:rowId xmlns:a16="http://schemas.microsoft.com/office/drawing/2014/main" val="1725004020"/>
                  </a:ext>
                </a:extLst>
              </a:tr>
              <a:tr h="708262">
                <a:tc>
                  <a:txBody>
                    <a:bodyPr/>
                    <a:lstStyle/>
                    <a:p>
                      <a:r>
                        <a:rPr lang="en-US" sz="1400" dirty="0">
                          <a:latin typeface="Segoe UI" panose="020B0502040204020203" pitchFamily="34" charset="0"/>
                          <a:cs typeface="Segoe UI" panose="020B0502040204020203" pitchFamily="34" charset="0"/>
                        </a:rPr>
                        <a:t>Retail</a:t>
                      </a:r>
                    </a:p>
                  </a:txBody>
                  <a:tcPr anchor="ctr"/>
                </a:tc>
                <a:tc>
                  <a:txBody>
                    <a:bodyPr/>
                    <a:lstStyle/>
                    <a:p>
                      <a:r>
                        <a:rPr lang="en-US" sz="1100" dirty="0">
                          <a:latin typeface="Segoe UI" panose="020B0502040204020203" pitchFamily="34" charset="0"/>
                          <a:cs typeface="Segoe UI" panose="020B0502040204020203" pitchFamily="34" charset="0"/>
                        </a:rPr>
                        <a:t>In-Store Consumer Digital Offer</a:t>
                      </a:r>
                    </a:p>
                    <a:p>
                      <a:r>
                        <a:rPr lang="en-US" sz="1100" dirty="0">
                          <a:latin typeface="Segoe UI" panose="020B0502040204020203" pitchFamily="34" charset="0"/>
                          <a:cs typeface="Segoe UI" panose="020B0502040204020203" pitchFamily="34" charset="0"/>
                        </a:rPr>
                        <a:t>Personalized promotion</a:t>
                      </a:r>
                    </a:p>
                  </a:txBody>
                  <a:tcPr anchor="ctr"/>
                </a:tc>
                <a:tc>
                  <a:txBody>
                    <a:bodyPr/>
                    <a:lstStyle/>
                    <a:p>
                      <a:endParaRPr lang="en-US" sz="1100" dirty="0"/>
                    </a:p>
                  </a:txBody>
                  <a:tcPr/>
                </a:tc>
                <a:extLst>
                  <a:ext uri="{0D108BD9-81ED-4DB2-BD59-A6C34878D82A}">
                    <a16:rowId xmlns:a16="http://schemas.microsoft.com/office/drawing/2014/main" val="2504080104"/>
                  </a:ext>
                </a:extLst>
              </a:tr>
              <a:tr h="600627">
                <a:tc>
                  <a:txBody>
                    <a:bodyPr/>
                    <a:lstStyle/>
                    <a:p>
                      <a:r>
                        <a:rPr lang="en-US" sz="1400" dirty="0">
                          <a:latin typeface="Segoe UI" panose="020B0502040204020203" pitchFamily="34" charset="0"/>
                          <a:cs typeface="Segoe UI" panose="020B0502040204020203" pitchFamily="34" charset="0"/>
                        </a:rPr>
                        <a:t>Transportation</a:t>
                      </a:r>
                    </a:p>
                  </a:txBody>
                  <a:tcPr anchor="ctr"/>
                </a:tc>
                <a:tc>
                  <a:txBody>
                    <a:bodyPr/>
                    <a:lstStyle/>
                    <a:p>
                      <a:r>
                        <a:rPr lang="en-US" sz="1100" dirty="0">
                          <a:latin typeface="Segoe UI" panose="020B0502040204020203" pitchFamily="34" charset="0"/>
                          <a:cs typeface="Segoe UI" panose="020B0502040204020203" pitchFamily="34" charset="0"/>
                        </a:rPr>
                        <a:t>Air traffic monitoring</a:t>
                      </a:r>
                    </a:p>
                    <a:p>
                      <a:r>
                        <a:rPr lang="en-US" sz="1100" dirty="0">
                          <a:latin typeface="Segoe UI" panose="020B0502040204020203" pitchFamily="34" charset="0"/>
                          <a:cs typeface="Segoe UI" panose="020B0502040204020203" pitchFamily="34" charset="0"/>
                        </a:rPr>
                        <a:t>Asset Fleet management</a:t>
                      </a:r>
                    </a:p>
                    <a:p>
                      <a:r>
                        <a:rPr lang="en-US" sz="1100" dirty="0">
                          <a:latin typeface="Segoe UI" panose="020B0502040204020203" pitchFamily="34" charset="0"/>
                          <a:cs typeface="Segoe UI" panose="020B0502040204020203" pitchFamily="34" charset="0"/>
                        </a:rPr>
                        <a:t>Freight monitoring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2471703243"/>
                  </a:ext>
                </a:extLst>
              </a:tr>
              <a:tr h="708262">
                <a:tc>
                  <a:txBody>
                    <a:bodyPr/>
                    <a:lstStyle/>
                    <a:p>
                      <a:r>
                        <a:rPr lang="en-US" sz="1400" dirty="0">
                          <a:latin typeface="Segoe UI" panose="020B0502040204020203" pitchFamily="34" charset="0"/>
                          <a:cs typeface="Segoe UI" panose="020B0502040204020203" pitchFamily="34" charset="0"/>
                        </a:rPr>
                        <a:t>Utility</a:t>
                      </a:r>
                    </a:p>
                  </a:txBody>
                  <a:tcPr anchor="ctr"/>
                </a:tc>
                <a:tc>
                  <a:txBody>
                    <a:bodyPr/>
                    <a:lstStyle/>
                    <a:p>
                      <a:r>
                        <a:rPr lang="en-US" sz="1100" dirty="0">
                          <a:latin typeface="Segoe UI" panose="020B0502040204020203" pitchFamily="34" charset="0"/>
                          <a:cs typeface="Segoe UI" panose="020B0502040204020203" pitchFamily="34" charset="0"/>
                        </a:rPr>
                        <a:t>Smart grid</a:t>
                      </a:r>
                    </a:p>
                    <a:p>
                      <a:r>
                        <a:rPr lang="en-US" sz="1100" dirty="0">
                          <a:latin typeface="Segoe UI" panose="020B0502040204020203" pitchFamily="34" charset="0"/>
                          <a:cs typeface="Segoe UI" panose="020B0502040204020203" pitchFamily="34" charset="0"/>
                        </a:rPr>
                        <a:t>Smart Building</a:t>
                      </a:r>
                    </a:p>
                  </a:txBody>
                  <a:tcPr anchor="ctr"/>
                </a:tc>
                <a:tc>
                  <a:txBody>
                    <a:bodyPr/>
                    <a:lstStyle/>
                    <a:p>
                      <a:endParaRPr lang="en-US" sz="1100" dirty="0"/>
                    </a:p>
                  </a:txBody>
                  <a:tcPr/>
                </a:tc>
                <a:extLst>
                  <a:ext uri="{0D108BD9-81ED-4DB2-BD59-A6C34878D82A}">
                    <a16:rowId xmlns:a16="http://schemas.microsoft.com/office/drawing/2014/main" val="2188277187"/>
                  </a:ext>
                </a:extLst>
              </a:tr>
            </a:tbl>
          </a:graphicData>
        </a:graphic>
      </p:graphicFrame>
      <p:sp>
        <p:nvSpPr>
          <p:cNvPr id="3" name="TextBox 2"/>
          <p:cNvSpPr txBox="1"/>
          <p:nvPr/>
        </p:nvSpPr>
        <p:spPr>
          <a:xfrm>
            <a:off x="4963153" y="1465376"/>
            <a:ext cx="6647948" cy="5316729"/>
          </a:xfrm>
          <a:prstGeom prst="rect">
            <a:avLst/>
          </a:prstGeom>
          <a:solidFill>
            <a:srgbClr val="FFC000"/>
          </a:solidFill>
        </p:spPr>
        <p:txBody>
          <a:bodyPr wrap="square"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Device Connectivity &amp; Management</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Multi-protocol support</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Connect legacy devices without replacing existing infrastructure</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Remote Monitoring</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Command and Control</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Service customer equipment</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Edge computing </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Security &amp; Environmental Monitoring</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Real-time analytics</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Data Transformation and Routing</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Predictive Maintenance</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Role Based Access Control</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Alerts and Notification</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Data Visualization</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Integration with other business services</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Process atomic and batch data stream</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Manage Intermittent-Connected Devices</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Data security from connectivity to storage</a:t>
            </a: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lumMod val="95000"/>
                    <a:lumOff val="5000"/>
                  </a:srgbClr>
                </a:solidFill>
                <a:effectLst/>
                <a:uLnTx/>
                <a:uFillTx/>
                <a:latin typeface="Segoe UI Light"/>
                <a:ea typeface="+mn-ea"/>
                <a:cs typeface="+mn-cs"/>
              </a:rPr>
              <a:t>Geo-availability</a:t>
            </a:r>
          </a:p>
        </p:txBody>
      </p:sp>
    </p:spTree>
    <p:extLst>
      <p:ext uri="{BB962C8B-B14F-4D97-AF65-F5344CB8AC3E}">
        <p14:creationId xmlns:p14="http://schemas.microsoft.com/office/powerpoint/2010/main" val="31088515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973226"/>
            <a:ext cx="12192000" cy="5884774"/>
            <a:chOff x="602" y="-153"/>
            <a:chExt cx="12436475" cy="6002776"/>
          </a:xfrm>
        </p:grpSpPr>
        <p:sp>
          <p:nvSpPr>
            <p:cNvPr id="76" name="Rectangle 75"/>
            <p:cNvSpPr/>
            <p:nvPr/>
          </p:nvSpPr>
          <p:spPr bwMode="auto">
            <a:xfrm>
              <a:off x="602" y="-153"/>
              <a:ext cx="12436475" cy="6002776"/>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08"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1412663"/>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3"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44821" rIns="89643"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44821" rIns="89643"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28" rtl="0" eaLnBrk="0" fontAlgn="base" latinLnBrk="0" hangingPunct="0">
                  <a:lnSpc>
                    <a:spcPts val="800"/>
                  </a:lnSpc>
                  <a:spcBef>
                    <a:spcPct val="0"/>
                  </a:spcBef>
                  <a:spcAft>
                    <a:spcPct val="0"/>
                  </a:spcAft>
                  <a:buClrTx/>
                  <a:buSzTx/>
                  <a:buFontTx/>
                  <a:buNone/>
                  <a:tabLst/>
                  <a:defRPr/>
                </a:pPr>
                <a:endPar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6" y="2013847"/>
              <a:ext cx="1003559" cy="328116"/>
              <a:chOff x="6631445" y="3012375"/>
              <a:chExt cx="1003559"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2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28" rtl="0" eaLnBrk="0" fontAlgn="base" latinLnBrk="0" hangingPunct="0">
                <a:lnSpc>
                  <a:spcPts val="800"/>
                </a:lnSpc>
                <a:spcBef>
                  <a:spcPct val="0"/>
                </a:spcBef>
                <a:spcAft>
                  <a:spcPct val="0"/>
                </a:spcAft>
                <a:buClrTx/>
                <a:buSzTx/>
                <a:buFontTx/>
                <a:buNone/>
                <a:tabLst/>
                <a:defRPr/>
              </a:pPr>
              <a:endPar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44821" rIns="89643"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28" rtl="0" eaLnBrk="0" fontAlgn="base" latinLnBrk="0" hangingPunct="0">
                  <a:lnSpc>
                    <a:spcPts val="800"/>
                  </a:lnSpc>
                  <a:spcBef>
                    <a:spcPct val="0"/>
                  </a:spcBef>
                  <a:spcAft>
                    <a:spcPct val="0"/>
                  </a:spcAft>
                  <a:buClrTx/>
                  <a:buSzTx/>
                  <a:buFontTx/>
                  <a:buNone/>
                  <a:tabLst/>
                  <a:defRPr/>
                </a:pPr>
                <a:endPar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6"/>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6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3"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2"/>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8"/>
            </p:cNvPr>
            <p:cNvPicPr>
              <a:picLocks noChangeAspect="1" noChangeArrowheads="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0"/>
            </p:cNvPr>
            <p:cNvPicPr>
              <a:picLocks noChangeAspect="1" noChangeArrowheads="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5"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6"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59">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00"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3" tIns="140609" rIns="89643" bIns="140609" numCol="1" spcCol="0" rtlCol="0" fromWordArt="0" anchor="t" anchorCtr="0" forceAA="0" compatLnSpc="1">
              <a:prstTxWarp prst="textNoShape">
                <a:avLst/>
              </a:prstTxWarp>
              <a:noAutofit/>
            </a:bodyPr>
            <a:lstStyle/>
            <a:p>
              <a:pPr marL="0" marR="0" lvl="0" indent="0" algn="ctr" defTabSz="895900"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28"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1"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89636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43" name="Picture 242"/>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2010957" y="3222444"/>
            <a:ext cx="347355" cy="347355"/>
          </a:xfrm>
          <a:prstGeom prst="rect">
            <a:avLst/>
          </a:prstGeom>
        </p:spPr>
      </p:pic>
      <p:sp>
        <p:nvSpPr>
          <p:cNvPr id="254" name="Rectangle 253"/>
          <p:cNvSpPr/>
          <p:nvPr/>
        </p:nvSpPr>
        <p:spPr bwMode="auto">
          <a:xfrm>
            <a:off x="4563808" y="1894757"/>
            <a:ext cx="804795" cy="389845"/>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1974217" y="3167282"/>
            <a:ext cx="2258861" cy="484475"/>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p:cNvSpPr/>
          <p:nvPr/>
        </p:nvSpPr>
        <p:spPr bwMode="auto">
          <a:xfrm>
            <a:off x="4437043" y="2397363"/>
            <a:ext cx="2026477" cy="1187671"/>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p:cNvSpPr/>
          <p:nvPr/>
        </p:nvSpPr>
        <p:spPr bwMode="auto">
          <a:xfrm>
            <a:off x="6600443" y="3974536"/>
            <a:ext cx="3411779" cy="1390625"/>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6671084" y="1765724"/>
            <a:ext cx="3398920" cy="1006676"/>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p:cNvSpPr/>
          <p:nvPr/>
        </p:nvSpPr>
        <p:spPr bwMode="auto">
          <a:xfrm>
            <a:off x="2916970" y="6005993"/>
            <a:ext cx="2760866" cy="435000"/>
          </a:xfrm>
          <a:prstGeom prst="rect">
            <a:avLst/>
          </a:prstGeom>
          <a:noFill/>
          <a:ln w="47625">
            <a:solidFill>
              <a:srgbClr val="00B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p:nvPr>
        </p:nvSpPr>
        <p:spPr/>
        <p:txBody>
          <a:bodyPr/>
          <a:lstStyle/>
          <a:p>
            <a:r>
              <a:rPr lang="en-AU" dirty="0"/>
              <a:t>Which services to choose?</a:t>
            </a:r>
          </a:p>
        </p:txBody>
      </p:sp>
    </p:spTree>
    <p:extLst>
      <p:ext uri="{BB962C8B-B14F-4D97-AF65-F5344CB8AC3E}">
        <p14:creationId xmlns:p14="http://schemas.microsoft.com/office/powerpoint/2010/main" val="4605934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500"/>
                                        <p:tgtEl>
                                          <p:spTgt spid="2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5"/>
                                        </p:tgtEl>
                                        <p:attrNameLst>
                                          <p:attrName>style.visibility</p:attrName>
                                        </p:attrNameLst>
                                      </p:cBhvr>
                                      <p:to>
                                        <p:strVal val="visible"/>
                                      </p:to>
                                    </p:set>
                                    <p:animEffect transition="in" filter="fade">
                                      <p:cBhvr>
                                        <p:cTn id="19" dur="500"/>
                                        <p:tgtEl>
                                          <p:spTgt spid="2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7"/>
                                        </p:tgtEl>
                                        <p:attrNameLst>
                                          <p:attrName>style.visibility</p:attrName>
                                        </p:attrNameLst>
                                      </p:cBhvr>
                                      <p:to>
                                        <p:strVal val="visible"/>
                                      </p:to>
                                    </p:set>
                                    <p:animEffect transition="in" filter="fade">
                                      <p:cBhvr>
                                        <p:cTn id="22"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71" grpId="0" animBg="1"/>
      <p:bldP spid="273" grpId="0" animBg="1"/>
      <p:bldP spid="274" grpId="0" animBg="1"/>
      <p:bldP spid="275" grpId="0" animBg="1"/>
      <p:bldP spid="2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IMING" val="|61.24|99.927"/>
</p:tagLst>
</file>

<file path=ppt/tags/tag19.xml><?xml version="1.0" encoding="utf-8"?>
<p:tagLst xmlns:a="http://schemas.openxmlformats.org/drawingml/2006/main" xmlns:r="http://schemas.openxmlformats.org/officeDocument/2006/relationships" xmlns:p="http://schemas.openxmlformats.org/presentationml/2006/main">
  <p:tag name="TIMING" val="|61.24|99.92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IMING" val="|48.843"/>
</p:tagLst>
</file>

<file path=ppt/tags/tag21.xml><?xml version="1.0" encoding="utf-8"?>
<p:tagLst xmlns:a="http://schemas.openxmlformats.org/drawingml/2006/main" xmlns:r="http://schemas.openxmlformats.org/officeDocument/2006/relationships" xmlns:p="http://schemas.openxmlformats.org/presentationml/2006/main">
  <p:tag name="TIMING" val="|48.843"/>
</p:tagLst>
</file>

<file path=ppt/tags/tag22.xml><?xml version="1.0" encoding="utf-8"?>
<p:tagLst xmlns:a="http://schemas.openxmlformats.org/drawingml/2006/main" xmlns:r="http://schemas.openxmlformats.org/officeDocument/2006/relationships" xmlns:p="http://schemas.openxmlformats.org/presentationml/2006/main">
  <p:tag name="TIMING" val="|48.843"/>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Sales Scenarios: Connect &amp; Manage IoT Devices and Gateways. L200 PST Technical sales content. Deck 1 of a series of 6 that drill into technical components of Azure IoT​.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Sunil Tahilramani</DisplayName>
        <AccountId>681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UserInfo>
        <DisplayName>i:0#.f|membership|noamki@microsoft.com</DisplayName>
        <AccountId>18815</AccountId>
        <AccountType/>
      </UserInfo>
      <UserInfo>
        <DisplayName>i:0#.f|membership|v-locon@microsoft.com</DisplayName>
        <AccountId>4605</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https://microsoft.sharepoint.com/sites/Infopedia_G01KC/Media/Thumbnails/G01KC-1-17574/connectmanage.png</Url>
      <Description>/sites/Infopedia_G01KC/Media/Thumbnails/G01KC-1-17574/connectmanage.png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Internet of Things solution</TermName>
          <TermId xmlns="http://schemas.microsoft.com/office/infopath/2007/PartnerControls">a75089d6-dfeb-45a7-9eed-5ae6e38e1af4</TermId>
        </TermInfo>
      </Term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Internet of Things (FY17)</TermName>
          <TermId xmlns="http://schemas.microsoft.com/office/infopath/2007/PartnerControls">750f2086-d326-443a-a6f5-3f4a433b4419</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1892</Value>
      <Value>14</Value>
      <Value>488</Value>
      <Value>351</Value>
      <Value>435</Value>
      <Value>1947</Value>
      <Value>42</Value>
      <Value>1911</Value>
      <Value>294</Value>
      <Value>21</Value>
      <Value>222</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G01KC-99682991-17574</_dlc_DocId>
    <_dlc_DocIdUrl xmlns="230e9df3-be65-4c73-a93b-d1236ebd677e">
      <Url>https://microsoft.sharepoint.com/sites/Infopedia_G01KC/_layouts/15/DocIdRedir.aspx?ID=G01KC-99682991-17574</Url>
      <Description>G01KC-99682991-17574</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18880be79a3feb740759fc36b95f249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9e264b23a33ce4f699136c49cce06ad6"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E7EA1-C6B4-4B4F-B1A8-186792CD15C4}">
  <ds:schemaRefs>
    <ds:schemaRef ds:uri="http://schemas.microsoft.com/office/2006/documentManagement/types"/>
    <ds:schemaRef ds:uri="http://schemas.openxmlformats.org/package/2006/metadata/core-properties"/>
    <ds:schemaRef ds:uri="2478d1b8-79bf-461f-b8e8-704d21601f1a"/>
    <ds:schemaRef ds:uri="http://schemas.microsoft.com/office/2006/metadata/properties"/>
    <ds:schemaRef ds:uri="http://purl.org/dc/elements/1.1/"/>
    <ds:schemaRef ds:uri="http://www.w3.org/XML/1998/namespace"/>
    <ds:schemaRef ds:uri="http://purl.org/dc/terms/"/>
    <ds:schemaRef ds:uri="230e9df3-be65-4c73-a93b-d1236ebd677e"/>
    <ds:schemaRef ds:uri="http://schemas.microsoft.com/office/infopath/2007/PartnerControls"/>
    <ds:schemaRef ds:uri="b3bc04a5-d503-43b1-b98c-a8cf663329d9"/>
    <ds:schemaRef ds:uri="230E9DF3-BE65-4C73-A93B-D1236EBD677E"/>
    <ds:schemaRef ds:uri="http://schemas.microsoft.com/sharepoint/v3"/>
    <ds:schemaRef ds:uri="http://purl.org/dc/dcmitype/"/>
  </ds:schemaRefs>
</ds:datastoreItem>
</file>

<file path=customXml/itemProps2.xml><?xml version="1.0" encoding="utf-8"?>
<ds:datastoreItem xmlns:ds="http://schemas.openxmlformats.org/officeDocument/2006/customXml" ds:itemID="{797033D7-1C7B-49AE-A4BA-712C7DEE49C1}">
  <ds:schemaRefs>
    <ds:schemaRef ds:uri="http://schemas.microsoft.com/sharepoint/v3/contenttype/forms"/>
  </ds:schemaRefs>
</ds:datastoreItem>
</file>

<file path=customXml/itemProps3.xml><?xml version="1.0" encoding="utf-8"?>
<ds:datastoreItem xmlns:ds="http://schemas.openxmlformats.org/officeDocument/2006/customXml" ds:itemID="{0F89E625-0DAB-4E1D-8CD5-FD50D210187E}">
  <ds:schemaRefs>
    <ds:schemaRef ds:uri="http://schemas.microsoft.com/sharepoint/events"/>
  </ds:schemaRefs>
</ds:datastoreItem>
</file>

<file path=customXml/itemProps4.xml><?xml version="1.0" encoding="utf-8"?>
<ds:datastoreItem xmlns:ds="http://schemas.openxmlformats.org/officeDocument/2006/customXml" ds:itemID="{019EC3A2-8CC6-41D1-92CA-D77ACCA29702}">
  <ds:schemaRefs>
    <ds:schemaRef ds:uri="Microsoft.SharePoint.Taxonomy.ContentTypeSync"/>
  </ds:schemaRefs>
</ds:datastoreItem>
</file>

<file path=customXml/itemProps5.xml><?xml version="1.0" encoding="utf-8"?>
<ds:datastoreItem xmlns:ds="http://schemas.openxmlformats.org/officeDocument/2006/customXml" ds:itemID="{8696F364-9831-4A22-BC65-629879B316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8646</TotalTime>
  <Words>23544</Words>
  <Application>Microsoft Office PowerPoint</Application>
  <PresentationFormat>Widescreen</PresentationFormat>
  <Paragraphs>2898</Paragraphs>
  <Slides>117</Slides>
  <Notes>117</Notes>
  <HiddenSlides>0</HiddenSlides>
  <MMClips>2</MMClips>
  <ScaleCrop>false</ScaleCrop>
  <HeadingPairs>
    <vt:vector size="8" baseType="variant">
      <vt:variant>
        <vt:lpstr>Fonts Used</vt:lpstr>
      </vt:variant>
      <vt:variant>
        <vt:i4>20</vt:i4>
      </vt:variant>
      <vt:variant>
        <vt:lpstr>Theme</vt:lpstr>
      </vt:variant>
      <vt:variant>
        <vt:i4>6</vt:i4>
      </vt:variant>
      <vt:variant>
        <vt:lpstr>Embedded OLE Servers</vt:lpstr>
      </vt:variant>
      <vt:variant>
        <vt:i4>1</vt:i4>
      </vt:variant>
      <vt:variant>
        <vt:lpstr>Slide Titles</vt:lpstr>
      </vt:variant>
      <vt:variant>
        <vt:i4>117</vt:i4>
      </vt:variant>
    </vt:vector>
  </HeadingPairs>
  <TitlesOfParts>
    <vt:vector size="144" baseType="lpstr">
      <vt:lpstr>ＭＳ Ｐゴシック</vt:lpstr>
      <vt:lpstr>ＭＳ Ｐゴシック</vt:lpstr>
      <vt:lpstr>Arial</vt:lpstr>
      <vt:lpstr>Arial Unicode MS</vt:lpstr>
      <vt:lpstr>Calibri</vt:lpstr>
      <vt:lpstr>Calibri Light</vt:lpstr>
      <vt:lpstr>Courier New</vt:lpstr>
      <vt:lpstr>Segoe</vt:lpstr>
      <vt:lpstr>Segoe Pro</vt:lpstr>
      <vt:lpstr>Segoe Pro Light</vt:lpstr>
      <vt:lpstr>Segoe Script</vt:lpstr>
      <vt:lpstr>Segoe UI</vt:lpstr>
      <vt:lpstr>Segoe UI Black</vt:lpstr>
      <vt:lpstr>Segoe UI Light</vt:lpstr>
      <vt:lpstr>Segoe UI Semibold</vt:lpstr>
      <vt:lpstr>Segoe UI Semilight</vt:lpstr>
      <vt:lpstr>Segoe UI Symbol</vt:lpstr>
      <vt:lpstr>segoe-ui_semibold</vt:lpstr>
      <vt:lpstr>Times New Roman</vt:lpstr>
      <vt:lpstr>Wingdings</vt:lpstr>
      <vt:lpstr>C+E Deck</vt:lpstr>
      <vt:lpstr>1_C+E Deck</vt:lpstr>
      <vt:lpstr>Windows Azure</vt:lpstr>
      <vt:lpstr>Server and Cloud 2013</vt:lpstr>
      <vt:lpstr>1_Server and Cloud 2013</vt:lpstr>
      <vt:lpstr>1_Azure_2015</vt:lpstr>
      <vt:lpstr>think-cell Slide</vt:lpstr>
      <vt:lpstr>Azure IoT Suite</vt:lpstr>
      <vt:lpstr>Ice Breaker</vt:lpstr>
      <vt:lpstr>Microsoft Azure IoT    Business Scenario:   IoT Phenomenon and IoT Business Maturity Model </vt:lpstr>
      <vt:lpstr>PowerPoint Presentation</vt:lpstr>
      <vt:lpstr>IoT Business Maturity Model 1. Operational efficiency </vt:lpstr>
      <vt:lpstr>IoT Business Maturity Model 2. Business Intelligence </vt:lpstr>
      <vt:lpstr>IoT Business Maturity Model 3. Business Transformation </vt:lpstr>
      <vt:lpstr>PowerPoint Presentation</vt:lpstr>
      <vt:lpstr>PowerPoint Presentation</vt:lpstr>
      <vt:lpstr>PowerPoint Presentation</vt:lpstr>
      <vt:lpstr>Microsoft Azure IoT    Technical Scenario:   Connect, Manage and Scale with Efficiency  Devices &amp; Gateways </vt:lpstr>
      <vt:lpstr>Hyper-Scale Azure footprint</vt:lpstr>
      <vt:lpstr>PowerPoint Presentation</vt:lpstr>
      <vt:lpstr>PowerPoint Presentation</vt:lpstr>
      <vt:lpstr>PowerPoint Presentation</vt:lpstr>
      <vt:lpstr>PowerPoint Presentation</vt:lpstr>
      <vt:lpstr>Preconfigured solutions</vt:lpstr>
      <vt:lpstr>PowerPoint Presentation</vt:lpstr>
      <vt:lpstr>PowerPoint Presentation</vt:lpstr>
      <vt:lpstr>PowerPoint Presentation</vt:lpstr>
      <vt:lpstr>PowerPoint Presentation</vt:lpstr>
      <vt:lpstr>PowerPoint Presentation</vt:lpstr>
      <vt:lpstr>Connect &amp; Control Azure IoT Hub</vt:lpstr>
      <vt:lpstr>PowerPoint Presentation</vt:lpstr>
      <vt:lpstr>PowerPoint Presentation</vt:lpstr>
      <vt:lpstr>Connectivity – Protocols</vt:lpstr>
      <vt:lpstr>IoT device lifecycle</vt:lpstr>
      <vt:lpstr>PowerPoint Presentation</vt:lpstr>
      <vt:lpstr>PowerPoint Presentation</vt:lpstr>
      <vt:lpstr>C2D: Messages</vt:lpstr>
      <vt:lpstr>PowerPoint Presentation</vt:lpstr>
      <vt:lpstr>D2C: Consuming events</vt:lpstr>
      <vt:lpstr>PowerPoint Presentation</vt:lpstr>
      <vt:lpstr>Devices &amp; Gateway SDK</vt:lpstr>
      <vt:lpstr>PowerPoint Presentation</vt:lpstr>
      <vt:lpstr>PowerPoint Presentation</vt:lpstr>
      <vt:lpstr>PowerPoint Presentation</vt:lpstr>
      <vt:lpstr>PowerPoint Presentation</vt:lpstr>
      <vt:lpstr>PowerPoint Presentation</vt:lpstr>
      <vt:lpstr>Azure IoT Gateway SDK architecture</vt:lpstr>
      <vt:lpstr>PowerPoint Presentation</vt:lpstr>
      <vt:lpstr>Considerations - Device</vt:lpstr>
      <vt:lpstr>Considerations - Cloud</vt:lpstr>
      <vt:lpstr>PowerPoint Presentation</vt:lpstr>
      <vt:lpstr>Microsoft Azure IoT   Technical Scenario:   Analyze streaming data  </vt:lpstr>
      <vt:lpstr>PowerPoint Presentation</vt:lpstr>
      <vt:lpstr>Considerations: Processing &amp; Analysis</vt:lpstr>
      <vt:lpstr>Azure IoT analytics patterns</vt:lpstr>
      <vt:lpstr>Batch Analytics (Cold Path) </vt:lpstr>
      <vt:lpstr>Near Real Time Analytics (Hot Path)</vt:lpstr>
      <vt:lpstr>Analytics with IoT Suite preconfigured solutions</vt:lpstr>
      <vt:lpstr>Real time analytics Azure Stream Analytics</vt:lpstr>
      <vt:lpstr>PowerPoint Presentation</vt:lpstr>
      <vt:lpstr>PowerPoint Presentation</vt:lpstr>
      <vt:lpstr>PowerPoint Presentation</vt:lpstr>
      <vt:lpstr>PowerPoint Presentation</vt:lpstr>
      <vt:lpstr>ASA – Tumbling Window</vt:lpstr>
      <vt:lpstr>ASA – Hopping Window</vt:lpstr>
      <vt:lpstr>ASA – Sliding Window</vt:lpstr>
      <vt:lpstr>ASA – Remote Monitoring Solution</vt:lpstr>
      <vt:lpstr>Data Visualization Power BI</vt:lpstr>
      <vt:lpstr>PowerPoint Presentation</vt:lpstr>
      <vt:lpstr>PowerPoint Presentation</vt:lpstr>
      <vt:lpstr>A quick note on  Event Hubs</vt:lpstr>
      <vt:lpstr>Device Event Processor</vt:lpstr>
      <vt:lpstr>IeventProcessor Class</vt:lpstr>
      <vt:lpstr>Predictive analytics Azure Machine Learning</vt:lpstr>
      <vt:lpstr>Integrated predictive analytics</vt:lpstr>
      <vt:lpstr>Cloud based predictive analytics</vt:lpstr>
      <vt:lpstr>AML - Drag &amp; Drop + Best in Class Algorithms</vt:lpstr>
      <vt:lpstr>Microsoft Azure IoT   Technical Scenario:   Integrate into business systems</vt:lpstr>
      <vt:lpstr>PowerPoint Presentation</vt:lpstr>
      <vt:lpstr>Workflow Integration Logic Apps</vt:lpstr>
      <vt:lpstr>PowerPoint Presentation</vt:lpstr>
      <vt:lpstr>PowerPoint Presentation</vt:lpstr>
      <vt:lpstr>PowerPoint Presentation</vt:lpstr>
      <vt:lpstr>Push &amp; Broadcast Notifications Notification Hubs</vt:lpstr>
      <vt:lpstr>PowerPoint Presentation</vt:lpstr>
      <vt:lpstr>PowerPoint Presentation</vt:lpstr>
      <vt:lpstr>ID &amp; Access Management Azure Active Directory</vt:lpstr>
      <vt:lpstr>PowerPoint Presentation</vt:lpstr>
      <vt:lpstr>PowerPoint Presentation</vt:lpstr>
      <vt:lpstr>PowerPoint Presentation</vt:lpstr>
      <vt:lpstr>PowerPoint Presentation</vt:lpstr>
      <vt:lpstr>PowerPoint Presentation</vt:lpstr>
      <vt:lpstr>Microsoft Azure IoT   Technical Scenario:   Securing IoT Infrastructure</vt:lpstr>
      <vt:lpstr>PowerPoint Presentation</vt:lpstr>
      <vt:lpstr>PowerPoint Presentation</vt:lpstr>
      <vt:lpstr>PowerPoint Presentation</vt:lpstr>
      <vt:lpstr>PowerPoint Presentation</vt:lpstr>
      <vt:lpstr>PowerPoint Presentation</vt:lpstr>
      <vt:lpstr>PowerPoint Presentation</vt:lpstr>
      <vt:lpstr>Accessing IoT Hub from cloud components</vt:lpstr>
      <vt:lpstr>Microsoft Azure IoT    Technical Scenario:   Create Custom Architectures for Your IoT Scenarios </vt:lpstr>
      <vt:lpstr>PowerPoint Presentation</vt:lpstr>
      <vt:lpstr>PowerPoint Presentation</vt:lpstr>
      <vt:lpstr>PowerPoint Presentation</vt:lpstr>
      <vt:lpstr>PowerPoint Presentation</vt:lpstr>
      <vt:lpstr>Which services to choose?</vt:lpstr>
      <vt:lpstr>PowerPoint Presentation</vt:lpstr>
      <vt:lpstr>Device connectivity</vt:lpstr>
      <vt:lpstr>Cloud gateway</vt:lpstr>
      <vt:lpstr>PowerPoint Presentation</vt:lpstr>
      <vt:lpstr>Stream processors</vt:lpstr>
      <vt:lpstr>Storage considerations</vt:lpstr>
      <vt:lpstr>Storage considerations</vt:lpstr>
      <vt:lpstr>Queues considerations</vt:lpstr>
      <vt:lpstr>Analytics &amp; Machine Learning considerations</vt:lpstr>
      <vt:lpstr>PowerPoint Presentation</vt:lpstr>
      <vt:lpstr>Business Integration considerations</vt:lpstr>
      <vt:lpstr>Solution UX considerations</vt:lpstr>
      <vt:lpstr>Custom architecture samples</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 &amp; Manage IoT Devices and Gateways Technical Data Deck</dc:title>
  <dc:creator>Louise Conroy (Prime 8 Consulting)</dc:creator>
  <cp:keywords/>
  <cp:lastModifiedBy>Igor Izotov</cp:lastModifiedBy>
  <cp:revision>656</cp:revision>
  <dcterms:created xsi:type="dcterms:W3CDTF">2016-10-24T19:24:50Z</dcterms:created>
  <dcterms:modified xsi:type="dcterms:W3CDTF">2017-04-10T03:56:17Z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Enterprise|adc2fe87-c79a-4ded-a449-3f86b954069d;#294;#Internet of Things Domain|34685f97-aa46-4d4d-881b-c9a2cde63bef</vt:lpwstr>
  </property>
  <property fmtid="{D5CDD505-2E9C-101B-9397-08002B2CF9AE}" pid="11" name="ItemRetentionFormula">
    <vt:lpwstr/>
  </property>
  <property fmtid="{D5CDD505-2E9C-101B-9397-08002B2CF9AE}" pid="12" name="BusinessArchitecture">
    <vt:lpwstr>488;#Internet of Things solution|a75089d6-dfeb-45a7-9eed-5ae6e38e1af4</vt:lpwstr>
  </property>
  <property fmtid="{D5CDD505-2E9C-101B-9397-08002B2CF9AE}" pid="13" name="Products">
    <vt:lpwstr/>
  </property>
  <property fmtid="{D5CDD505-2E9C-101B-9397-08002B2CF9AE}" pid="14" name="_dlc_DocIdItemGuid">
    <vt:lpwstr>bb0bc468-e4dc-417b-814b-f39ccb7505d7</vt:lpwstr>
  </property>
  <property fmtid="{D5CDD505-2E9C-101B-9397-08002B2CF9AE}" pid="15" name="ActivitiesAndPrograms">
    <vt:lpwstr>1892;#Internet of Things (FY17)|750f2086-d326-443a-a6f5-3f4a433b4419;#1947;#Priority Solution Areas|c23d8183-ce20-44cd-b13b-640d45c2d6c2</vt:lpwstr>
  </property>
  <property fmtid="{D5CDD505-2E9C-101B-9397-08002B2CF9AE}" pid="16" name="Segments">
    <vt:lpwstr/>
  </property>
  <property fmtid="{D5CDD505-2E9C-101B-9397-08002B2CF9AE}" pid="17" name="Partners">
    <vt:lpwstr/>
  </property>
  <property fmtid="{D5CDD505-2E9C-101B-9397-08002B2CF9AE}" pid="18" name="Topics">
    <vt:lpwstr>222;#readiness|0bad9107-5243-4424-8599-de9537dda9af;#1911;#Fiscal Year 2017|0333f36a-de9c-455f-9424-98bd460c0b2e</vt:lpwstr>
  </property>
  <property fmtid="{D5CDD505-2E9C-101B-9397-08002B2CF9AE}" pid="19" name="Groups">
    <vt:lpwstr>42;#Cloud and Enterprise Marketing Group|4f75e184-e5aa-4234-a07f-b032d60df254</vt:lpwstr>
  </property>
  <property fmtid="{D5CDD505-2E9C-101B-9397-08002B2CF9AE}" pid="20" name="Audiences">
    <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435;#technical presentations|83a894cf-702b-47fc-aba5-41bd10dc1e75;#351;#feedback requests|00ce1828-98a3-430e-af54-eda270e1be04</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MSPhysicalGeography">
    <vt:lpwstr/>
  </property>
  <property fmtid="{D5CDD505-2E9C-101B-9397-08002B2CF9AE}" pid="28" name="EnterpriseDomainTags">
    <vt:lpwstr/>
  </property>
  <property fmtid="{D5CDD505-2E9C-101B-9397-08002B2CF9AE}" pid="29" name="j3562c58ee414e028925bc902cfc01a1">
    <vt:lpwstr/>
  </property>
  <property fmtid="{D5CDD505-2E9C-101B-9397-08002B2CF9AE}" pid="30" name="l6f004f21209409da86a713c0f24627d">
    <vt:lpwstr/>
  </property>
  <property fmtid="{D5CDD505-2E9C-101B-9397-08002B2CF9AE}" pid="31" name="la4444b61d19467597d63190b69ac227">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Languages">
    <vt:lpwstr/>
  </property>
  <property fmtid="{D5CDD505-2E9C-101B-9397-08002B2CF9AE}" pid="35" name="TechnicalLevel">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NewsSource">
    <vt:lpwstr/>
  </property>
  <property fmtid="{D5CDD505-2E9C-101B-9397-08002B2CF9AE}" pid="40" name="SMSGTags">
    <vt:lpwstr/>
  </property>
  <property fmtid="{D5CDD505-2E9C-101B-9397-08002B2CF9AE}" pid="41" name="_docset_NoMedatataSyncRequired">
    <vt:lpwstr>False</vt:lpwstr>
  </property>
  <property fmtid="{D5CDD505-2E9C-101B-9397-08002B2CF9AE}" pid="42" name="Audience">
    <vt:lpwstr/>
  </property>
  <property fmtid="{D5CDD505-2E9C-101B-9397-08002B2CF9AE}" pid="43" name="Product">
    <vt:lpwstr/>
  </property>
  <property fmtid="{D5CDD505-2E9C-101B-9397-08002B2CF9AE}" pid="44" name="Event1">
    <vt:lpwstr>217;#Unassigned|e51362f4-782c-41a8-bb7b-e0cfc8669933</vt:lpwstr>
  </property>
  <property fmtid="{D5CDD505-2E9C-101B-9397-08002B2CF9AE}" pid="45" name="FolderExtensions">
    <vt:lpwstr/>
  </property>
  <property fmtid="{D5CDD505-2E9C-101B-9397-08002B2CF9AE}" pid="46" name="ParentID1">
    <vt:lpwstr>G01KC-1-17342</vt:lpwstr>
  </property>
</Properties>
</file>